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48"/>
  </p:notesMasterIdLst>
  <p:sldIdLst>
    <p:sldId id="377" r:id="rId2"/>
    <p:sldId id="378" r:id="rId3"/>
    <p:sldId id="1046" r:id="rId4"/>
    <p:sldId id="1047" r:id="rId5"/>
    <p:sldId id="1048" r:id="rId6"/>
    <p:sldId id="1049" r:id="rId7"/>
    <p:sldId id="1050" r:id="rId8"/>
    <p:sldId id="1051" r:id="rId9"/>
    <p:sldId id="1052" r:id="rId10"/>
    <p:sldId id="1053" r:id="rId11"/>
    <p:sldId id="1054" r:id="rId12"/>
    <p:sldId id="1055" r:id="rId13"/>
    <p:sldId id="1056" r:id="rId14"/>
    <p:sldId id="1057" r:id="rId15"/>
    <p:sldId id="1058" r:id="rId16"/>
    <p:sldId id="1059" r:id="rId17"/>
    <p:sldId id="1060" r:id="rId18"/>
    <p:sldId id="1061" r:id="rId19"/>
    <p:sldId id="1062" r:id="rId20"/>
    <p:sldId id="1063" r:id="rId21"/>
    <p:sldId id="1064" r:id="rId22"/>
    <p:sldId id="1065" r:id="rId23"/>
    <p:sldId id="1066" r:id="rId24"/>
    <p:sldId id="723" r:id="rId25"/>
    <p:sldId id="1067" r:id="rId26"/>
    <p:sldId id="1068" r:id="rId27"/>
    <p:sldId id="1069" r:id="rId28"/>
    <p:sldId id="1070" r:id="rId29"/>
    <p:sldId id="1071" r:id="rId30"/>
    <p:sldId id="1072" r:id="rId31"/>
    <p:sldId id="1073" r:id="rId32"/>
    <p:sldId id="1074" r:id="rId33"/>
    <p:sldId id="1075" r:id="rId34"/>
    <p:sldId id="1076" r:id="rId35"/>
    <p:sldId id="1077" r:id="rId36"/>
    <p:sldId id="1078" r:id="rId37"/>
    <p:sldId id="1079" r:id="rId38"/>
    <p:sldId id="1080" r:id="rId39"/>
    <p:sldId id="1045" r:id="rId40"/>
    <p:sldId id="1081" r:id="rId41"/>
    <p:sldId id="1082" r:id="rId42"/>
    <p:sldId id="344" r:id="rId43"/>
    <p:sldId id="345" r:id="rId44"/>
    <p:sldId id="260" r:id="rId45"/>
    <p:sldId id="261" r:id="rId46"/>
    <p:sldId id="346" r:id="rId47"/>
    <p:sldId id="264" r:id="rId48"/>
    <p:sldId id="265" r:id="rId49"/>
    <p:sldId id="347" r:id="rId50"/>
    <p:sldId id="348" r:id="rId51"/>
    <p:sldId id="268" r:id="rId52"/>
    <p:sldId id="269" r:id="rId53"/>
    <p:sldId id="270" r:id="rId54"/>
    <p:sldId id="271" r:id="rId55"/>
    <p:sldId id="349" r:id="rId56"/>
    <p:sldId id="350" r:id="rId57"/>
    <p:sldId id="351" r:id="rId58"/>
    <p:sldId id="352" r:id="rId59"/>
    <p:sldId id="276" r:id="rId60"/>
    <p:sldId id="353" r:id="rId61"/>
    <p:sldId id="278" r:id="rId62"/>
    <p:sldId id="354" r:id="rId63"/>
    <p:sldId id="355" r:id="rId64"/>
    <p:sldId id="356" r:id="rId65"/>
    <p:sldId id="357" r:id="rId66"/>
    <p:sldId id="358" r:id="rId67"/>
    <p:sldId id="359" r:id="rId68"/>
    <p:sldId id="360" r:id="rId69"/>
    <p:sldId id="286" r:id="rId70"/>
    <p:sldId id="361" r:id="rId71"/>
    <p:sldId id="362" r:id="rId72"/>
    <p:sldId id="363" r:id="rId73"/>
    <p:sldId id="290" r:id="rId74"/>
    <p:sldId id="291" r:id="rId75"/>
    <p:sldId id="364" r:id="rId76"/>
    <p:sldId id="293" r:id="rId77"/>
    <p:sldId id="294" r:id="rId78"/>
    <p:sldId id="365" r:id="rId79"/>
    <p:sldId id="366" r:id="rId80"/>
    <p:sldId id="297" r:id="rId81"/>
    <p:sldId id="298" r:id="rId82"/>
    <p:sldId id="367" r:id="rId83"/>
    <p:sldId id="368" r:id="rId84"/>
    <p:sldId id="369" r:id="rId85"/>
    <p:sldId id="370" r:id="rId86"/>
    <p:sldId id="371" r:id="rId87"/>
    <p:sldId id="372" r:id="rId88"/>
    <p:sldId id="373" r:id="rId89"/>
    <p:sldId id="374" r:id="rId90"/>
    <p:sldId id="375" r:id="rId91"/>
    <p:sldId id="376" r:id="rId92"/>
    <p:sldId id="258" r:id="rId93"/>
    <p:sldId id="259" r:id="rId94"/>
    <p:sldId id="338" r:id="rId95"/>
    <p:sldId id="341" r:id="rId96"/>
    <p:sldId id="340" r:id="rId97"/>
    <p:sldId id="342" r:id="rId98"/>
    <p:sldId id="266" r:id="rId99"/>
    <p:sldId id="262" r:id="rId100"/>
    <p:sldId id="273" r:id="rId101"/>
    <p:sldId id="272" r:id="rId102"/>
    <p:sldId id="274" r:id="rId103"/>
    <p:sldId id="281" r:id="rId104"/>
    <p:sldId id="283" r:id="rId105"/>
    <p:sldId id="282" r:id="rId106"/>
    <p:sldId id="284" r:id="rId107"/>
    <p:sldId id="285" r:id="rId108"/>
    <p:sldId id="277" r:id="rId109"/>
    <p:sldId id="280" r:id="rId110"/>
    <p:sldId id="279" r:id="rId111"/>
    <p:sldId id="275" r:id="rId112"/>
    <p:sldId id="287" r:id="rId113"/>
    <p:sldId id="289" r:id="rId114"/>
    <p:sldId id="288" r:id="rId115"/>
    <p:sldId id="292" r:id="rId116"/>
    <p:sldId id="295" r:id="rId117"/>
    <p:sldId id="343" r:id="rId118"/>
    <p:sldId id="267" r:id="rId119"/>
    <p:sldId id="299" r:id="rId120"/>
    <p:sldId id="296" r:id="rId121"/>
    <p:sldId id="301" r:id="rId122"/>
    <p:sldId id="300" r:id="rId123"/>
    <p:sldId id="304" r:id="rId124"/>
    <p:sldId id="305" r:id="rId125"/>
    <p:sldId id="303" r:id="rId126"/>
    <p:sldId id="306" r:id="rId127"/>
    <p:sldId id="302" r:id="rId128"/>
    <p:sldId id="308" r:id="rId129"/>
    <p:sldId id="309" r:id="rId130"/>
    <p:sldId id="307" r:id="rId131"/>
    <p:sldId id="311" r:id="rId132"/>
    <p:sldId id="310" r:id="rId133"/>
    <p:sldId id="312" r:id="rId134"/>
    <p:sldId id="315" r:id="rId135"/>
    <p:sldId id="316" r:id="rId136"/>
    <p:sldId id="317" r:id="rId137"/>
    <p:sldId id="324" r:id="rId138"/>
    <p:sldId id="323" r:id="rId139"/>
    <p:sldId id="325" r:id="rId140"/>
    <p:sldId id="327" r:id="rId141"/>
    <p:sldId id="313" r:id="rId142"/>
    <p:sldId id="322" r:id="rId143"/>
    <p:sldId id="321" r:id="rId144"/>
    <p:sldId id="320" r:id="rId145"/>
    <p:sldId id="319" r:id="rId146"/>
    <p:sldId id="328" r:id="rId1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xing Huang" initials="YH" lastIdx="24" clrIdx="0">
    <p:extLst>
      <p:ext uri="{19B8F6BF-5375-455C-9EA6-DF929625EA0E}">
        <p15:presenceInfo xmlns:p15="http://schemas.microsoft.com/office/powerpoint/2012/main" userId="S-1-5-21-1268611206-43474576-316617838-26520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7C7A"/>
    <a:srgbClr val="8E77B8"/>
    <a:srgbClr val="48A5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70" autoAdjust="0"/>
    <p:restoredTop sz="94660"/>
  </p:normalViewPr>
  <p:slideViewPr>
    <p:cSldViewPr snapToGrid="0">
      <p:cViewPr varScale="1">
        <p:scale>
          <a:sx n="103" d="100"/>
          <a:sy n="103" d="100"/>
        </p:scale>
        <p:origin x="176" y="48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commentAuthors" Target="commentAuthor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0E46BB-8E41-4A55-B11E-F4703E2F5372}" type="datetimeFigureOut">
              <a:rPr lang="en-US" smtClean="0"/>
              <a:t>8/8/25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916A5-F3B9-4AFC-9A39-F24B1987C8AB}" type="slidenum">
              <a:rPr lang="en-US" smtClean="0"/>
              <a:t>‹#›</a:t>
            </a:fld>
            <a:endParaRPr lang="en-US"/>
          </a:p>
        </p:txBody>
      </p:sp>
    </p:spTree>
    <p:extLst>
      <p:ext uri="{BB962C8B-B14F-4D97-AF65-F5344CB8AC3E}">
        <p14:creationId xmlns:p14="http://schemas.microsoft.com/office/powerpoint/2010/main" val="3586634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continued to work on this over the past several years (Danny Huang).</a:t>
            </a:r>
          </a:p>
        </p:txBody>
      </p:sp>
      <p:sp>
        <p:nvSpPr>
          <p:cNvPr id="4" name="Slide Number Placeholder 3"/>
          <p:cNvSpPr>
            <a:spLocks noGrp="1"/>
          </p:cNvSpPr>
          <p:nvPr>
            <p:ph type="sldNum" sz="quarter" idx="5"/>
          </p:nvPr>
        </p:nvSpPr>
        <p:spPr/>
        <p:txBody>
          <a:bodyPr/>
          <a:lstStyle/>
          <a:p>
            <a:fld id="{65C4EA28-B458-4E46-B9F4-997E5D068A2D}" type="slidenum">
              <a:rPr lang="en-US" smtClean="0"/>
              <a:t>1</a:t>
            </a:fld>
            <a:endParaRPr lang="en-US"/>
          </a:p>
        </p:txBody>
      </p:sp>
    </p:spTree>
    <p:extLst>
      <p:ext uri="{BB962C8B-B14F-4D97-AF65-F5344CB8AC3E}">
        <p14:creationId xmlns:p14="http://schemas.microsoft.com/office/powerpoint/2010/main" val="4225800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04092eab1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04092eab1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supposed to be possible for X-origin request due to SOP (except images/CCS and passive resources), this is a new vuln</a:t>
            </a:r>
            <a:endParaRPr/>
          </a:p>
        </p:txBody>
      </p:sp>
    </p:spTree>
    <p:extLst>
      <p:ext uri="{BB962C8B-B14F-4D97-AF65-F5344CB8AC3E}">
        <p14:creationId xmlns:p14="http://schemas.microsoft.com/office/powerpoint/2010/main" val="3727710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404092eab1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404092eab1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1467980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404092eab1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404092eab1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3511937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04092eab1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04092eab1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1382858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404092eab1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404092eab1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57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404092eab1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404092eab1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413427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fb8706be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3fb8706be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3087766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3fb8706be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3fb8706be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354476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fb8706be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fb8706be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3015163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fb8706be6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3fb8706be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3844057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914401" y="3257550"/>
            <a:ext cx="7315199" cy="3086100"/>
          </a:xfrm>
          <a:prstGeom prst="rect">
            <a:avLst/>
          </a:prstGeom>
        </p:spPr>
        <p:txBody>
          <a:bodyPr lIns="91425" tIns="91425" rIns="91425" bIns="91425" anchor="t" anchorCtr="0">
            <a:noAutofit/>
          </a:bodyPr>
          <a:lstStyle/>
          <a:p>
            <a:pPr lvl="0">
              <a:spcBef>
                <a:spcPts val="0"/>
              </a:spcBef>
              <a:buNone/>
            </a:pPr>
            <a:r>
              <a:rPr lang="en" dirty="0"/>
              <a:t>As before, we started with a simple question: What are these devices doing? Who are they talking to? (circa 2015)</a:t>
            </a:r>
          </a:p>
          <a:p>
            <a:pPr lvl="0">
              <a:spcBef>
                <a:spcPts val="0"/>
              </a:spcBef>
              <a:buNone/>
            </a:pPr>
            <a:r>
              <a:rPr lang="en" dirty="0"/>
              <a:t>We picked top few devices on amazon, tried to pick different manufacturers. </a:t>
            </a:r>
          </a:p>
          <a:p>
            <a:pPr lvl="0">
              <a:spcBef>
                <a:spcPts val="0"/>
              </a:spcBef>
              <a:buNone/>
            </a:pPr>
            <a:endParaRPr lang="en" dirty="0"/>
          </a:p>
          <a:p>
            <a:pPr lvl="0">
              <a:spcBef>
                <a:spcPts val="0"/>
              </a:spcBef>
              <a:buNone/>
            </a:pPr>
            <a:r>
              <a:rPr lang="en" dirty="0"/>
              <a:t>Thought this would be a lot harder than it turned out to be… (no encryption!)</a:t>
            </a:r>
          </a:p>
        </p:txBody>
      </p:sp>
    </p:spTree>
    <p:extLst>
      <p:ext uri="{BB962C8B-B14F-4D97-AF65-F5344CB8AC3E}">
        <p14:creationId xmlns:p14="http://schemas.microsoft.com/office/powerpoint/2010/main" val="525787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fb8706be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3fb8706be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13054473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3fb8706be6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3fb8706be6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2325215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fb8706be6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3fb8706be6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4291833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40648f5ac4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40648f5ac4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977992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these devices interface with their smartphone app companion through a (simple, insecure, unauthenticated) web server.</a:t>
            </a:r>
          </a:p>
          <a:p>
            <a:r>
              <a:rPr lang="en-US" dirty="0"/>
              <a:t>This means that…</a:t>
            </a:r>
          </a:p>
          <a:p>
            <a:r>
              <a:rPr lang="en-US" dirty="0"/>
              <a:t>Classical web-based attacks also work on many of these devices!</a:t>
            </a:r>
          </a:p>
        </p:txBody>
      </p:sp>
      <p:sp>
        <p:nvSpPr>
          <p:cNvPr id="4" name="Slide Number Placeholder 3"/>
          <p:cNvSpPr>
            <a:spLocks noGrp="1"/>
          </p:cNvSpPr>
          <p:nvPr>
            <p:ph type="sldNum" sz="quarter" idx="5"/>
          </p:nvPr>
        </p:nvSpPr>
        <p:spPr/>
        <p:txBody>
          <a:bodyPr/>
          <a:lstStyle/>
          <a:p>
            <a:fld id="{65C4EA28-B458-4E46-B9F4-997E5D068A2D}" type="slidenum">
              <a:rPr lang="en-US" smtClean="0"/>
              <a:t>24</a:t>
            </a:fld>
            <a:endParaRPr lang="en-US"/>
          </a:p>
        </p:txBody>
      </p:sp>
    </p:spTree>
    <p:extLst>
      <p:ext uri="{BB962C8B-B14F-4D97-AF65-F5344CB8AC3E}">
        <p14:creationId xmlns:p14="http://schemas.microsoft.com/office/powerpoint/2010/main" val="4018813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404092eab1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404092eab1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1856195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91b684b9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91b684b9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008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504dab15f3_0_9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504dab15f3_0_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932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504dab15f3_0_3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504dab15f3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8379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4cd8a32209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cd8a32209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5123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404092eab1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404092eab1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988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cd8a32209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cd8a32209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255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cd8a32209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cd8a32209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1945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04dab15f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04dab15f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656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04dab15f3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04dab15f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7865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504dab15f3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504dab15f3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Again, first page on Amazon for “wifi smart socket”</a:t>
            </a:r>
            <a:endParaRPr/>
          </a:p>
        </p:txBody>
      </p:sp>
    </p:spTree>
    <p:extLst>
      <p:ext uri="{BB962C8B-B14F-4D97-AF65-F5344CB8AC3E}">
        <p14:creationId xmlns:p14="http://schemas.microsoft.com/office/powerpoint/2010/main" val="3671378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04dab15f3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04dab15f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Roku: 30% of connected TVs; followed by 27% Amazon</a:t>
            </a:r>
            <a:endParaRPr/>
          </a:p>
          <a:p>
            <a:pPr marL="0" lvl="0" indent="0" algn="l" rtl="0">
              <a:spcBef>
                <a:spcPts val="0"/>
              </a:spcBef>
              <a:spcAft>
                <a:spcPts val="0"/>
              </a:spcAft>
              <a:buNone/>
            </a:pPr>
            <a:endParaRPr/>
          </a:p>
          <a:p>
            <a:pPr marL="0" lvl="0" indent="0" algn="l" rtl="0">
              <a:spcBef>
                <a:spcPts val="0"/>
              </a:spcBef>
              <a:spcAft>
                <a:spcPts val="0"/>
              </a:spcAft>
              <a:buNone/>
            </a:pPr>
            <a:r>
              <a:rPr lang="en"/>
              <a:t>https://iot-inspector-report.cs.princeton.edu/report/6aae51c55c2246721dac4b5b44743f2b</a:t>
            </a:r>
            <a:endParaRPr/>
          </a:p>
        </p:txBody>
      </p:sp>
    </p:spTree>
    <p:extLst>
      <p:ext uri="{BB962C8B-B14F-4D97-AF65-F5344CB8AC3E}">
        <p14:creationId xmlns:p14="http://schemas.microsoft.com/office/powerpoint/2010/main" val="1953919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04dab15f3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04dab15f3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Roku: 30% of connected TVs; followed by 27% Amazon</a:t>
            </a:r>
            <a:endParaRPr/>
          </a:p>
          <a:p>
            <a:pPr marL="0" lvl="0" indent="0" algn="l" rtl="0">
              <a:spcBef>
                <a:spcPts val="0"/>
              </a:spcBef>
              <a:spcAft>
                <a:spcPts val="0"/>
              </a:spcAft>
              <a:buNone/>
            </a:pPr>
            <a:endParaRPr/>
          </a:p>
          <a:p>
            <a:pPr marL="0" lvl="0" indent="0" algn="l" rtl="0">
              <a:spcBef>
                <a:spcPts val="0"/>
              </a:spcBef>
              <a:spcAft>
                <a:spcPts val="0"/>
              </a:spcAft>
              <a:buNone/>
            </a:pPr>
            <a:r>
              <a:rPr lang="en"/>
              <a:t>https://iot-inspector-report.cs.princeton.edu/report/6aae51c55c2246721dac4b5b44743f2b</a:t>
            </a:r>
            <a:endParaRPr/>
          </a:p>
        </p:txBody>
      </p:sp>
    </p:spTree>
    <p:extLst>
      <p:ext uri="{BB962C8B-B14F-4D97-AF65-F5344CB8AC3E}">
        <p14:creationId xmlns:p14="http://schemas.microsoft.com/office/powerpoint/2010/main" val="2958275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Screenshots of your Samsung fridge, which actually talks to a whole bunch of trackers, including Nielsen!</a:t>
            </a:r>
          </a:p>
        </p:txBody>
      </p:sp>
      <p:sp>
        <p:nvSpPr>
          <p:cNvPr id="4" name="Slide Number Placeholder 3"/>
          <p:cNvSpPr>
            <a:spLocks noGrp="1"/>
          </p:cNvSpPr>
          <p:nvPr>
            <p:ph type="sldNum" sz="quarter" idx="5"/>
          </p:nvPr>
        </p:nvSpPr>
        <p:spPr/>
        <p:txBody>
          <a:bodyPr/>
          <a:lstStyle/>
          <a:p>
            <a:fld id="{65C4EA28-B458-4E46-B9F4-997E5D068A2D}" type="slidenum">
              <a:rPr lang="en-US" smtClean="0"/>
              <a:t>38</a:t>
            </a:fld>
            <a:endParaRPr lang="en-US"/>
          </a:p>
        </p:txBody>
      </p:sp>
    </p:spTree>
    <p:extLst>
      <p:ext uri="{BB962C8B-B14F-4D97-AF65-F5344CB8AC3E}">
        <p14:creationId xmlns:p14="http://schemas.microsoft.com/office/powerpoint/2010/main" val="1765841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04dab15f3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04dab15f3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694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43159a71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43159a71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Fix picture</a:t>
            </a:r>
            <a:endParaRPr/>
          </a:p>
          <a:p>
            <a:pPr marL="0" lvl="0" indent="0" algn="l" rtl="0">
              <a:spcBef>
                <a:spcPts val="0"/>
              </a:spcBef>
              <a:spcAft>
                <a:spcPts val="0"/>
              </a:spcAft>
              <a:buNone/>
            </a:pPr>
            <a:endParaRPr/>
          </a:p>
          <a:p>
            <a:pPr marL="0" lvl="0" indent="0" algn="l" rtl="0">
              <a:spcBef>
                <a:spcPts val="0"/>
              </a:spcBef>
              <a:spcAft>
                <a:spcPts val="0"/>
              </a:spcAft>
              <a:buNone/>
            </a:pPr>
            <a:r>
              <a:rPr lang="en"/>
              <a:t>Mention price - much cheaper than smart tv or PC </a:t>
            </a:r>
            <a:endParaRPr/>
          </a:p>
          <a:p>
            <a:pPr marL="0" lvl="0" indent="0" algn="l" rtl="0">
              <a:spcBef>
                <a:spcPts val="0"/>
              </a:spcBef>
              <a:spcAft>
                <a:spcPts val="0"/>
              </a:spcAft>
              <a:buNone/>
            </a:pPr>
            <a:endParaRPr/>
          </a:p>
          <a:p>
            <a:pPr marL="0" lvl="0" indent="0" algn="l" rtl="0">
              <a:spcBef>
                <a:spcPts val="0"/>
              </a:spcBef>
              <a:spcAft>
                <a:spcPts val="0"/>
              </a:spcAft>
              <a:buNone/>
            </a:pPr>
            <a:r>
              <a:rPr lang="en"/>
              <a:t>These give you access to over X apps on Roku and Amazon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04092eab1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04092eab1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1171366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643159a71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643159a71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Motivate, give numbers why this is an important problem</a:t>
            </a:r>
            <a:endParaRPr/>
          </a:p>
          <a:p>
            <a:pPr marL="0" lvl="0" indent="0" algn="l" rtl="0">
              <a:spcBef>
                <a:spcPts val="0"/>
              </a:spcBef>
              <a:spcAft>
                <a:spcPts val="0"/>
              </a:spcAft>
              <a:buNone/>
            </a:pPr>
            <a:endParaRPr/>
          </a:p>
          <a:p>
            <a:pPr marL="0" lvl="0" indent="0" algn="l" rtl="0">
              <a:spcBef>
                <a:spcPts val="0"/>
              </a:spcBef>
              <a:spcAft>
                <a:spcPts val="0"/>
              </a:spcAft>
              <a:buNone/>
            </a:pPr>
            <a:r>
              <a:rPr lang="en"/>
              <a:t>Why we chose these platforms</a:t>
            </a:r>
            <a:endParaRPr/>
          </a:p>
          <a:p>
            <a:pPr marL="0" lvl="0" indent="0" algn="l" rtl="0">
              <a:spcBef>
                <a:spcPts val="0"/>
              </a:spcBef>
              <a:spcAft>
                <a:spcPts val="0"/>
              </a:spcAft>
              <a:buNone/>
            </a:pPr>
            <a:endParaRPr/>
          </a:p>
          <a:p>
            <a:pPr marL="0" lvl="0" indent="0" algn="l" rtl="0">
              <a:spcBef>
                <a:spcPts val="0"/>
              </a:spcBef>
              <a:spcAft>
                <a:spcPts val="0"/>
              </a:spcAft>
              <a:buNone/>
            </a:pPr>
            <a:r>
              <a:rPr lang="en"/>
              <a:t>Add reason for crawler - motivate better</a:t>
            </a:r>
            <a:endParaRPr/>
          </a:p>
          <a:p>
            <a:pPr marL="0" lvl="0" indent="0" algn="l" rtl="0">
              <a:spcBef>
                <a:spcPts val="0"/>
              </a:spcBef>
              <a:spcAft>
                <a:spcPts val="0"/>
              </a:spcAft>
              <a:buNone/>
            </a:pPr>
            <a:endParaRPr/>
          </a:p>
          <a:p>
            <a:pPr marL="0" lvl="0" indent="0" algn="l" rtl="0">
              <a:spcBef>
                <a:spcPts val="0"/>
              </a:spcBef>
              <a:spcAft>
                <a:spcPts val="0"/>
              </a:spcAft>
              <a:buNone/>
            </a:pPr>
            <a:r>
              <a:rPr lang="en"/>
              <a:t>Add visuals - pictures connected to TV</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Does anyone recognize these?  Show picture of two devices then lead into cord cutting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57c4172f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57c4172f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Motivate, give numbers why this is an important problem</a:t>
            </a:r>
            <a:endParaRPr/>
          </a:p>
          <a:p>
            <a:pPr marL="0" lvl="0" indent="0" algn="l" rtl="0">
              <a:spcBef>
                <a:spcPts val="0"/>
              </a:spcBef>
              <a:spcAft>
                <a:spcPts val="0"/>
              </a:spcAft>
              <a:buNone/>
            </a:pPr>
            <a:endParaRPr/>
          </a:p>
          <a:p>
            <a:pPr marL="0" lvl="0" indent="0" algn="l" rtl="0">
              <a:spcBef>
                <a:spcPts val="0"/>
              </a:spcBef>
              <a:spcAft>
                <a:spcPts val="0"/>
              </a:spcAft>
              <a:buNone/>
            </a:pPr>
            <a:r>
              <a:rPr lang="en"/>
              <a:t>Why we chose these platforms</a:t>
            </a:r>
            <a:endParaRPr/>
          </a:p>
          <a:p>
            <a:pPr marL="0" lvl="0" indent="0" algn="l" rtl="0">
              <a:spcBef>
                <a:spcPts val="0"/>
              </a:spcBef>
              <a:spcAft>
                <a:spcPts val="0"/>
              </a:spcAft>
              <a:buNone/>
            </a:pPr>
            <a:endParaRPr/>
          </a:p>
          <a:p>
            <a:pPr marL="0" lvl="0" indent="0" algn="l" rtl="0">
              <a:spcBef>
                <a:spcPts val="0"/>
              </a:spcBef>
              <a:spcAft>
                <a:spcPts val="0"/>
              </a:spcAft>
              <a:buNone/>
            </a:pPr>
            <a:r>
              <a:rPr lang="en"/>
              <a:t>Add reason for crawler - motivate better</a:t>
            </a:r>
            <a:endParaRPr/>
          </a:p>
          <a:p>
            <a:pPr marL="0" lvl="0" indent="0" algn="l" rtl="0">
              <a:spcBef>
                <a:spcPts val="0"/>
              </a:spcBef>
              <a:spcAft>
                <a:spcPts val="0"/>
              </a:spcAft>
              <a:buNone/>
            </a:pPr>
            <a:endParaRPr/>
          </a:p>
          <a:p>
            <a:pPr marL="0" lvl="0" indent="0" algn="l" rtl="0">
              <a:spcBef>
                <a:spcPts val="0"/>
              </a:spcBef>
              <a:spcAft>
                <a:spcPts val="0"/>
              </a:spcAft>
              <a:buNone/>
            </a:pPr>
            <a:r>
              <a:rPr lang="en"/>
              <a:t>Add visuals - pictures connected to TV</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657c4172f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657c4172f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this is the first study on OTT</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ad3d76167_9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ad3d76167_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Motivate, give numbers why this is an important problem</a:t>
            </a:r>
            <a:endParaRPr/>
          </a:p>
          <a:p>
            <a:pPr marL="0" lvl="0" indent="0" algn="l" rtl="0">
              <a:spcBef>
                <a:spcPts val="0"/>
              </a:spcBef>
              <a:spcAft>
                <a:spcPts val="0"/>
              </a:spcAft>
              <a:buNone/>
            </a:pPr>
            <a:endParaRPr/>
          </a:p>
          <a:p>
            <a:pPr marL="0" lvl="0" indent="0" algn="l" rtl="0">
              <a:spcBef>
                <a:spcPts val="0"/>
              </a:spcBef>
              <a:spcAft>
                <a:spcPts val="0"/>
              </a:spcAft>
              <a:buNone/>
            </a:pPr>
            <a:r>
              <a:rPr lang="en"/>
              <a:t>Why we chose these platforms</a:t>
            </a:r>
            <a:endParaRPr/>
          </a:p>
          <a:p>
            <a:pPr marL="0" lvl="0" indent="0" algn="l" rtl="0">
              <a:spcBef>
                <a:spcPts val="0"/>
              </a:spcBef>
              <a:spcAft>
                <a:spcPts val="0"/>
              </a:spcAft>
              <a:buNone/>
            </a:pPr>
            <a:endParaRPr/>
          </a:p>
          <a:p>
            <a:pPr marL="0" lvl="0" indent="0" algn="l" rtl="0">
              <a:spcBef>
                <a:spcPts val="0"/>
              </a:spcBef>
              <a:spcAft>
                <a:spcPts val="0"/>
              </a:spcAft>
              <a:buNone/>
            </a:pPr>
            <a:r>
              <a:rPr lang="en"/>
              <a:t>Add reason for crawler - motivate better</a:t>
            </a:r>
            <a:endParaRPr/>
          </a:p>
          <a:p>
            <a:pPr marL="0" lvl="0" indent="0" algn="l" rtl="0">
              <a:spcBef>
                <a:spcPts val="0"/>
              </a:spcBef>
              <a:spcAft>
                <a:spcPts val="0"/>
              </a:spcAft>
              <a:buNone/>
            </a:pPr>
            <a:endParaRPr/>
          </a:p>
          <a:p>
            <a:pPr marL="0" lvl="0" indent="0" algn="l" rtl="0">
              <a:spcBef>
                <a:spcPts val="0"/>
              </a:spcBef>
              <a:spcAft>
                <a:spcPts val="0"/>
              </a:spcAft>
              <a:buNone/>
            </a:pPr>
            <a:r>
              <a:rPr lang="en"/>
              <a:t>Add visuals - pictures connected to TV</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43159a7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643159a7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2f6f301a5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2f6f301a5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Contrast studies from web and mobile to this study </a:t>
            </a:r>
            <a:endParaRPr/>
          </a:p>
          <a:p>
            <a:pPr marL="45720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57c4172f2_3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57c4172f2_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bullet point for every research questions</a:t>
            </a:r>
            <a:endParaRPr/>
          </a:p>
          <a:p>
            <a:pPr marL="457200" lvl="0" indent="-298450" algn="l" rtl="0">
              <a:spcBef>
                <a:spcPts val="0"/>
              </a:spcBef>
              <a:spcAft>
                <a:spcPts val="0"/>
              </a:spcAft>
              <a:buSzPts val="1100"/>
              <a:buChar char="●"/>
            </a:pPr>
            <a:r>
              <a:rPr lang="en"/>
              <a:t>Contrast studies from web and mobile to this study</a:t>
            </a:r>
            <a:endParaRPr/>
          </a:p>
          <a:p>
            <a:pPr marL="457200" lvl="0" indent="-298450" algn="l" rtl="0">
              <a:spcBef>
                <a:spcPts val="0"/>
              </a:spcBef>
              <a:spcAft>
                <a:spcPts val="0"/>
              </a:spcAft>
              <a:buSzPts val="1100"/>
              <a:buChar char="●"/>
            </a:pPr>
            <a:r>
              <a:rPr lang="en"/>
              <a:t>Move up questions from later slide - Rename as research questions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Add title leak detections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2f6f301a5_0_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2f6f301a5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Selenium, Monkey</a:t>
            </a:r>
            <a:endParaRPr/>
          </a:p>
          <a:p>
            <a:pPr marL="0" lvl="0" indent="0" algn="l" rtl="0">
              <a:spcBef>
                <a:spcPts val="0"/>
              </a:spcBef>
              <a:spcAft>
                <a:spcPts val="0"/>
              </a:spcAft>
              <a:buNone/>
            </a:pPr>
            <a:endParaRPr/>
          </a:p>
          <a:p>
            <a:pPr marL="0" lvl="0" indent="0" algn="l" rtl="0">
              <a:spcBef>
                <a:spcPts val="0"/>
              </a:spcBef>
              <a:spcAft>
                <a:spcPts val="0"/>
              </a:spcAft>
              <a:buNone/>
            </a:pPr>
            <a:r>
              <a:rPr lang="en"/>
              <a:t>Mention what the plain text gives incase someone doesn’t know.</a:t>
            </a:r>
            <a:endParaRPr/>
          </a:p>
          <a:p>
            <a:pPr marL="0" lvl="0" indent="0" algn="l" rtl="0">
              <a:spcBef>
                <a:spcPts val="0"/>
              </a:spcBef>
              <a:spcAft>
                <a:spcPts val="0"/>
              </a:spcAft>
              <a:buNone/>
            </a:pPr>
            <a:endParaRPr/>
          </a:p>
          <a:p>
            <a:pPr marL="0" lvl="0" indent="0" algn="l" rtl="0">
              <a:spcBef>
                <a:spcPts val="0"/>
              </a:spcBef>
              <a:spcAft>
                <a:spcPts val="0"/>
              </a:spcAft>
              <a:buNone/>
            </a:pPr>
            <a:r>
              <a:rPr lang="en"/>
              <a:t>We need to decrypt to get the content that is being sent to these parties </a:t>
            </a:r>
            <a:endParaRPr/>
          </a:p>
          <a:p>
            <a:pPr marL="0" lvl="0" indent="0" algn="l" rtl="0">
              <a:spcBef>
                <a:spcPts val="0"/>
              </a:spcBef>
              <a:spcAft>
                <a:spcPts val="0"/>
              </a:spcAft>
              <a:buNone/>
            </a:pPr>
            <a:endParaRPr/>
          </a:p>
          <a:p>
            <a:pPr marL="0" lvl="0" indent="0" algn="l" rtl="0">
              <a:spcBef>
                <a:spcPts val="0"/>
              </a:spcBef>
              <a:spcAft>
                <a:spcPts val="0"/>
              </a:spcAft>
              <a:buNone/>
            </a:pPr>
            <a:r>
              <a:rPr lang="en"/>
              <a:t>Make sure to say 2. right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57c4172f2_3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57c4172f2_3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more detail into how the channel lists are created</a:t>
            </a:r>
            <a:endParaRPr/>
          </a:p>
          <a:p>
            <a:pPr marL="0" lvl="0" indent="0" algn="l" rtl="0">
              <a:spcBef>
                <a:spcPts val="0"/>
              </a:spcBef>
              <a:spcAft>
                <a:spcPts val="0"/>
              </a:spcAft>
              <a:buNone/>
            </a:pPr>
            <a:endParaRPr/>
          </a:p>
          <a:p>
            <a:pPr marL="0" lvl="0" indent="0" algn="l" rtl="0">
              <a:spcBef>
                <a:spcPts val="0"/>
              </a:spcBef>
              <a:spcAft>
                <a:spcPts val="0"/>
              </a:spcAft>
              <a:buNone/>
            </a:pPr>
            <a:r>
              <a:rPr lang="en"/>
              <a:t>Also explain the intention of the crawler - We wanted to study these channels at scale and our goal is to launch an app, simulate a user’s behaviour and get to a video.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2f6f301a5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2f6f301a5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04092eab1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04092eab1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2431688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2f6f301a5_0_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2f6f301a5_0_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2f6f301a5_0_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2f6f301a5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Don’t mention HDCP/adb - Make clear that mitmproxy is running on the desktop</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62f6f301a5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62f6f301a5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Change TV crawler to OTT consistently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2f6f301a5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2f6f301a5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2f6f301a5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2f6f301a5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2f6f301a5_0_8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2f6f301a5_0_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graph with warm up crawls to make the presentation a bit more visual</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43159a719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43159a71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643159a71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643159a71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643159a71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643159a719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643159a719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643159a719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04092eab1_1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404092eab1_1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TCP RST is fast!</a:t>
            </a:r>
            <a:endParaRPr/>
          </a:p>
          <a:p>
            <a:pPr marL="0" lvl="0" indent="0" algn="l" rtl="0">
              <a:spcBef>
                <a:spcPts val="0"/>
              </a:spcBef>
              <a:spcAft>
                <a:spcPts val="0"/>
              </a:spcAft>
              <a:buNone/>
            </a:pPr>
            <a:r>
              <a:rPr lang="en"/>
              <a:t>Timeout is slooowww</a:t>
            </a:r>
            <a:endParaRPr/>
          </a:p>
        </p:txBody>
      </p:sp>
    </p:spTree>
    <p:extLst>
      <p:ext uri="{BB962C8B-B14F-4D97-AF65-F5344CB8AC3E}">
        <p14:creationId xmlns:p14="http://schemas.microsoft.com/office/powerpoint/2010/main" val="35650515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2f6f301a5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2f6f301a5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table of crawls then say going to present subset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ad3d76167_9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ad3d76167_9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table of crawls then say going to present subset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6ad3d76167_9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6ad3d76167_9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2f6f301a5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62f6f301a5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6ad3d76167_9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6ad3d76167_9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table of crawls then say going to present subset</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6ad3d76167_9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6ad3d76167_9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table of crawls then say going to present subset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ad3d76167_9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ad3d76167_9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table of crawls then say going to present subset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2f6f301a5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2f6f301a5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ad3d76167_9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ad3d76167_9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ad3d76167_9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6ad3d76167_9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table of crawls then say going to present subset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04092eab1_1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04092eab1_1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TCP RST is fast!</a:t>
            </a:r>
            <a:endParaRPr/>
          </a:p>
          <a:p>
            <a:pPr marL="0" lvl="0" indent="0" algn="l" rtl="0">
              <a:spcBef>
                <a:spcPts val="0"/>
              </a:spcBef>
              <a:spcAft>
                <a:spcPts val="0"/>
              </a:spcAft>
              <a:buNone/>
            </a:pPr>
            <a:r>
              <a:rPr lang="en"/>
              <a:t>Timeout is slooowww</a:t>
            </a:r>
            <a:endParaRPr/>
          </a:p>
        </p:txBody>
      </p:sp>
    </p:spTree>
    <p:extLst>
      <p:ext uri="{BB962C8B-B14F-4D97-AF65-F5344CB8AC3E}">
        <p14:creationId xmlns:p14="http://schemas.microsoft.com/office/powerpoint/2010/main" val="37330619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6ad3d76167_9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6ad3d76167_9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more detail into how the channel lists are created</a:t>
            </a:r>
            <a:endParaRPr/>
          </a:p>
          <a:p>
            <a:pPr marL="0" lvl="0" indent="0" algn="l" rtl="0">
              <a:spcBef>
                <a:spcPts val="0"/>
              </a:spcBef>
              <a:spcAft>
                <a:spcPts val="0"/>
              </a:spcAft>
              <a:buNone/>
            </a:pPr>
            <a:endParaRPr/>
          </a:p>
          <a:p>
            <a:pPr marL="0" lvl="0" indent="0" algn="l" rtl="0">
              <a:spcBef>
                <a:spcPts val="0"/>
              </a:spcBef>
              <a:spcAft>
                <a:spcPts val="0"/>
              </a:spcAft>
              <a:buNone/>
            </a:pPr>
            <a:r>
              <a:rPr lang="en"/>
              <a:t>Explain the intention of the crawler - We wanted to study these channels at scale and our goal is to launch an app, simulate a user’s behaviour and get to a video.  </a:t>
            </a:r>
            <a:endParaRPr/>
          </a:p>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ad3d76167_9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ad3d76167_9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more detail into how the channel lists are created</a:t>
            </a:r>
            <a:endParaRPr/>
          </a:p>
          <a:p>
            <a:pPr marL="0" lvl="0" indent="0" algn="l" rtl="0">
              <a:spcBef>
                <a:spcPts val="0"/>
              </a:spcBef>
              <a:spcAft>
                <a:spcPts val="0"/>
              </a:spcAft>
              <a:buNone/>
            </a:pPr>
            <a:endParaRPr/>
          </a:p>
          <a:p>
            <a:pPr marL="0" lvl="0" indent="0" algn="l" rtl="0">
              <a:spcBef>
                <a:spcPts val="0"/>
              </a:spcBef>
              <a:spcAft>
                <a:spcPts val="0"/>
              </a:spcAft>
              <a:buNone/>
            </a:pPr>
            <a:r>
              <a:rPr lang="en"/>
              <a:t>Also explain the intention of the crawler - We wanted to study these channels at scale and our goal is to launch an app, simulate a user’s behaviour and get to a video.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6ad3d76167_9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6ad3d76167_9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more detail into how the channel lists are created</a:t>
            </a:r>
            <a:endParaRPr/>
          </a:p>
          <a:p>
            <a:pPr marL="0" lvl="0" indent="0" algn="l" rtl="0">
              <a:spcBef>
                <a:spcPts val="0"/>
              </a:spcBef>
              <a:spcAft>
                <a:spcPts val="0"/>
              </a:spcAft>
              <a:buNone/>
            </a:pPr>
            <a:endParaRPr/>
          </a:p>
          <a:p>
            <a:pPr marL="0" lvl="0" indent="0" algn="l" rtl="0">
              <a:spcBef>
                <a:spcPts val="0"/>
              </a:spcBef>
              <a:spcAft>
                <a:spcPts val="0"/>
              </a:spcAft>
              <a:buNone/>
            </a:pPr>
            <a:r>
              <a:rPr lang="en"/>
              <a:t>Explain the intention of the crawler - We wanted to study these channels at scale and our goal is to launch an app, simulate a user’s behaviour and get to a video.  </a:t>
            </a:r>
            <a:endParaRPr/>
          </a:p>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62f6f301a5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62f6f301a5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 ad tracking on Amazon, Limit on Roku this is a similar concept to Do-Not-Track.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Okay i’ve presented some pretty nasty tracking options to but it turns out that on these platforms they offer a options etc…. Etc.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Do not track is ineffective nothing users can do…. We have long term impact through regulation.  There’s very limited thing pretty much users can do in the near term to protect themselves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Pihole is effective to some extent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ad3d76167_9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6ad3d76167_9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more detail into how the channel lists are created</a:t>
            </a:r>
            <a:endParaRPr/>
          </a:p>
          <a:p>
            <a:pPr marL="0" lvl="0" indent="0" algn="l" rtl="0">
              <a:spcBef>
                <a:spcPts val="0"/>
              </a:spcBef>
              <a:spcAft>
                <a:spcPts val="0"/>
              </a:spcAft>
              <a:buNone/>
            </a:pPr>
            <a:endParaRPr/>
          </a:p>
          <a:p>
            <a:pPr marL="0" lvl="0" indent="0" algn="l" rtl="0">
              <a:spcBef>
                <a:spcPts val="0"/>
              </a:spcBef>
              <a:spcAft>
                <a:spcPts val="0"/>
              </a:spcAft>
              <a:buNone/>
            </a:pPr>
            <a:r>
              <a:rPr lang="en"/>
              <a:t>Also explain the intention of the crawler - We wanted to study these channels at scale and our goal is to launch an app, simulate a user’s behaviour and get to a video.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657c4172f2_3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657c4172f2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only used domain based filters since we don’t have javascript</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62f6f301a5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62f6f301a5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Slide before this explaining what tracking domains are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2f6f301a5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2f6f301a5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657c4172f2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657c4172f2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657c4172f2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657c4172f2_3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example of hashing and encoding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fb8706be6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fb8706be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23484334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62f6f301a5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62f6f301a5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57c4172f2_3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57c4172f2_3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2f6f301a5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2f6f301a5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6ad3d76167_9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6ad3d76167_9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 ad tracking on Amazon, Limit on Roku this is a similar concept to Do-Not-Track.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Okay i’ve presented some pretty nasty tracking options to but it turns out that on these platforms they offer a options etc…. Etc.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Do not track is ineffective nothing users can do…. We have long term impact through regulation.  There’s very limited thing pretty much users can do in the near term to protect themselves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Pihole is effective to some extent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6ad3d76167_9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6ad3d76167_9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 ad tracking on Amazon, Limit on Roku this is a similar concept to Do-Not-Track.</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Okay i’ve presented some pretty nasty tracking options to but it turns out that on these platforms they offer a options etc…. Etc.</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Do not track is ineffective nothing users can do…. We have long term impact through regulation.  There’s very limited thing pretty much users can do in the near term to protect themselves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Pihole is effective to some extent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62f6f301a5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62f6f301a5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slide before this discussing implications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62f6f301a5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62f6f301a5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Rememer to talk about news agencies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A lot of the trackers we saw are also very pervasive in the web and mobile ecosystems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ad3d76167_9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ad3d76167_9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slide before this discussing implications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ad3d76167_9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ad3d76167_9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slide before this discussing implications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04092eab1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404092eab1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relax</a:t>
            </a:r>
            <a:endParaRPr/>
          </a:p>
        </p:txBody>
      </p:sp>
    </p:spTree>
    <p:extLst>
      <p:ext uri="{BB962C8B-B14F-4D97-AF65-F5344CB8AC3E}">
        <p14:creationId xmlns:p14="http://schemas.microsoft.com/office/powerpoint/2010/main" val="2946447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475E4D-02C3-482B-BD44-685390401E24}" type="datetime1">
              <a:rPr lang="en-US" smtClean="0"/>
              <a:t>8/8/25</a:t>
            </a:fld>
            <a:endParaRPr lang="en-US"/>
          </a:p>
        </p:txBody>
      </p:sp>
      <p:sp>
        <p:nvSpPr>
          <p:cNvPr id="5" name="Footer Placeholder 4"/>
          <p:cNvSpPr>
            <a:spLocks noGrp="1"/>
          </p:cNvSpPr>
          <p:nvPr>
            <p:ph type="ftr" sz="quarter" idx="11"/>
          </p:nvPr>
        </p:nvSpPr>
        <p:spPr/>
        <p:txBody>
          <a:bodyPr/>
          <a:lstStyle/>
          <a:p>
            <a:r>
              <a:rPr lang="en-US"/>
              <a:t>Danny Y. Huang / Princeton University</a:t>
            </a:r>
          </a:p>
        </p:txBody>
      </p:sp>
      <p:sp>
        <p:nvSpPr>
          <p:cNvPr id="6" name="Slide Number Placeholder 5"/>
          <p:cNvSpPr>
            <a:spLocks noGrp="1"/>
          </p:cNvSpPr>
          <p:nvPr>
            <p:ph type="sldNum" sz="quarter" idx="12"/>
          </p:nvPr>
        </p:nvSpPr>
        <p:spPr/>
        <p:txBody>
          <a:bodyPr/>
          <a:lstStyle/>
          <a:p>
            <a:fld id="{D07015C1-5BB4-41E2-9916-8652CC71BEAE}" type="slidenum">
              <a:rPr lang="en-US" smtClean="0"/>
              <a:t>‹#›</a:t>
            </a:fld>
            <a:endParaRPr lang="en-US"/>
          </a:p>
        </p:txBody>
      </p:sp>
    </p:spTree>
    <p:extLst>
      <p:ext uri="{BB962C8B-B14F-4D97-AF65-F5344CB8AC3E}">
        <p14:creationId xmlns:p14="http://schemas.microsoft.com/office/powerpoint/2010/main" val="913017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97F670-9C62-487C-9005-34A5FA5D3134}" type="datetime1">
              <a:rPr lang="en-US" smtClean="0"/>
              <a:t>8/8/25</a:t>
            </a:fld>
            <a:endParaRPr lang="en-US"/>
          </a:p>
        </p:txBody>
      </p:sp>
      <p:sp>
        <p:nvSpPr>
          <p:cNvPr id="5" name="Footer Placeholder 4"/>
          <p:cNvSpPr>
            <a:spLocks noGrp="1"/>
          </p:cNvSpPr>
          <p:nvPr>
            <p:ph type="ftr" sz="quarter" idx="11"/>
          </p:nvPr>
        </p:nvSpPr>
        <p:spPr/>
        <p:txBody>
          <a:bodyPr/>
          <a:lstStyle/>
          <a:p>
            <a:r>
              <a:rPr lang="en-US"/>
              <a:t>Danny Y. Huang / Princeton University</a:t>
            </a:r>
          </a:p>
        </p:txBody>
      </p:sp>
      <p:sp>
        <p:nvSpPr>
          <p:cNvPr id="6" name="Slide Number Placeholder 5"/>
          <p:cNvSpPr>
            <a:spLocks noGrp="1"/>
          </p:cNvSpPr>
          <p:nvPr>
            <p:ph type="sldNum" sz="quarter" idx="12"/>
          </p:nvPr>
        </p:nvSpPr>
        <p:spPr/>
        <p:txBody>
          <a:bodyPr/>
          <a:lstStyle/>
          <a:p>
            <a:fld id="{D07015C1-5BB4-41E2-9916-8652CC71BEAE}" type="slidenum">
              <a:rPr lang="en-US" smtClean="0"/>
              <a:t>‹#›</a:t>
            </a:fld>
            <a:endParaRPr lang="en-US"/>
          </a:p>
        </p:txBody>
      </p:sp>
    </p:spTree>
    <p:extLst>
      <p:ext uri="{BB962C8B-B14F-4D97-AF65-F5344CB8AC3E}">
        <p14:creationId xmlns:p14="http://schemas.microsoft.com/office/powerpoint/2010/main" val="4031788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709766-2D9A-45FB-A024-26F6D6E0337C}" type="datetime1">
              <a:rPr lang="en-US" smtClean="0"/>
              <a:t>8/8/25</a:t>
            </a:fld>
            <a:endParaRPr lang="en-US"/>
          </a:p>
        </p:txBody>
      </p:sp>
      <p:sp>
        <p:nvSpPr>
          <p:cNvPr id="5" name="Footer Placeholder 4"/>
          <p:cNvSpPr>
            <a:spLocks noGrp="1"/>
          </p:cNvSpPr>
          <p:nvPr>
            <p:ph type="ftr" sz="quarter" idx="11"/>
          </p:nvPr>
        </p:nvSpPr>
        <p:spPr/>
        <p:txBody>
          <a:bodyPr/>
          <a:lstStyle/>
          <a:p>
            <a:r>
              <a:rPr lang="en-US"/>
              <a:t>Danny Y. Huang / Princeton University</a:t>
            </a:r>
          </a:p>
        </p:txBody>
      </p:sp>
      <p:sp>
        <p:nvSpPr>
          <p:cNvPr id="6" name="Slide Number Placeholder 5"/>
          <p:cNvSpPr>
            <a:spLocks noGrp="1"/>
          </p:cNvSpPr>
          <p:nvPr>
            <p:ph type="sldNum" sz="quarter" idx="12"/>
          </p:nvPr>
        </p:nvSpPr>
        <p:spPr/>
        <p:txBody>
          <a:bodyPr/>
          <a:lstStyle/>
          <a:p>
            <a:fld id="{D07015C1-5BB4-41E2-9916-8652CC71BEAE}" type="slidenum">
              <a:rPr lang="en-US" smtClean="0"/>
              <a:t>‹#›</a:t>
            </a:fld>
            <a:endParaRPr lang="en-US"/>
          </a:p>
        </p:txBody>
      </p:sp>
    </p:spTree>
    <p:extLst>
      <p:ext uri="{BB962C8B-B14F-4D97-AF65-F5344CB8AC3E}">
        <p14:creationId xmlns:p14="http://schemas.microsoft.com/office/powerpoint/2010/main" val="3105623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39228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614600" y="2753800"/>
            <a:ext cx="10962800" cy="1350400"/>
          </a:xfrm>
          <a:prstGeom prst="rect">
            <a:avLst/>
          </a:prstGeom>
        </p:spPr>
        <p:txBody>
          <a:bodyPr spcFirstLastPara="1" wrap="square" lIns="91425" tIns="91425" rIns="91425" bIns="91425" anchor="ctr" anchorCtr="0"/>
          <a:lstStyle>
            <a:lvl1pPr lvl="0" rtl="0">
              <a:spcBef>
                <a:spcPts val="0"/>
              </a:spcBef>
              <a:spcAft>
                <a:spcPts val="0"/>
              </a:spcAft>
              <a:buSzPts val="4200"/>
              <a:buNone/>
              <a:defRPr sz="5600"/>
            </a:lvl1pPr>
            <a:lvl2pPr lvl="1" rtl="0">
              <a:spcBef>
                <a:spcPts val="0"/>
              </a:spcBef>
              <a:spcAft>
                <a:spcPts val="0"/>
              </a:spcAft>
              <a:buSzPts val="4200"/>
              <a:buNone/>
              <a:defRPr sz="5600"/>
            </a:lvl2pPr>
            <a:lvl3pPr lvl="2" rtl="0">
              <a:spcBef>
                <a:spcPts val="0"/>
              </a:spcBef>
              <a:spcAft>
                <a:spcPts val="0"/>
              </a:spcAft>
              <a:buSzPts val="4200"/>
              <a:buNone/>
              <a:defRPr sz="5600"/>
            </a:lvl3pPr>
            <a:lvl4pPr lvl="3" rtl="0">
              <a:spcBef>
                <a:spcPts val="0"/>
              </a:spcBef>
              <a:spcAft>
                <a:spcPts val="0"/>
              </a:spcAft>
              <a:buSzPts val="4200"/>
              <a:buNone/>
              <a:defRPr sz="5600"/>
            </a:lvl4pPr>
            <a:lvl5pPr lvl="4" rtl="0">
              <a:spcBef>
                <a:spcPts val="0"/>
              </a:spcBef>
              <a:spcAft>
                <a:spcPts val="0"/>
              </a:spcAft>
              <a:buSzPts val="4200"/>
              <a:buNone/>
              <a:defRPr sz="5600"/>
            </a:lvl5pPr>
            <a:lvl6pPr lvl="5" rtl="0">
              <a:spcBef>
                <a:spcPts val="0"/>
              </a:spcBef>
              <a:spcAft>
                <a:spcPts val="0"/>
              </a:spcAft>
              <a:buSzPts val="4200"/>
              <a:buNone/>
              <a:defRPr sz="5600"/>
            </a:lvl6pPr>
            <a:lvl7pPr lvl="6" rtl="0">
              <a:spcBef>
                <a:spcPts val="0"/>
              </a:spcBef>
              <a:spcAft>
                <a:spcPts val="0"/>
              </a:spcAft>
              <a:buSzPts val="4200"/>
              <a:buNone/>
              <a:defRPr sz="5600"/>
            </a:lvl7pPr>
            <a:lvl8pPr lvl="7" rtl="0">
              <a:spcBef>
                <a:spcPts val="0"/>
              </a:spcBef>
              <a:spcAft>
                <a:spcPts val="0"/>
              </a:spcAft>
              <a:buSzPts val="4200"/>
              <a:buNone/>
              <a:defRPr sz="5600"/>
            </a:lvl8pPr>
            <a:lvl9pPr lvl="8" rtl="0">
              <a:spcBef>
                <a:spcPts val="0"/>
              </a:spcBef>
              <a:spcAft>
                <a:spcPts val="0"/>
              </a:spcAft>
              <a:buSzPts val="4200"/>
              <a:buNone/>
              <a:defRPr sz="5600"/>
            </a:lvl9pPr>
          </a:lstStyle>
          <a:p>
            <a:endParaRPr/>
          </a:p>
        </p:txBody>
      </p:sp>
      <p:sp>
        <p:nvSpPr>
          <p:cNvPr id="75" name="Google Shape;75;p15"/>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2088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94"/>
        <p:cNvGrpSpPr/>
        <p:nvPr/>
      </p:nvGrpSpPr>
      <p:grpSpPr>
        <a:xfrm>
          <a:off x="0" y="0"/>
          <a:ext cx="0" cy="0"/>
          <a:chOff x="0" y="0"/>
          <a:chExt cx="0" cy="0"/>
        </a:xfrm>
      </p:grpSpPr>
      <p:sp>
        <p:nvSpPr>
          <p:cNvPr id="95" name="Google Shape;95;p19"/>
          <p:cNvSpPr txBox="1"/>
          <p:nvPr/>
        </p:nvSpPr>
        <p:spPr>
          <a:xfrm rot="10800000" flipH="1">
            <a:off x="4368800" y="33"/>
            <a:ext cx="78232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 name="Google Shape;96;p19"/>
          <p:cNvSpPr/>
          <p:nvPr/>
        </p:nvSpPr>
        <p:spPr>
          <a:xfrm rot="-5400000">
            <a:off x="1012200" y="3356600"/>
            <a:ext cx="6858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9"/>
          <p:cNvSpPr txBox="1">
            <a:spLocks noGrp="1"/>
          </p:cNvSpPr>
          <p:nvPr>
            <p:ph type="title"/>
          </p:nvPr>
        </p:nvSpPr>
        <p:spPr>
          <a:xfrm>
            <a:off x="301437" y="477067"/>
            <a:ext cx="3744000" cy="1271200"/>
          </a:xfrm>
          <a:prstGeom prst="rect">
            <a:avLst/>
          </a:prstGeom>
        </p:spPr>
        <p:txBody>
          <a:bodyPr spcFirstLastPara="1" wrap="square" lIns="91425" tIns="91425" rIns="91425" bIns="91425" anchor="b" anchorCtr="0"/>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98" name="Google Shape;98;p19"/>
          <p:cNvSpPr txBox="1">
            <a:spLocks noGrp="1"/>
          </p:cNvSpPr>
          <p:nvPr>
            <p:ph type="body" idx="1"/>
          </p:nvPr>
        </p:nvSpPr>
        <p:spPr>
          <a:xfrm>
            <a:off x="301433" y="1954400"/>
            <a:ext cx="3744000" cy="4218000"/>
          </a:xfrm>
          <a:prstGeom prst="rect">
            <a:avLst/>
          </a:prstGeom>
        </p:spPr>
        <p:txBody>
          <a:bodyPr spcFirstLastPara="1" wrap="square" lIns="91425" tIns="91425" rIns="91425" bIns="91425" anchor="t" anchorCtr="0"/>
          <a:lstStyle>
            <a:lvl1pPr marL="609585" lvl="0" indent="-406390" rtl="0">
              <a:spcBef>
                <a:spcPts val="0"/>
              </a:spcBef>
              <a:spcAft>
                <a:spcPts val="0"/>
              </a:spcAft>
              <a:buClr>
                <a:schemeClr val="lt1"/>
              </a:buClr>
              <a:buSzPts val="1200"/>
              <a:buChar char="●"/>
              <a:defRPr sz="1600">
                <a:solidFill>
                  <a:schemeClr val="lt1"/>
                </a:solidFill>
              </a:defRPr>
            </a:lvl1pPr>
            <a:lvl2pPr marL="1219170" lvl="1" indent="-406390" rtl="0">
              <a:spcBef>
                <a:spcPts val="2133"/>
              </a:spcBef>
              <a:spcAft>
                <a:spcPts val="0"/>
              </a:spcAft>
              <a:buClr>
                <a:schemeClr val="lt1"/>
              </a:buClr>
              <a:buSzPts val="1200"/>
              <a:buChar char="○"/>
              <a:defRPr sz="1600">
                <a:solidFill>
                  <a:schemeClr val="lt1"/>
                </a:solidFill>
              </a:defRPr>
            </a:lvl2pPr>
            <a:lvl3pPr marL="1828754" lvl="2" indent="-406390" rtl="0">
              <a:spcBef>
                <a:spcPts val="2133"/>
              </a:spcBef>
              <a:spcAft>
                <a:spcPts val="0"/>
              </a:spcAft>
              <a:buClr>
                <a:schemeClr val="lt1"/>
              </a:buClr>
              <a:buSzPts val="1200"/>
              <a:buChar char="■"/>
              <a:defRPr sz="1600">
                <a:solidFill>
                  <a:schemeClr val="lt1"/>
                </a:solidFill>
              </a:defRPr>
            </a:lvl3pPr>
            <a:lvl4pPr marL="2438339" lvl="3" indent="-406390" rtl="0">
              <a:spcBef>
                <a:spcPts val="2133"/>
              </a:spcBef>
              <a:spcAft>
                <a:spcPts val="0"/>
              </a:spcAft>
              <a:buClr>
                <a:schemeClr val="lt1"/>
              </a:buClr>
              <a:buSzPts val="1200"/>
              <a:buChar char="●"/>
              <a:defRPr sz="1600">
                <a:solidFill>
                  <a:schemeClr val="lt1"/>
                </a:solidFill>
              </a:defRPr>
            </a:lvl4pPr>
            <a:lvl5pPr marL="3047924" lvl="4" indent="-406390" rtl="0">
              <a:spcBef>
                <a:spcPts val="2133"/>
              </a:spcBef>
              <a:spcAft>
                <a:spcPts val="0"/>
              </a:spcAft>
              <a:buClr>
                <a:schemeClr val="lt1"/>
              </a:buClr>
              <a:buSzPts val="1200"/>
              <a:buChar char="○"/>
              <a:defRPr sz="1600">
                <a:solidFill>
                  <a:schemeClr val="lt1"/>
                </a:solidFill>
              </a:defRPr>
            </a:lvl5pPr>
            <a:lvl6pPr marL="3657509" lvl="5" indent="-406390" rtl="0">
              <a:spcBef>
                <a:spcPts val="2133"/>
              </a:spcBef>
              <a:spcAft>
                <a:spcPts val="0"/>
              </a:spcAft>
              <a:buClr>
                <a:schemeClr val="lt1"/>
              </a:buClr>
              <a:buSzPts val="1200"/>
              <a:buChar char="■"/>
              <a:defRPr sz="1600">
                <a:solidFill>
                  <a:schemeClr val="lt1"/>
                </a:solidFill>
              </a:defRPr>
            </a:lvl6pPr>
            <a:lvl7pPr marL="4267093" lvl="6" indent="-406390" rtl="0">
              <a:spcBef>
                <a:spcPts val="2133"/>
              </a:spcBef>
              <a:spcAft>
                <a:spcPts val="0"/>
              </a:spcAft>
              <a:buClr>
                <a:schemeClr val="lt1"/>
              </a:buClr>
              <a:buSzPts val="1200"/>
              <a:buChar char="●"/>
              <a:defRPr sz="1600">
                <a:solidFill>
                  <a:schemeClr val="lt1"/>
                </a:solidFill>
              </a:defRPr>
            </a:lvl7pPr>
            <a:lvl8pPr marL="4876678" lvl="7" indent="-406390" rtl="0">
              <a:spcBef>
                <a:spcPts val="2133"/>
              </a:spcBef>
              <a:spcAft>
                <a:spcPts val="0"/>
              </a:spcAft>
              <a:buClr>
                <a:schemeClr val="lt1"/>
              </a:buClr>
              <a:buSzPts val="1200"/>
              <a:buChar char="○"/>
              <a:defRPr sz="1600">
                <a:solidFill>
                  <a:schemeClr val="lt1"/>
                </a:solidFill>
              </a:defRPr>
            </a:lvl8pPr>
            <a:lvl9pPr marL="5486263" lvl="8" indent="-406390" rtl="0">
              <a:spcBef>
                <a:spcPts val="2133"/>
              </a:spcBef>
              <a:spcAft>
                <a:spcPts val="2133"/>
              </a:spcAft>
              <a:buClr>
                <a:schemeClr val="lt1"/>
              </a:buClr>
              <a:buSzPts val="1200"/>
              <a:buChar char="■"/>
              <a:defRPr sz="1600">
                <a:solidFill>
                  <a:schemeClr val="lt1"/>
                </a:solidFill>
              </a:defRPr>
            </a:lvl9pPr>
          </a:lstStyle>
          <a:p>
            <a:endParaRPr/>
          </a:p>
        </p:txBody>
      </p:sp>
      <p:sp>
        <p:nvSpPr>
          <p:cNvPr id="99" name="Google Shape;99;p19"/>
          <p:cNvSpPr txBox="1">
            <a:spLocks noGrp="1"/>
          </p:cNvSpPr>
          <p:nvPr>
            <p:ph type="sldNum" idx="12"/>
          </p:nvPr>
        </p:nvSpPr>
        <p:spPr>
          <a:xfrm>
            <a:off x="11364721" y="6260831"/>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2795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EDB11-E72F-415D-B552-BD00B4E48CAE}" type="datetime1">
              <a:rPr lang="en-US" smtClean="0"/>
              <a:t>8/8/25</a:t>
            </a:fld>
            <a:endParaRPr lang="en-US"/>
          </a:p>
        </p:txBody>
      </p:sp>
      <p:sp>
        <p:nvSpPr>
          <p:cNvPr id="5" name="Footer Placeholder 4"/>
          <p:cNvSpPr>
            <a:spLocks noGrp="1"/>
          </p:cNvSpPr>
          <p:nvPr>
            <p:ph type="ftr" sz="quarter" idx="11"/>
          </p:nvPr>
        </p:nvSpPr>
        <p:spPr/>
        <p:txBody>
          <a:bodyPr/>
          <a:lstStyle/>
          <a:p>
            <a:r>
              <a:rPr lang="en-US"/>
              <a:t>Danny Y. Huang / Princeton University</a:t>
            </a:r>
          </a:p>
        </p:txBody>
      </p:sp>
      <p:sp>
        <p:nvSpPr>
          <p:cNvPr id="6" name="Slide Number Placeholder 5"/>
          <p:cNvSpPr>
            <a:spLocks noGrp="1"/>
          </p:cNvSpPr>
          <p:nvPr>
            <p:ph type="sldNum" sz="quarter" idx="12"/>
          </p:nvPr>
        </p:nvSpPr>
        <p:spPr/>
        <p:txBody>
          <a:bodyPr/>
          <a:lstStyle/>
          <a:p>
            <a:fld id="{D07015C1-5BB4-41E2-9916-8652CC71BEAE}" type="slidenum">
              <a:rPr lang="en-US" smtClean="0"/>
              <a:t>‹#›</a:t>
            </a:fld>
            <a:endParaRPr lang="en-US"/>
          </a:p>
        </p:txBody>
      </p:sp>
    </p:spTree>
    <p:extLst>
      <p:ext uri="{BB962C8B-B14F-4D97-AF65-F5344CB8AC3E}">
        <p14:creationId xmlns:p14="http://schemas.microsoft.com/office/powerpoint/2010/main" val="4052056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E9E9B7-4523-41D0-89E7-3A170E69C27B}" type="datetime1">
              <a:rPr lang="en-US" smtClean="0"/>
              <a:t>8/8/25</a:t>
            </a:fld>
            <a:endParaRPr lang="en-US"/>
          </a:p>
        </p:txBody>
      </p:sp>
      <p:sp>
        <p:nvSpPr>
          <p:cNvPr id="5" name="Footer Placeholder 4"/>
          <p:cNvSpPr>
            <a:spLocks noGrp="1"/>
          </p:cNvSpPr>
          <p:nvPr>
            <p:ph type="ftr" sz="quarter" idx="11"/>
          </p:nvPr>
        </p:nvSpPr>
        <p:spPr/>
        <p:txBody>
          <a:bodyPr/>
          <a:lstStyle/>
          <a:p>
            <a:r>
              <a:rPr lang="en-US"/>
              <a:t>Danny Y. Huang / Princeton University</a:t>
            </a:r>
          </a:p>
        </p:txBody>
      </p:sp>
      <p:sp>
        <p:nvSpPr>
          <p:cNvPr id="6" name="Slide Number Placeholder 5"/>
          <p:cNvSpPr>
            <a:spLocks noGrp="1"/>
          </p:cNvSpPr>
          <p:nvPr>
            <p:ph type="sldNum" sz="quarter" idx="12"/>
          </p:nvPr>
        </p:nvSpPr>
        <p:spPr/>
        <p:txBody>
          <a:bodyPr/>
          <a:lstStyle/>
          <a:p>
            <a:fld id="{D07015C1-5BB4-41E2-9916-8652CC71BEAE}" type="slidenum">
              <a:rPr lang="en-US" smtClean="0"/>
              <a:t>‹#›</a:t>
            </a:fld>
            <a:endParaRPr lang="en-US"/>
          </a:p>
        </p:txBody>
      </p:sp>
    </p:spTree>
    <p:extLst>
      <p:ext uri="{BB962C8B-B14F-4D97-AF65-F5344CB8AC3E}">
        <p14:creationId xmlns:p14="http://schemas.microsoft.com/office/powerpoint/2010/main" val="1845279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5B9F89-5267-4102-A949-D05A11A36352}" type="datetime1">
              <a:rPr lang="en-US" smtClean="0"/>
              <a:t>8/8/25</a:t>
            </a:fld>
            <a:endParaRPr lang="en-US"/>
          </a:p>
        </p:txBody>
      </p:sp>
      <p:sp>
        <p:nvSpPr>
          <p:cNvPr id="6" name="Footer Placeholder 5"/>
          <p:cNvSpPr>
            <a:spLocks noGrp="1"/>
          </p:cNvSpPr>
          <p:nvPr>
            <p:ph type="ftr" sz="quarter" idx="11"/>
          </p:nvPr>
        </p:nvSpPr>
        <p:spPr/>
        <p:txBody>
          <a:bodyPr/>
          <a:lstStyle/>
          <a:p>
            <a:r>
              <a:rPr lang="en-US"/>
              <a:t>Danny Y. Huang / Princeton University</a:t>
            </a:r>
          </a:p>
        </p:txBody>
      </p:sp>
      <p:sp>
        <p:nvSpPr>
          <p:cNvPr id="7" name="Slide Number Placeholder 6"/>
          <p:cNvSpPr>
            <a:spLocks noGrp="1"/>
          </p:cNvSpPr>
          <p:nvPr>
            <p:ph type="sldNum" sz="quarter" idx="12"/>
          </p:nvPr>
        </p:nvSpPr>
        <p:spPr/>
        <p:txBody>
          <a:bodyPr/>
          <a:lstStyle/>
          <a:p>
            <a:fld id="{D07015C1-5BB4-41E2-9916-8652CC71BEAE}" type="slidenum">
              <a:rPr lang="en-US" smtClean="0"/>
              <a:t>‹#›</a:t>
            </a:fld>
            <a:endParaRPr lang="en-US"/>
          </a:p>
        </p:txBody>
      </p:sp>
    </p:spTree>
    <p:extLst>
      <p:ext uri="{BB962C8B-B14F-4D97-AF65-F5344CB8AC3E}">
        <p14:creationId xmlns:p14="http://schemas.microsoft.com/office/powerpoint/2010/main" val="4022847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916308-BF33-48F3-8265-179A4C188B25}" type="datetime1">
              <a:rPr lang="en-US" smtClean="0"/>
              <a:t>8/8/25</a:t>
            </a:fld>
            <a:endParaRPr lang="en-US"/>
          </a:p>
        </p:txBody>
      </p:sp>
      <p:sp>
        <p:nvSpPr>
          <p:cNvPr id="8" name="Footer Placeholder 7"/>
          <p:cNvSpPr>
            <a:spLocks noGrp="1"/>
          </p:cNvSpPr>
          <p:nvPr>
            <p:ph type="ftr" sz="quarter" idx="11"/>
          </p:nvPr>
        </p:nvSpPr>
        <p:spPr/>
        <p:txBody>
          <a:bodyPr/>
          <a:lstStyle/>
          <a:p>
            <a:r>
              <a:rPr lang="en-US"/>
              <a:t>Danny Y. Huang / Princeton University</a:t>
            </a:r>
          </a:p>
        </p:txBody>
      </p:sp>
      <p:sp>
        <p:nvSpPr>
          <p:cNvPr id="9" name="Slide Number Placeholder 8"/>
          <p:cNvSpPr>
            <a:spLocks noGrp="1"/>
          </p:cNvSpPr>
          <p:nvPr>
            <p:ph type="sldNum" sz="quarter" idx="12"/>
          </p:nvPr>
        </p:nvSpPr>
        <p:spPr/>
        <p:txBody>
          <a:bodyPr/>
          <a:lstStyle/>
          <a:p>
            <a:fld id="{D07015C1-5BB4-41E2-9916-8652CC71BEAE}" type="slidenum">
              <a:rPr lang="en-US" smtClean="0"/>
              <a:t>‹#›</a:t>
            </a:fld>
            <a:endParaRPr lang="en-US"/>
          </a:p>
        </p:txBody>
      </p:sp>
    </p:spTree>
    <p:extLst>
      <p:ext uri="{BB962C8B-B14F-4D97-AF65-F5344CB8AC3E}">
        <p14:creationId xmlns:p14="http://schemas.microsoft.com/office/powerpoint/2010/main" val="2781103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621AA8D-E8FF-428E-87B2-BDCC5034CD27}" type="datetime1">
              <a:rPr lang="en-US" smtClean="0"/>
              <a:t>8/8/25</a:t>
            </a:fld>
            <a:endParaRPr lang="en-US"/>
          </a:p>
        </p:txBody>
      </p:sp>
      <p:sp>
        <p:nvSpPr>
          <p:cNvPr id="4" name="Footer Placeholder 3"/>
          <p:cNvSpPr>
            <a:spLocks noGrp="1"/>
          </p:cNvSpPr>
          <p:nvPr>
            <p:ph type="ftr" sz="quarter" idx="11"/>
          </p:nvPr>
        </p:nvSpPr>
        <p:spPr/>
        <p:txBody>
          <a:bodyPr/>
          <a:lstStyle/>
          <a:p>
            <a:r>
              <a:rPr lang="en-US"/>
              <a:t>Danny Y. Huang / Princeton University</a:t>
            </a:r>
          </a:p>
        </p:txBody>
      </p:sp>
      <p:sp>
        <p:nvSpPr>
          <p:cNvPr id="5" name="Slide Number Placeholder 4"/>
          <p:cNvSpPr>
            <a:spLocks noGrp="1"/>
          </p:cNvSpPr>
          <p:nvPr>
            <p:ph type="sldNum" sz="quarter" idx="12"/>
          </p:nvPr>
        </p:nvSpPr>
        <p:spPr/>
        <p:txBody>
          <a:bodyPr/>
          <a:lstStyle/>
          <a:p>
            <a:fld id="{D07015C1-5BB4-41E2-9916-8652CC71BEAE}" type="slidenum">
              <a:rPr lang="en-US" smtClean="0"/>
              <a:t>‹#›</a:t>
            </a:fld>
            <a:endParaRPr lang="en-US"/>
          </a:p>
        </p:txBody>
      </p:sp>
    </p:spTree>
    <p:extLst>
      <p:ext uri="{BB962C8B-B14F-4D97-AF65-F5344CB8AC3E}">
        <p14:creationId xmlns:p14="http://schemas.microsoft.com/office/powerpoint/2010/main" val="2118153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64860-67F9-4569-936A-D86814942EBD}" type="datetime1">
              <a:rPr lang="en-US" smtClean="0"/>
              <a:t>8/8/25</a:t>
            </a:fld>
            <a:endParaRPr lang="en-US"/>
          </a:p>
        </p:txBody>
      </p:sp>
      <p:sp>
        <p:nvSpPr>
          <p:cNvPr id="3" name="Footer Placeholder 2"/>
          <p:cNvSpPr>
            <a:spLocks noGrp="1"/>
          </p:cNvSpPr>
          <p:nvPr>
            <p:ph type="ftr" sz="quarter" idx="11"/>
          </p:nvPr>
        </p:nvSpPr>
        <p:spPr/>
        <p:txBody>
          <a:bodyPr/>
          <a:lstStyle/>
          <a:p>
            <a:r>
              <a:rPr lang="en-US"/>
              <a:t>Danny Y. Huang / Princeton University</a:t>
            </a:r>
          </a:p>
        </p:txBody>
      </p:sp>
      <p:sp>
        <p:nvSpPr>
          <p:cNvPr id="4" name="Slide Number Placeholder 3"/>
          <p:cNvSpPr>
            <a:spLocks noGrp="1"/>
          </p:cNvSpPr>
          <p:nvPr>
            <p:ph type="sldNum" sz="quarter" idx="12"/>
          </p:nvPr>
        </p:nvSpPr>
        <p:spPr/>
        <p:txBody>
          <a:bodyPr/>
          <a:lstStyle/>
          <a:p>
            <a:fld id="{D07015C1-5BB4-41E2-9916-8652CC71BEAE}" type="slidenum">
              <a:rPr lang="en-US" smtClean="0"/>
              <a:t>‹#›</a:t>
            </a:fld>
            <a:endParaRPr lang="en-US"/>
          </a:p>
        </p:txBody>
      </p:sp>
    </p:spTree>
    <p:extLst>
      <p:ext uri="{BB962C8B-B14F-4D97-AF65-F5344CB8AC3E}">
        <p14:creationId xmlns:p14="http://schemas.microsoft.com/office/powerpoint/2010/main" val="251265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541C22-0B11-48FA-BAF4-F94F2305B2CA}" type="datetime1">
              <a:rPr lang="en-US" smtClean="0"/>
              <a:t>8/8/25</a:t>
            </a:fld>
            <a:endParaRPr lang="en-US"/>
          </a:p>
        </p:txBody>
      </p:sp>
      <p:sp>
        <p:nvSpPr>
          <p:cNvPr id="6" name="Footer Placeholder 5"/>
          <p:cNvSpPr>
            <a:spLocks noGrp="1"/>
          </p:cNvSpPr>
          <p:nvPr>
            <p:ph type="ftr" sz="quarter" idx="11"/>
          </p:nvPr>
        </p:nvSpPr>
        <p:spPr/>
        <p:txBody>
          <a:bodyPr/>
          <a:lstStyle/>
          <a:p>
            <a:r>
              <a:rPr lang="en-US"/>
              <a:t>Danny Y. Huang / Princeton University</a:t>
            </a:r>
          </a:p>
        </p:txBody>
      </p:sp>
      <p:sp>
        <p:nvSpPr>
          <p:cNvPr id="7" name="Slide Number Placeholder 6"/>
          <p:cNvSpPr>
            <a:spLocks noGrp="1"/>
          </p:cNvSpPr>
          <p:nvPr>
            <p:ph type="sldNum" sz="quarter" idx="12"/>
          </p:nvPr>
        </p:nvSpPr>
        <p:spPr/>
        <p:txBody>
          <a:bodyPr/>
          <a:lstStyle/>
          <a:p>
            <a:fld id="{D07015C1-5BB4-41E2-9916-8652CC71BEAE}" type="slidenum">
              <a:rPr lang="en-US" smtClean="0"/>
              <a:t>‹#›</a:t>
            </a:fld>
            <a:endParaRPr lang="en-US"/>
          </a:p>
        </p:txBody>
      </p:sp>
    </p:spTree>
    <p:extLst>
      <p:ext uri="{BB962C8B-B14F-4D97-AF65-F5344CB8AC3E}">
        <p14:creationId xmlns:p14="http://schemas.microsoft.com/office/powerpoint/2010/main" val="1825162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358910E-1EE7-4D93-9232-571A3B34F7FF}" type="datetime1">
              <a:rPr lang="en-US" smtClean="0"/>
              <a:t>8/8/25</a:t>
            </a:fld>
            <a:endParaRPr lang="en-US"/>
          </a:p>
        </p:txBody>
      </p:sp>
      <p:sp>
        <p:nvSpPr>
          <p:cNvPr id="6" name="Footer Placeholder 5"/>
          <p:cNvSpPr>
            <a:spLocks noGrp="1"/>
          </p:cNvSpPr>
          <p:nvPr>
            <p:ph type="ftr" sz="quarter" idx="11"/>
          </p:nvPr>
        </p:nvSpPr>
        <p:spPr/>
        <p:txBody>
          <a:bodyPr/>
          <a:lstStyle/>
          <a:p>
            <a:r>
              <a:rPr lang="en-US"/>
              <a:t>Danny Y. Huang / Princeton University</a:t>
            </a:r>
          </a:p>
        </p:txBody>
      </p:sp>
      <p:sp>
        <p:nvSpPr>
          <p:cNvPr id="7" name="Slide Number Placeholder 6"/>
          <p:cNvSpPr>
            <a:spLocks noGrp="1"/>
          </p:cNvSpPr>
          <p:nvPr>
            <p:ph type="sldNum" sz="quarter" idx="12"/>
          </p:nvPr>
        </p:nvSpPr>
        <p:spPr/>
        <p:txBody>
          <a:bodyPr/>
          <a:lstStyle/>
          <a:p>
            <a:fld id="{D07015C1-5BB4-41E2-9916-8652CC71BEAE}" type="slidenum">
              <a:rPr lang="en-US" smtClean="0"/>
              <a:t>‹#›</a:t>
            </a:fld>
            <a:endParaRPr lang="en-US"/>
          </a:p>
        </p:txBody>
      </p:sp>
    </p:spTree>
    <p:extLst>
      <p:ext uri="{BB962C8B-B14F-4D97-AF65-F5344CB8AC3E}">
        <p14:creationId xmlns:p14="http://schemas.microsoft.com/office/powerpoint/2010/main" val="4218593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6C592B-B691-4D28-8133-164D6EAB1275}" type="datetime1">
              <a:rPr lang="en-US" smtClean="0"/>
              <a:t>8/8/25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Danny Y. Huang / Princeton University</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015C1-5BB4-41E2-9916-8652CC71BEAE}" type="slidenum">
              <a:rPr lang="en-US" smtClean="0"/>
              <a:t>‹#›</a:t>
            </a:fld>
            <a:endParaRPr lang="en-US"/>
          </a:p>
        </p:txBody>
      </p:sp>
    </p:spTree>
    <p:extLst>
      <p:ext uri="{BB962C8B-B14F-4D97-AF65-F5344CB8AC3E}">
        <p14:creationId xmlns:p14="http://schemas.microsoft.com/office/powerpoint/2010/main" val="33755158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19.svg"/><Relationship Id="rId7" Type="http://schemas.openxmlformats.org/officeDocument/2006/relationships/image" Target="../media/image88.sv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21.svg"/><Relationship Id="rId4" Type="http://schemas.openxmlformats.org/officeDocument/2006/relationships/image" Target="../media/image120.png"/><Relationship Id="rId9" Type="http://schemas.openxmlformats.org/officeDocument/2006/relationships/image" Target="../media/image111.svg"/></Relationships>
</file>

<file path=ppt/slides/_rels/slide101.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25.svg"/><Relationship Id="rId3" Type="http://schemas.openxmlformats.org/officeDocument/2006/relationships/image" Target="../media/image82.svg"/><Relationship Id="rId7" Type="http://schemas.openxmlformats.org/officeDocument/2006/relationships/image" Target="../media/image123.svg"/><Relationship Id="rId12" Type="http://schemas.openxmlformats.org/officeDocument/2006/relationships/image" Target="../media/image124.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78.svg"/><Relationship Id="rId5" Type="http://schemas.openxmlformats.org/officeDocument/2006/relationships/image" Target="../media/image86.svg"/><Relationship Id="rId10" Type="http://schemas.openxmlformats.org/officeDocument/2006/relationships/image" Target="../media/image77.png"/><Relationship Id="rId4" Type="http://schemas.openxmlformats.org/officeDocument/2006/relationships/image" Target="../media/image85.png"/><Relationship Id="rId9" Type="http://schemas.openxmlformats.org/officeDocument/2006/relationships/image" Target="../media/image111.svg"/></Relationships>
</file>

<file path=ppt/slides/_rels/slide103.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111.svg"/><Relationship Id="rId3" Type="http://schemas.openxmlformats.org/officeDocument/2006/relationships/image" Target="../media/image82.svg"/><Relationship Id="rId7" Type="http://schemas.openxmlformats.org/officeDocument/2006/relationships/image" Target="../media/image123.svg"/><Relationship Id="rId12" Type="http://schemas.openxmlformats.org/officeDocument/2006/relationships/image" Target="../media/image110.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5.svg"/><Relationship Id="rId5" Type="http://schemas.openxmlformats.org/officeDocument/2006/relationships/image" Target="../media/image86.svg"/><Relationship Id="rId15" Type="http://schemas.openxmlformats.org/officeDocument/2006/relationships/image" Target="../media/image127.svg"/><Relationship Id="rId10" Type="http://schemas.openxmlformats.org/officeDocument/2006/relationships/image" Target="../media/image124.png"/><Relationship Id="rId4" Type="http://schemas.openxmlformats.org/officeDocument/2006/relationships/image" Target="../media/image85.png"/><Relationship Id="rId9" Type="http://schemas.openxmlformats.org/officeDocument/2006/relationships/image" Target="../media/image78.svg"/><Relationship Id="rId14" Type="http://schemas.openxmlformats.org/officeDocument/2006/relationships/image" Target="../media/image126.png"/></Relationships>
</file>

<file path=ppt/slides/_rels/slide10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2.svg"/><Relationship Id="rId7" Type="http://schemas.openxmlformats.org/officeDocument/2006/relationships/image" Target="../media/image123.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11.svg"/><Relationship Id="rId5" Type="http://schemas.openxmlformats.org/officeDocument/2006/relationships/image" Target="../media/image86.svg"/><Relationship Id="rId10" Type="http://schemas.openxmlformats.org/officeDocument/2006/relationships/image" Target="../media/image110.png"/><Relationship Id="rId4" Type="http://schemas.openxmlformats.org/officeDocument/2006/relationships/image" Target="../media/image85.png"/><Relationship Id="rId9" Type="http://schemas.openxmlformats.org/officeDocument/2006/relationships/image" Target="../media/image78.svg"/></Relationships>
</file>

<file path=ppt/slides/_rels/slide10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2.svg"/><Relationship Id="rId7" Type="http://schemas.openxmlformats.org/officeDocument/2006/relationships/image" Target="../media/image123.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11.svg"/><Relationship Id="rId5" Type="http://schemas.openxmlformats.org/officeDocument/2006/relationships/image" Target="../media/image86.svg"/><Relationship Id="rId10" Type="http://schemas.openxmlformats.org/officeDocument/2006/relationships/image" Target="../media/image110.png"/><Relationship Id="rId4" Type="http://schemas.openxmlformats.org/officeDocument/2006/relationships/image" Target="../media/image85.png"/><Relationship Id="rId9" Type="http://schemas.openxmlformats.org/officeDocument/2006/relationships/image" Target="../media/image78.svg"/></Relationships>
</file>

<file path=ppt/slides/_rels/slide10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2.svg"/><Relationship Id="rId7" Type="http://schemas.openxmlformats.org/officeDocument/2006/relationships/image" Target="../media/image123.svg"/><Relationship Id="rId12" Type="http://schemas.openxmlformats.org/officeDocument/2006/relationships/image" Target="../media/image128.jpe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11.svg"/><Relationship Id="rId5" Type="http://schemas.openxmlformats.org/officeDocument/2006/relationships/image" Target="../media/image86.svg"/><Relationship Id="rId10" Type="http://schemas.openxmlformats.org/officeDocument/2006/relationships/image" Target="../media/image110.png"/><Relationship Id="rId4" Type="http://schemas.openxmlformats.org/officeDocument/2006/relationships/image" Target="../media/image85.png"/><Relationship Id="rId9" Type="http://schemas.openxmlformats.org/officeDocument/2006/relationships/image" Target="../media/image78.svg"/></Relationships>
</file>

<file path=ppt/slides/_rels/slide10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82.svg"/><Relationship Id="rId7" Type="http://schemas.openxmlformats.org/officeDocument/2006/relationships/image" Target="../media/image78.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123.svg"/><Relationship Id="rId4" Type="http://schemas.openxmlformats.org/officeDocument/2006/relationships/image" Target="../media/image122.png"/><Relationship Id="rId9" Type="http://schemas.openxmlformats.org/officeDocument/2006/relationships/image" Target="../media/image111.svg"/></Relationships>
</file>

<file path=ppt/slides/_rels/slide10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25.svg"/><Relationship Id="rId3" Type="http://schemas.openxmlformats.org/officeDocument/2006/relationships/image" Target="../media/image82.svg"/><Relationship Id="rId7" Type="http://schemas.openxmlformats.org/officeDocument/2006/relationships/image" Target="../media/image123.svg"/><Relationship Id="rId12" Type="http://schemas.openxmlformats.org/officeDocument/2006/relationships/image" Target="../media/image124.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78.svg"/><Relationship Id="rId5" Type="http://schemas.openxmlformats.org/officeDocument/2006/relationships/image" Target="../media/image86.svg"/><Relationship Id="rId10" Type="http://schemas.openxmlformats.org/officeDocument/2006/relationships/image" Target="../media/image77.png"/><Relationship Id="rId4" Type="http://schemas.openxmlformats.org/officeDocument/2006/relationships/image" Target="../media/image85.png"/><Relationship Id="rId9" Type="http://schemas.openxmlformats.org/officeDocument/2006/relationships/image" Target="../media/image111.svg"/></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9.jpeg"/><Relationship Id="rId1" Type="http://schemas.openxmlformats.org/officeDocument/2006/relationships/slideLayout" Target="../slideLayouts/slideLayout2.xml"/><Relationship Id="rId4" Type="http://schemas.openxmlformats.org/officeDocument/2006/relationships/image" Target="../media/image119.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11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29.jpeg"/></Relationships>
</file>

<file path=ppt/slides/_rels/slide112.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14.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137.png"/><Relationship Id="rId7" Type="http://schemas.openxmlformats.org/officeDocument/2006/relationships/image" Target="../media/image87.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39.png"/><Relationship Id="rId4" Type="http://schemas.openxmlformats.org/officeDocument/2006/relationships/image" Target="../media/image138.jpeg"/></Relationships>
</file>

<file path=ppt/slides/_rels/slide115.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141.svg"/><Relationship Id="rId7" Type="http://schemas.openxmlformats.org/officeDocument/2006/relationships/image" Target="../media/image145.svg"/><Relationship Id="rId12" Type="http://schemas.openxmlformats.org/officeDocument/2006/relationships/image" Target="../media/image150.png"/><Relationship Id="rId2" Type="http://schemas.openxmlformats.org/officeDocument/2006/relationships/image" Target="../media/image140.png"/><Relationship Id="rId16"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svg"/><Relationship Id="rId15" Type="http://schemas.openxmlformats.org/officeDocument/2006/relationships/image" Target="../media/image153.gif"/><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svg"/><Relationship Id="rId14" Type="http://schemas.openxmlformats.org/officeDocument/2006/relationships/image" Target="../media/image152.png"/></Relationships>
</file>

<file path=ppt/slides/_rels/slide116.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58.svg"/><Relationship Id="rId3" Type="http://schemas.openxmlformats.org/officeDocument/2006/relationships/image" Target="../media/image78.svg"/><Relationship Id="rId7" Type="http://schemas.openxmlformats.org/officeDocument/2006/relationships/image" Target="../media/image111.svg"/><Relationship Id="rId12" Type="http://schemas.openxmlformats.org/officeDocument/2006/relationships/image" Target="../media/image15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56.png"/><Relationship Id="rId5" Type="http://schemas.openxmlformats.org/officeDocument/2006/relationships/image" Target="../media/image125.svg"/><Relationship Id="rId15" Type="http://schemas.openxmlformats.org/officeDocument/2006/relationships/image" Target="../media/image88.svg"/><Relationship Id="rId10" Type="http://schemas.openxmlformats.org/officeDocument/2006/relationships/image" Target="../media/image155.png"/><Relationship Id="rId4" Type="http://schemas.openxmlformats.org/officeDocument/2006/relationships/image" Target="../media/image124.png"/><Relationship Id="rId9" Type="http://schemas.openxmlformats.org/officeDocument/2006/relationships/image" Target="../media/image131.png"/><Relationship Id="rId14" Type="http://schemas.openxmlformats.org/officeDocument/2006/relationships/image" Target="../media/image87.png"/></Relationships>
</file>

<file path=ppt/slides/_rels/slide117.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svg"/><Relationship Id="rId4" Type="http://schemas.openxmlformats.org/officeDocument/2006/relationships/image" Target="../media/image9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8.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87.png"/><Relationship Id="rId5" Type="http://schemas.openxmlformats.org/officeDocument/2006/relationships/image" Target="../media/image76.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159.jpe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78.svg"/></Relationships>
</file>

<file path=ppt/slides/_rels/slide12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77.png"/><Relationship Id="rId7" Type="http://schemas.openxmlformats.org/officeDocument/2006/relationships/image" Target="../media/image159.jpe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23.svg"/><Relationship Id="rId11" Type="http://schemas.openxmlformats.org/officeDocument/2006/relationships/image" Target="../media/image88.svg"/><Relationship Id="rId5" Type="http://schemas.openxmlformats.org/officeDocument/2006/relationships/image" Target="../media/image122.png"/><Relationship Id="rId10" Type="http://schemas.openxmlformats.org/officeDocument/2006/relationships/image" Target="../media/image87.png"/><Relationship Id="rId4" Type="http://schemas.openxmlformats.org/officeDocument/2006/relationships/image" Target="../media/image78.svg"/><Relationship Id="rId9" Type="http://schemas.openxmlformats.org/officeDocument/2006/relationships/image" Target="../media/image161.png"/></Relationships>
</file>

<file path=ppt/slides/_rels/slide122.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image" Target="../media/image162.jpeg"/><Relationship Id="rId1" Type="http://schemas.openxmlformats.org/officeDocument/2006/relationships/slideLayout" Target="../slideLayouts/slideLayout2.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jpeg"/></Relationships>
</file>

<file path=ppt/slides/_rels/slide12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70.svg"/><Relationship Id="rId5" Type="http://schemas.openxmlformats.org/officeDocument/2006/relationships/image" Target="../media/image169.png"/><Relationship Id="rId4" Type="http://schemas.openxmlformats.org/officeDocument/2006/relationships/image" Target="../media/image156.png"/></Relationships>
</file>

<file path=ppt/slides/_rels/slide12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78.svg"/><Relationship Id="rId7" Type="http://schemas.openxmlformats.org/officeDocument/2006/relationships/image" Target="../media/image84.svg"/><Relationship Id="rId12" Type="http://schemas.openxmlformats.org/officeDocument/2006/relationships/image" Target="../media/image173.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172.svg"/><Relationship Id="rId5" Type="http://schemas.openxmlformats.org/officeDocument/2006/relationships/image" Target="../media/image170.svg"/><Relationship Id="rId10" Type="http://schemas.openxmlformats.org/officeDocument/2006/relationships/image" Target="../media/image171.png"/><Relationship Id="rId4" Type="http://schemas.openxmlformats.org/officeDocument/2006/relationships/image" Target="../media/image169.png"/><Relationship Id="rId9" Type="http://schemas.openxmlformats.org/officeDocument/2006/relationships/image" Target="../media/image123.sv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74.png"/></Relationships>
</file>

<file path=ppt/slides/_rels/slide12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2.xml"/><Relationship Id="rId1" Type="http://schemas.openxmlformats.org/officeDocument/2006/relationships/video" Target="https://www.youtube.com/embed/jQ9BS6xy0i0?feature=oembed"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59.jpeg"/><Relationship Id="rId1" Type="http://schemas.openxmlformats.org/officeDocument/2006/relationships/slideLayout" Target="../slideLayouts/slideLayout2.xml"/><Relationship Id="rId4" Type="http://schemas.openxmlformats.org/officeDocument/2006/relationships/image" Target="../media/image177.sv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78.svg"/><Relationship Id="rId7" Type="http://schemas.openxmlformats.org/officeDocument/2006/relationships/image" Target="../media/image84.sv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125.svg"/><Relationship Id="rId5" Type="http://schemas.openxmlformats.org/officeDocument/2006/relationships/image" Target="../media/image170.svg"/><Relationship Id="rId10" Type="http://schemas.openxmlformats.org/officeDocument/2006/relationships/image" Target="../media/image124.png"/><Relationship Id="rId4" Type="http://schemas.openxmlformats.org/officeDocument/2006/relationships/image" Target="../media/image169.png"/><Relationship Id="rId9" Type="http://schemas.openxmlformats.org/officeDocument/2006/relationships/image" Target="../media/image123.svg"/></Relationships>
</file>

<file path=ppt/slides/_rels/slide132.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45.sv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77.svg"/><Relationship Id="rId4" Type="http://schemas.openxmlformats.org/officeDocument/2006/relationships/image" Target="../media/image176.png"/></Relationships>
</file>

<file path=ppt/slides/_rels/slide13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76.png"/></Relationships>
</file>

<file path=ppt/slides/_rels/slide141.xml.rels><?xml version="1.0" encoding="UTF-8" standalone="yes"?>
<Relationships xmlns="http://schemas.openxmlformats.org/package/2006/relationships"><Relationship Id="rId8" Type="http://schemas.openxmlformats.org/officeDocument/2006/relationships/image" Target="../media/image185.svg"/><Relationship Id="rId3" Type="http://schemas.openxmlformats.org/officeDocument/2006/relationships/image" Target="../media/image83.png"/><Relationship Id="rId7"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84.svg"/></Relationships>
</file>

<file path=ppt/slides/_rels/slide14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1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87.svg"/><Relationship Id="rId4" Type="http://schemas.openxmlformats.org/officeDocument/2006/relationships/image" Target="../media/image18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image" Target="../media/image47.jp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6.jp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hyperlink" Target="http://www.youtube.com/watch?v=SJiJzKKHAAc"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image" Target="../media/image67.jp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0.jp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70.jp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6.png"/><Relationship Id="rId4" Type="http://schemas.openxmlformats.org/officeDocument/2006/relationships/image" Target="../media/image75.png"/></Relationships>
</file>

<file path=ppt/slides/_rels/slide93.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svg"/><Relationship Id="rId3" Type="http://schemas.openxmlformats.org/officeDocument/2006/relationships/image" Target="../media/image78.svg"/><Relationship Id="rId7" Type="http://schemas.openxmlformats.org/officeDocument/2006/relationships/image" Target="../media/image82.sv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image" Target="../media/image8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svg"/></Relationships>
</file>

<file path=ppt/slides/_rels/slide94.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svg"/><Relationship Id="rId4" Type="http://schemas.openxmlformats.org/officeDocument/2006/relationships/image" Target="../media/image91.png"/></Relationships>
</file>

<file path=ppt/slides/_rels/slide9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4.svg"/><Relationship Id="rId18" Type="http://schemas.openxmlformats.org/officeDocument/2006/relationships/image" Target="../media/image99.svg"/><Relationship Id="rId3" Type="http://schemas.openxmlformats.org/officeDocument/2006/relationships/image" Target="../media/image90.svg"/><Relationship Id="rId7" Type="http://schemas.openxmlformats.org/officeDocument/2006/relationships/image" Target="../media/image82.sv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image" Target="../media/image89.png"/><Relationship Id="rId16" Type="http://schemas.openxmlformats.org/officeDocument/2006/relationships/image" Target="../media/image97.sv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image" Target="../media/image92.svg"/><Relationship Id="rId15" Type="http://schemas.openxmlformats.org/officeDocument/2006/relationships/image" Target="../media/image96.png"/><Relationship Id="rId10" Type="http://schemas.openxmlformats.org/officeDocument/2006/relationships/image" Target="../media/image85.png"/><Relationship Id="rId4" Type="http://schemas.openxmlformats.org/officeDocument/2006/relationships/image" Target="../media/image91.png"/><Relationship Id="rId9" Type="http://schemas.openxmlformats.org/officeDocument/2006/relationships/image" Target="../media/image84.svg"/><Relationship Id="rId14" Type="http://schemas.openxmlformats.org/officeDocument/2006/relationships/image" Target="../media/image95.png"/></Relationships>
</file>

<file path=ppt/slides/_rels/slide9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3" Type="http://schemas.openxmlformats.org/officeDocument/2006/relationships/image" Target="../media/image90.svg"/><Relationship Id="rId7" Type="http://schemas.openxmlformats.org/officeDocument/2006/relationships/image" Target="../media/image101.svg"/><Relationship Id="rId12" Type="http://schemas.openxmlformats.org/officeDocument/2006/relationships/image" Target="../media/image106.png"/><Relationship Id="rId17" Type="http://schemas.openxmlformats.org/officeDocument/2006/relationships/image" Target="../media/image111.svg"/><Relationship Id="rId2" Type="http://schemas.openxmlformats.org/officeDocument/2006/relationships/image" Target="../media/image89.png"/><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5.svg"/><Relationship Id="rId5" Type="http://schemas.openxmlformats.org/officeDocument/2006/relationships/image" Target="../media/image92.sv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91.png"/><Relationship Id="rId9" Type="http://schemas.openxmlformats.org/officeDocument/2006/relationships/image" Target="../media/image103.svg"/><Relationship Id="rId14" Type="http://schemas.openxmlformats.org/officeDocument/2006/relationships/image" Target="../media/image108.png"/></Relationships>
</file>

<file path=ppt/slides/_rels/slide97.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svg"/><Relationship Id="rId4" Type="http://schemas.openxmlformats.org/officeDocument/2006/relationships/image" Target="../media/image9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1"/>
            <a:ext cx="8330753" cy="4562940"/>
          </a:xfrm>
          <a:prstGeom prst="rect">
            <a:avLst/>
          </a:prstGeom>
        </p:spPr>
      </p:pic>
      <p:pic>
        <p:nvPicPr>
          <p:cNvPr id="3" name="Picture 2"/>
          <p:cNvPicPr>
            <a:picLocks noChangeAspect="1"/>
          </p:cNvPicPr>
          <p:nvPr/>
        </p:nvPicPr>
        <p:blipFill>
          <a:blip r:embed="rId4"/>
          <a:stretch>
            <a:fillRect/>
          </a:stretch>
        </p:blipFill>
        <p:spPr>
          <a:xfrm>
            <a:off x="5759304" y="3149060"/>
            <a:ext cx="6160173" cy="3708939"/>
          </a:xfrm>
          <a:prstGeom prst="rect">
            <a:avLst/>
          </a:prstGeom>
        </p:spPr>
      </p:pic>
    </p:spTree>
    <p:extLst>
      <p:ext uri="{BB962C8B-B14F-4D97-AF65-F5344CB8AC3E}">
        <p14:creationId xmlns:p14="http://schemas.microsoft.com/office/powerpoint/2010/main" val="1634428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5"/>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10</a:t>
            </a:fld>
            <a:endParaRPr/>
          </a:p>
        </p:txBody>
      </p:sp>
      <p:sp>
        <p:nvSpPr>
          <p:cNvPr id="369" name="Google Shape;369;p55"/>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370" name="Google Shape;370;p55"/>
          <p:cNvSpPr txBox="1"/>
          <p:nvPr/>
        </p:nvSpPr>
        <p:spPr>
          <a:xfrm>
            <a:off x="391900" y="1247200"/>
            <a:ext cx="11335600" cy="28384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3. Identify IoT devices.</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Send request for our GET endpoints to active IP addresses, using HTML5 &lt;audio&gt; element.</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Use resulting MediaError message to infer resource availability (</a:t>
            </a:r>
            <a:r>
              <a:rPr lang="en" sz="3200" i="1">
                <a:solidFill>
                  <a:schemeClr val="dk2"/>
                </a:solidFill>
                <a:latin typeface="Roboto"/>
                <a:ea typeface="Roboto"/>
                <a:cs typeface="Roboto"/>
                <a:sym typeface="Roboto"/>
              </a:rPr>
              <a:t>new</a:t>
            </a:r>
            <a:r>
              <a:rPr lang="en" sz="3200">
                <a:solidFill>
                  <a:schemeClr val="dk2"/>
                </a:solidFill>
                <a:latin typeface="Roboto"/>
                <a:ea typeface="Roboto"/>
                <a:cs typeface="Roboto"/>
                <a:sym typeface="Roboto"/>
              </a:rPr>
              <a:t> side channel).</a:t>
            </a:r>
            <a:endParaRPr sz="3200">
              <a:solidFill>
                <a:schemeClr val="dk2"/>
              </a:solidFill>
              <a:latin typeface="Roboto"/>
              <a:ea typeface="Roboto"/>
              <a:cs typeface="Roboto"/>
              <a:sym typeface="Roboto"/>
            </a:endParaRPr>
          </a:p>
        </p:txBody>
      </p:sp>
      <p:sp>
        <p:nvSpPr>
          <p:cNvPr id="371" name="Google Shape;371;p55"/>
          <p:cNvSpPr txBox="1"/>
          <p:nvPr/>
        </p:nvSpPr>
        <p:spPr>
          <a:xfrm>
            <a:off x="290300" y="5165933"/>
            <a:ext cx="11729200" cy="1967600"/>
          </a:xfrm>
          <a:prstGeom prst="rect">
            <a:avLst/>
          </a:prstGeom>
          <a:noFill/>
          <a:ln>
            <a:noFill/>
          </a:ln>
        </p:spPr>
        <p:txBody>
          <a:bodyPr spcFirstLastPara="1" wrap="square" lIns="121900" tIns="121900" rIns="121900" bIns="121900" anchor="t" anchorCtr="0">
            <a:noAutofit/>
          </a:bodyPr>
          <a:lstStyle/>
          <a:p>
            <a:r>
              <a:rPr lang="en" sz="3200" b="1">
                <a:solidFill>
                  <a:schemeClr val="dk2"/>
                </a:solidFill>
                <a:latin typeface="Roboto"/>
                <a:ea typeface="Roboto"/>
                <a:cs typeface="Roboto"/>
                <a:sym typeface="Roboto"/>
              </a:rPr>
              <a:t>If Exists:</a:t>
            </a:r>
            <a:r>
              <a:rPr lang="en" sz="3200">
                <a:solidFill>
                  <a:schemeClr val="dk2"/>
                </a:solidFill>
                <a:latin typeface="Roboto"/>
                <a:ea typeface="Roboto"/>
                <a:cs typeface="Roboto"/>
                <a:sym typeface="Roboto"/>
              </a:rPr>
              <a:t> </a:t>
            </a:r>
            <a:r>
              <a:rPr lang="en" sz="2400">
                <a:solidFill>
                  <a:schemeClr val="dk2"/>
                </a:solidFill>
                <a:latin typeface="Consolas"/>
                <a:ea typeface="Consolas"/>
                <a:cs typeface="Consolas"/>
                <a:sym typeface="Consolas"/>
              </a:rPr>
              <a:t>MEDIA_ERR_SRC_NOT_SUPPORTED “DEMUXER_ERROR_COULD_NOT_OPEN: FFmpegDemuxer: open context failed”</a:t>
            </a:r>
            <a:endParaRPr sz="2400">
              <a:solidFill>
                <a:schemeClr val="dk2"/>
              </a:solidFill>
              <a:latin typeface="Consolas"/>
              <a:ea typeface="Consolas"/>
              <a:cs typeface="Consolas"/>
              <a:sym typeface="Consolas"/>
            </a:endParaRPr>
          </a:p>
          <a:p>
            <a:r>
              <a:rPr lang="en" sz="3200" b="1">
                <a:solidFill>
                  <a:schemeClr val="dk2"/>
                </a:solidFill>
                <a:latin typeface="Roboto"/>
                <a:ea typeface="Roboto"/>
                <a:cs typeface="Roboto"/>
                <a:sym typeface="Roboto"/>
              </a:rPr>
              <a:t>Else:</a:t>
            </a:r>
            <a:r>
              <a:rPr lang="en" sz="3200">
                <a:solidFill>
                  <a:schemeClr val="dk2"/>
                </a:solidFill>
                <a:latin typeface="Roboto"/>
                <a:ea typeface="Roboto"/>
                <a:cs typeface="Roboto"/>
                <a:sym typeface="Roboto"/>
              </a:rPr>
              <a:t> </a:t>
            </a:r>
            <a:r>
              <a:rPr lang="en" sz="2400">
                <a:solidFill>
                  <a:schemeClr val="dk2"/>
                </a:solidFill>
                <a:latin typeface="Consolas"/>
                <a:ea typeface="Consolas"/>
                <a:cs typeface="Consolas"/>
                <a:sym typeface="Consolas"/>
              </a:rPr>
              <a:t>MEDIA_ELEMENT_ERROR “Format error”</a:t>
            </a:r>
            <a:endParaRPr sz="2400">
              <a:solidFill>
                <a:schemeClr val="dk2"/>
              </a:solidFill>
              <a:latin typeface="Consolas"/>
              <a:ea typeface="Consolas"/>
              <a:cs typeface="Consolas"/>
              <a:sym typeface="Consolas"/>
            </a:endParaRPr>
          </a:p>
        </p:txBody>
      </p:sp>
      <p:pic>
        <p:nvPicPr>
          <p:cNvPr id="372" name="Google Shape;372;p55"/>
          <p:cNvPicPr preferRelativeResize="0"/>
          <p:nvPr/>
        </p:nvPicPr>
        <p:blipFill>
          <a:blip r:embed="rId3">
            <a:alphaModFix/>
          </a:blip>
          <a:stretch>
            <a:fillRect/>
          </a:stretch>
        </p:blipFill>
        <p:spPr>
          <a:xfrm>
            <a:off x="595100" y="3949700"/>
            <a:ext cx="1430600" cy="1430600"/>
          </a:xfrm>
          <a:prstGeom prst="rect">
            <a:avLst/>
          </a:prstGeom>
          <a:noFill/>
          <a:ln>
            <a:noFill/>
          </a:ln>
        </p:spPr>
      </p:pic>
    </p:spTree>
    <p:extLst>
      <p:ext uri="{BB962C8B-B14F-4D97-AF65-F5344CB8AC3E}">
        <p14:creationId xmlns:p14="http://schemas.microsoft.com/office/powerpoint/2010/main" val="140273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Challenges of identifying IoT security &amp; privacy threats at scale</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100</a:t>
            </a:fld>
            <a:endParaRPr lang="en-US"/>
          </a:p>
        </p:txBody>
      </p:sp>
      <p:grpSp>
        <p:nvGrpSpPr>
          <p:cNvPr id="61" name="Group 60">
            <a:extLst>
              <a:ext uri="{FF2B5EF4-FFF2-40B4-BE49-F238E27FC236}">
                <a16:creationId xmlns:a16="http://schemas.microsoft.com/office/drawing/2014/main" id="{125CC700-D6F6-4C7C-B1BA-579B0FBBBA44}"/>
              </a:ext>
            </a:extLst>
          </p:cNvPr>
          <p:cNvGrpSpPr/>
          <p:nvPr/>
        </p:nvGrpSpPr>
        <p:grpSpPr>
          <a:xfrm>
            <a:off x="223284" y="4446011"/>
            <a:ext cx="2590524" cy="1910339"/>
            <a:chOff x="223284" y="4446011"/>
            <a:chExt cx="2590524" cy="1910339"/>
          </a:xfrm>
        </p:grpSpPr>
        <p:sp>
          <p:nvSpPr>
            <p:cNvPr id="12" name="Content Placeholder 2">
              <a:extLst>
                <a:ext uri="{FF2B5EF4-FFF2-40B4-BE49-F238E27FC236}">
                  <a16:creationId xmlns:a16="http://schemas.microsoft.com/office/drawing/2014/main" id="{F98F1B60-BFDB-4B6A-8C0E-64415C8E52A6}"/>
                </a:ext>
              </a:extLst>
            </p:cNvPr>
            <p:cNvSpPr txBox="1">
              <a:spLocks/>
            </p:cNvSpPr>
            <p:nvPr/>
          </p:nvSpPr>
          <p:spPr>
            <a:xfrm>
              <a:off x="223284" y="4446011"/>
              <a:ext cx="2590524" cy="69466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latin typeface="+mj-lt"/>
                </a:rPr>
                <a:t>scale</a:t>
              </a:r>
            </a:p>
          </p:txBody>
        </p:sp>
        <p:sp>
          <p:nvSpPr>
            <p:cNvPr id="13" name="Content Placeholder 2">
              <a:extLst>
                <a:ext uri="{FF2B5EF4-FFF2-40B4-BE49-F238E27FC236}">
                  <a16:creationId xmlns:a16="http://schemas.microsoft.com/office/drawing/2014/main" id="{703EA46A-B876-4EAE-9BDA-905137E6A171}"/>
                </a:ext>
              </a:extLst>
            </p:cNvPr>
            <p:cNvSpPr txBox="1">
              <a:spLocks/>
            </p:cNvSpPr>
            <p:nvPr/>
          </p:nvSpPr>
          <p:spPr>
            <a:xfrm>
              <a:off x="223284" y="5053850"/>
              <a:ext cx="2590524" cy="69466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latin typeface="+mj-lt"/>
                </a:rPr>
                <a:t>active probing</a:t>
              </a:r>
            </a:p>
          </p:txBody>
        </p:sp>
        <p:sp>
          <p:nvSpPr>
            <p:cNvPr id="14" name="Content Placeholder 2">
              <a:extLst>
                <a:ext uri="{FF2B5EF4-FFF2-40B4-BE49-F238E27FC236}">
                  <a16:creationId xmlns:a16="http://schemas.microsoft.com/office/drawing/2014/main" id="{59ABFC5A-5D13-4310-850D-4BF07A811E7A}"/>
                </a:ext>
              </a:extLst>
            </p:cNvPr>
            <p:cNvSpPr txBox="1">
              <a:spLocks/>
            </p:cNvSpPr>
            <p:nvPr/>
          </p:nvSpPr>
          <p:spPr>
            <a:xfrm>
              <a:off x="223284" y="5661689"/>
              <a:ext cx="2590524" cy="69466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dirty="0">
                  <a:latin typeface="+mj-lt"/>
                </a:rPr>
                <a:t>passive traffic</a:t>
              </a:r>
            </a:p>
          </p:txBody>
        </p:sp>
      </p:grpSp>
      <p:sp>
        <p:nvSpPr>
          <p:cNvPr id="15" name="Content Placeholder 2">
            <a:extLst>
              <a:ext uri="{FF2B5EF4-FFF2-40B4-BE49-F238E27FC236}">
                <a16:creationId xmlns:a16="http://schemas.microsoft.com/office/drawing/2014/main" id="{258DE53E-5B54-4879-946A-E82673DBC2BC}"/>
              </a:ext>
            </a:extLst>
          </p:cNvPr>
          <p:cNvSpPr txBox="1">
            <a:spLocks/>
          </p:cNvSpPr>
          <p:nvPr/>
        </p:nvSpPr>
        <p:spPr>
          <a:xfrm>
            <a:off x="2813808" y="3267561"/>
            <a:ext cx="1588071" cy="980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mj-lt"/>
              </a:rPr>
              <a:t>web &amp; </a:t>
            </a:r>
            <a:br>
              <a:rPr lang="en-US" dirty="0">
                <a:latin typeface="+mj-lt"/>
              </a:rPr>
            </a:br>
            <a:r>
              <a:rPr lang="en-US" dirty="0">
                <a:latin typeface="+mj-lt"/>
              </a:rPr>
              <a:t>mobile</a:t>
            </a:r>
          </a:p>
        </p:txBody>
      </p:sp>
      <p:pic>
        <p:nvPicPr>
          <p:cNvPr id="47" name="Graphic 46" descr="Checkmark">
            <a:extLst>
              <a:ext uri="{FF2B5EF4-FFF2-40B4-BE49-F238E27FC236}">
                <a16:creationId xmlns:a16="http://schemas.microsoft.com/office/drawing/2014/main" id="{EF123E79-F5B6-4F81-BBB8-BDF7961E64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8673" y="4556834"/>
            <a:ext cx="497016" cy="497016"/>
          </a:xfrm>
          <a:prstGeom prst="rect">
            <a:avLst/>
          </a:prstGeom>
        </p:spPr>
      </p:pic>
      <p:pic>
        <p:nvPicPr>
          <p:cNvPr id="48" name="Graphic 47" descr="Close">
            <a:extLst>
              <a:ext uri="{FF2B5EF4-FFF2-40B4-BE49-F238E27FC236}">
                <a16:creationId xmlns:a16="http://schemas.microsoft.com/office/drawing/2014/main" id="{B6113958-5C26-4428-B882-187AD2694D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66106" y="4518469"/>
            <a:ext cx="497016" cy="497016"/>
          </a:xfrm>
          <a:prstGeom prst="rect">
            <a:avLst/>
          </a:prstGeom>
        </p:spPr>
      </p:pic>
      <p:grpSp>
        <p:nvGrpSpPr>
          <p:cNvPr id="62" name="Group 61">
            <a:extLst>
              <a:ext uri="{FF2B5EF4-FFF2-40B4-BE49-F238E27FC236}">
                <a16:creationId xmlns:a16="http://schemas.microsoft.com/office/drawing/2014/main" id="{FB45A230-1A94-4865-8821-C735A943D572}"/>
              </a:ext>
            </a:extLst>
          </p:cNvPr>
          <p:cNvGrpSpPr/>
          <p:nvPr/>
        </p:nvGrpSpPr>
        <p:grpSpPr>
          <a:xfrm>
            <a:off x="3359335" y="4544833"/>
            <a:ext cx="497016" cy="1643556"/>
            <a:chOff x="3359335" y="4544833"/>
            <a:chExt cx="497016" cy="1643556"/>
          </a:xfrm>
        </p:grpSpPr>
        <p:pic>
          <p:nvPicPr>
            <p:cNvPr id="46" name="Graphic 45" descr="Checkmark">
              <a:extLst>
                <a:ext uri="{FF2B5EF4-FFF2-40B4-BE49-F238E27FC236}">
                  <a16:creationId xmlns:a16="http://schemas.microsoft.com/office/drawing/2014/main" id="{4CFFD926-99C5-4EEC-8822-9C1ECAA535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9335" y="4544833"/>
              <a:ext cx="497016" cy="497016"/>
            </a:xfrm>
            <a:prstGeom prst="rect">
              <a:avLst/>
            </a:prstGeom>
          </p:spPr>
        </p:pic>
        <p:pic>
          <p:nvPicPr>
            <p:cNvPr id="50" name="Graphic 49" descr="Checkmark">
              <a:extLst>
                <a:ext uri="{FF2B5EF4-FFF2-40B4-BE49-F238E27FC236}">
                  <a16:creationId xmlns:a16="http://schemas.microsoft.com/office/drawing/2014/main" id="{741EEDFE-5581-4A47-B917-A5E1ABDF24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9335" y="5136031"/>
              <a:ext cx="497016" cy="497016"/>
            </a:xfrm>
            <a:prstGeom prst="rect">
              <a:avLst/>
            </a:prstGeom>
          </p:spPr>
        </p:pic>
        <p:pic>
          <p:nvPicPr>
            <p:cNvPr id="51" name="Graphic 50" descr="Checkmark">
              <a:extLst>
                <a:ext uri="{FF2B5EF4-FFF2-40B4-BE49-F238E27FC236}">
                  <a16:creationId xmlns:a16="http://schemas.microsoft.com/office/drawing/2014/main" id="{D3B14FBC-57AE-4312-9AE8-28780356C3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59335" y="5691373"/>
              <a:ext cx="497016" cy="497016"/>
            </a:xfrm>
            <a:prstGeom prst="rect">
              <a:avLst/>
            </a:prstGeom>
          </p:spPr>
        </p:pic>
      </p:grpSp>
      <p:pic>
        <p:nvPicPr>
          <p:cNvPr id="52" name="Graphic 51" descr="Checkmark">
            <a:extLst>
              <a:ext uri="{FF2B5EF4-FFF2-40B4-BE49-F238E27FC236}">
                <a16:creationId xmlns:a16="http://schemas.microsoft.com/office/drawing/2014/main" id="{C5A6827D-A751-40B4-A41F-BDC7D49216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66106" y="5136031"/>
            <a:ext cx="497016" cy="497016"/>
          </a:xfrm>
          <a:prstGeom prst="rect">
            <a:avLst/>
          </a:prstGeom>
        </p:spPr>
      </p:pic>
      <p:pic>
        <p:nvPicPr>
          <p:cNvPr id="53" name="Graphic 52" descr="Checkmark">
            <a:extLst>
              <a:ext uri="{FF2B5EF4-FFF2-40B4-BE49-F238E27FC236}">
                <a16:creationId xmlns:a16="http://schemas.microsoft.com/office/drawing/2014/main" id="{3685A4DE-BFE8-40DC-A5DE-E6AB131B8C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66106" y="5691373"/>
            <a:ext cx="497016" cy="497016"/>
          </a:xfrm>
          <a:prstGeom prst="rect">
            <a:avLst/>
          </a:prstGeom>
        </p:spPr>
      </p:pic>
      <p:pic>
        <p:nvPicPr>
          <p:cNvPr id="54" name="Graphic 53" descr="Checkmark">
            <a:extLst>
              <a:ext uri="{FF2B5EF4-FFF2-40B4-BE49-F238E27FC236}">
                <a16:creationId xmlns:a16="http://schemas.microsoft.com/office/drawing/2014/main" id="{62112C6F-11EE-42D9-8597-44BF2A7CD6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96585" y="5195560"/>
            <a:ext cx="497016" cy="497016"/>
          </a:xfrm>
          <a:prstGeom prst="rect">
            <a:avLst/>
          </a:prstGeom>
        </p:spPr>
      </p:pic>
      <p:pic>
        <p:nvPicPr>
          <p:cNvPr id="55" name="Graphic 54" descr="Checkmark">
            <a:extLst>
              <a:ext uri="{FF2B5EF4-FFF2-40B4-BE49-F238E27FC236}">
                <a16:creationId xmlns:a16="http://schemas.microsoft.com/office/drawing/2014/main" id="{304C3AFB-F8C9-455D-B5D1-C84995ECD1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19622" y="5760511"/>
            <a:ext cx="497016" cy="497016"/>
          </a:xfrm>
          <a:prstGeom prst="rect">
            <a:avLst/>
          </a:prstGeom>
        </p:spPr>
      </p:pic>
      <p:pic>
        <p:nvPicPr>
          <p:cNvPr id="56" name="Graphic 55" descr="Checkmark">
            <a:extLst>
              <a:ext uri="{FF2B5EF4-FFF2-40B4-BE49-F238E27FC236}">
                <a16:creationId xmlns:a16="http://schemas.microsoft.com/office/drawing/2014/main" id="{75CFD74F-95C2-4617-A5B6-91ABB91437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8673" y="5164673"/>
            <a:ext cx="497016" cy="497016"/>
          </a:xfrm>
          <a:prstGeom prst="rect">
            <a:avLst/>
          </a:prstGeom>
        </p:spPr>
      </p:pic>
      <p:pic>
        <p:nvPicPr>
          <p:cNvPr id="57" name="Graphic 56" descr="Close">
            <a:extLst>
              <a:ext uri="{FF2B5EF4-FFF2-40B4-BE49-F238E27FC236}">
                <a16:creationId xmlns:a16="http://schemas.microsoft.com/office/drawing/2014/main" id="{910B1237-F6C2-41E7-A623-3567C946A9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38673" y="5748511"/>
            <a:ext cx="497016" cy="497016"/>
          </a:xfrm>
          <a:prstGeom prst="rect">
            <a:avLst/>
          </a:prstGeom>
        </p:spPr>
      </p:pic>
      <p:sp>
        <p:nvSpPr>
          <p:cNvPr id="60" name="Rectangle: Rounded Corners 59">
            <a:extLst>
              <a:ext uri="{FF2B5EF4-FFF2-40B4-BE49-F238E27FC236}">
                <a16:creationId xmlns:a16="http://schemas.microsoft.com/office/drawing/2014/main" id="{26A33ADB-B278-4AFB-9A70-8736161EADCC}"/>
              </a:ext>
            </a:extLst>
          </p:cNvPr>
          <p:cNvSpPr/>
          <p:nvPr/>
        </p:nvSpPr>
        <p:spPr>
          <a:xfrm>
            <a:off x="4401878" y="903767"/>
            <a:ext cx="7442792" cy="3375104"/>
          </a:xfrm>
          <a:prstGeom prst="roundRect">
            <a:avLst>
              <a:gd name="adj" fmla="val 6670"/>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accent3"/>
                </a:solidFill>
                <a:latin typeface="+mj-lt"/>
              </a:rPr>
              <a:t>IoT security and privacy research</a:t>
            </a:r>
          </a:p>
        </p:txBody>
      </p:sp>
      <p:pic>
        <p:nvPicPr>
          <p:cNvPr id="65" name="Graphic 64" descr="Help">
            <a:extLst>
              <a:ext uri="{FF2B5EF4-FFF2-40B4-BE49-F238E27FC236}">
                <a16:creationId xmlns:a16="http://schemas.microsoft.com/office/drawing/2014/main" id="{00432270-DDB7-42E1-A364-C8CEB5A255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96585" y="4515387"/>
            <a:ext cx="477452" cy="477452"/>
          </a:xfrm>
          <a:prstGeom prst="rect">
            <a:avLst/>
          </a:prstGeom>
        </p:spPr>
      </p:pic>
      <p:grpSp>
        <p:nvGrpSpPr>
          <p:cNvPr id="70" name="Group 69">
            <a:extLst>
              <a:ext uri="{FF2B5EF4-FFF2-40B4-BE49-F238E27FC236}">
                <a16:creationId xmlns:a16="http://schemas.microsoft.com/office/drawing/2014/main" id="{D5C5FF35-EDF9-42CD-ACA5-447FC00939B8}"/>
              </a:ext>
            </a:extLst>
          </p:cNvPr>
          <p:cNvGrpSpPr/>
          <p:nvPr/>
        </p:nvGrpSpPr>
        <p:grpSpPr>
          <a:xfrm>
            <a:off x="4576848" y="1807536"/>
            <a:ext cx="1875533" cy="2440175"/>
            <a:chOff x="4576848" y="1807536"/>
            <a:chExt cx="1875533" cy="2440175"/>
          </a:xfrm>
        </p:grpSpPr>
        <p:grpSp>
          <p:nvGrpSpPr>
            <p:cNvPr id="63" name="Group 62">
              <a:extLst>
                <a:ext uri="{FF2B5EF4-FFF2-40B4-BE49-F238E27FC236}">
                  <a16:creationId xmlns:a16="http://schemas.microsoft.com/office/drawing/2014/main" id="{0C7CD15D-9F2F-42FE-BDAB-2664B88DE41F}"/>
                </a:ext>
              </a:extLst>
            </p:cNvPr>
            <p:cNvGrpSpPr/>
            <p:nvPr/>
          </p:nvGrpSpPr>
          <p:grpSpPr>
            <a:xfrm>
              <a:off x="4576848" y="1807536"/>
              <a:ext cx="1875533" cy="2440175"/>
              <a:chOff x="4576848" y="1807536"/>
              <a:chExt cx="1875533" cy="2440175"/>
            </a:xfrm>
          </p:grpSpPr>
          <p:grpSp>
            <p:nvGrpSpPr>
              <p:cNvPr id="11" name="Group 10">
                <a:extLst>
                  <a:ext uri="{FF2B5EF4-FFF2-40B4-BE49-F238E27FC236}">
                    <a16:creationId xmlns:a16="http://schemas.microsoft.com/office/drawing/2014/main" id="{64B35220-AF68-443F-B353-40EB90185343}"/>
                  </a:ext>
                </a:extLst>
              </p:cNvPr>
              <p:cNvGrpSpPr/>
              <p:nvPr/>
            </p:nvGrpSpPr>
            <p:grpSpPr>
              <a:xfrm>
                <a:off x="4576848" y="1807536"/>
                <a:ext cx="1875533" cy="1215913"/>
                <a:chOff x="3132785" y="1562985"/>
                <a:chExt cx="3941411" cy="2555227"/>
              </a:xfrm>
            </p:grpSpPr>
            <p:sp>
              <p:nvSpPr>
                <p:cNvPr id="10" name="Rectangle 9">
                  <a:extLst>
                    <a:ext uri="{FF2B5EF4-FFF2-40B4-BE49-F238E27FC236}">
                      <a16:creationId xmlns:a16="http://schemas.microsoft.com/office/drawing/2014/main" id="{4C9E4839-BADA-4686-A9E3-450FC106A2AF}"/>
                    </a:ext>
                  </a:extLst>
                </p:cNvPr>
                <p:cNvSpPr/>
                <p:nvPr/>
              </p:nvSpPr>
              <p:spPr>
                <a:xfrm>
                  <a:off x="3646967" y="1690575"/>
                  <a:ext cx="138223" cy="79102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dk1"/>
                    </a:solidFill>
                  </a:endParaRPr>
                </a:p>
              </p:txBody>
            </p:sp>
            <p:sp>
              <p:nvSpPr>
                <p:cNvPr id="9" name="Arrow: Right 8">
                  <a:extLst>
                    <a:ext uri="{FF2B5EF4-FFF2-40B4-BE49-F238E27FC236}">
                      <a16:creationId xmlns:a16="http://schemas.microsoft.com/office/drawing/2014/main" id="{6205A55B-5421-43DA-B42E-B573359FC255}"/>
                    </a:ext>
                  </a:extLst>
                </p:cNvPr>
                <p:cNvSpPr/>
                <p:nvPr/>
              </p:nvSpPr>
              <p:spPr>
                <a:xfrm rot="16200000">
                  <a:off x="3825877" y="869893"/>
                  <a:ext cx="2555227" cy="3941411"/>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6" name="Content Placeholder 2">
                <a:extLst>
                  <a:ext uri="{FF2B5EF4-FFF2-40B4-BE49-F238E27FC236}">
                    <a16:creationId xmlns:a16="http://schemas.microsoft.com/office/drawing/2014/main" id="{633F3E90-8802-45DC-AF55-E008DB25748A}"/>
                  </a:ext>
                </a:extLst>
              </p:cNvPr>
              <p:cNvSpPr txBox="1">
                <a:spLocks/>
              </p:cNvSpPr>
              <p:nvPr/>
            </p:nvSpPr>
            <p:spPr>
              <a:xfrm>
                <a:off x="4720580" y="3267561"/>
                <a:ext cx="1588071" cy="980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mj-lt"/>
                  </a:rPr>
                  <a:t>lab studies</a:t>
                </a:r>
              </a:p>
            </p:txBody>
          </p:sp>
        </p:grpSp>
        <p:pic>
          <p:nvPicPr>
            <p:cNvPr id="66" name="Graphic 65" descr="Research">
              <a:extLst>
                <a:ext uri="{FF2B5EF4-FFF2-40B4-BE49-F238E27FC236}">
                  <a16:creationId xmlns:a16="http://schemas.microsoft.com/office/drawing/2014/main" id="{045DF6BE-5FE6-40F4-B766-051F956AB81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46474" y="1974577"/>
              <a:ext cx="1025760" cy="1025760"/>
            </a:xfrm>
            <a:prstGeom prst="rect">
              <a:avLst/>
            </a:prstGeom>
          </p:spPr>
        </p:pic>
      </p:grpSp>
      <p:grpSp>
        <p:nvGrpSpPr>
          <p:cNvPr id="72" name="Group 71">
            <a:extLst>
              <a:ext uri="{FF2B5EF4-FFF2-40B4-BE49-F238E27FC236}">
                <a16:creationId xmlns:a16="http://schemas.microsoft.com/office/drawing/2014/main" id="{E8926CD1-BF74-4BC3-9760-4D50A2FE5DBE}"/>
              </a:ext>
            </a:extLst>
          </p:cNvPr>
          <p:cNvGrpSpPr/>
          <p:nvPr/>
        </p:nvGrpSpPr>
        <p:grpSpPr>
          <a:xfrm>
            <a:off x="8730826" y="1925851"/>
            <a:ext cx="2622974" cy="2305374"/>
            <a:chOff x="8730826" y="1925851"/>
            <a:chExt cx="2622974" cy="2305374"/>
          </a:xfrm>
        </p:grpSpPr>
        <p:grpSp>
          <p:nvGrpSpPr>
            <p:cNvPr id="64" name="Group 63">
              <a:extLst>
                <a:ext uri="{FF2B5EF4-FFF2-40B4-BE49-F238E27FC236}">
                  <a16:creationId xmlns:a16="http://schemas.microsoft.com/office/drawing/2014/main" id="{7A171EA2-6BC0-4155-98F8-2B086F10BD5F}"/>
                </a:ext>
              </a:extLst>
            </p:cNvPr>
            <p:cNvGrpSpPr/>
            <p:nvPr/>
          </p:nvGrpSpPr>
          <p:grpSpPr>
            <a:xfrm>
              <a:off x="8730826" y="1925851"/>
              <a:ext cx="2622974" cy="2305374"/>
              <a:chOff x="8730826" y="1925851"/>
              <a:chExt cx="2622974" cy="2305374"/>
            </a:xfrm>
          </p:grpSpPr>
          <p:sp>
            <p:nvSpPr>
              <p:cNvPr id="18" name="Content Placeholder 2">
                <a:extLst>
                  <a:ext uri="{FF2B5EF4-FFF2-40B4-BE49-F238E27FC236}">
                    <a16:creationId xmlns:a16="http://schemas.microsoft.com/office/drawing/2014/main" id="{7794170C-6CD9-4DDF-881B-86769612357C}"/>
                  </a:ext>
                </a:extLst>
              </p:cNvPr>
              <p:cNvSpPr txBox="1">
                <a:spLocks/>
              </p:cNvSpPr>
              <p:nvPr/>
            </p:nvSpPr>
            <p:spPr>
              <a:xfrm>
                <a:off x="8730826" y="3251075"/>
                <a:ext cx="2622974" cy="980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mj-lt"/>
                  </a:rPr>
                  <a:t>Crowdsourcing</a:t>
                </a:r>
              </a:p>
            </p:txBody>
          </p:sp>
          <p:grpSp>
            <p:nvGrpSpPr>
              <p:cNvPr id="28" name="Group 27">
                <a:extLst>
                  <a:ext uri="{FF2B5EF4-FFF2-40B4-BE49-F238E27FC236}">
                    <a16:creationId xmlns:a16="http://schemas.microsoft.com/office/drawing/2014/main" id="{A2F90A0A-3B6A-4CC0-834C-83DB78A2B7E9}"/>
                  </a:ext>
                </a:extLst>
              </p:cNvPr>
              <p:cNvGrpSpPr/>
              <p:nvPr/>
            </p:nvGrpSpPr>
            <p:grpSpPr>
              <a:xfrm>
                <a:off x="8909783" y="1925851"/>
                <a:ext cx="2265060" cy="1175611"/>
                <a:chOff x="8610601" y="1190846"/>
                <a:chExt cx="2265060" cy="1175611"/>
              </a:xfrm>
            </p:grpSpPr>
            <p:grpSp>
              <p:nvGrpSpPr>
                <p:cNvPr id="19" name="Group 18">
                  <a:extLst>
                    <a:ext uri="{FF2B5EF4-FFF2-40B4-BE49-F238E27FC236}">
                      <a16:creationId xmlns:a16="http://schemas.microsoft.com/office/drawing/2014/main" id="{DA63E926-0087-4104-8810-2D364A94EAFB}"/>
                    </a:ext>
                  </a:extLst>
                </p:cNvPr>
                <p:cNvGrpSpPr/>
                <p:nvPr/>
              </p:nvGrpSpPr>
              <p:grpSpPr>
                <a:xfrm>
                  <a:off x="8610601" y="1190846"/>
                  <a:ext cx="1298944" cy="842109"/>
                  <a:chOff x="3132785" y="1562985"/>
                  <a:chExt cx="3941411" cy="2555227"/>
                </a:xfrm>
              </p:grpSpPr>
              <p:sp>
                <p:nvSpPr>
                  <p:cNvPr id="20" name="Rectangle 19">
                    <a:extLst>
                      <a:ext uri="{FF2B5EF4-FFF2-40B4-BE49-F238E27FC236}">
                        <a16:creationId xmlns:a16="http://schemas.microsoft.com/office/drawing/2014/main" id="{18AA10BC-1C47-4D23-9EDE-52603AA1EF67}"/>
                      </a:ext>
                    </a:extLst>
                  </p:cNvPr>
                  <p:cNvSpPr/>
                  <p:nvPr/>
                </p:nvSpPr>
                <p:spPr>
                  <a:xfrm>
                    <a:off x="3646967" y="1690575"/>
                    <a:ext cx="138223" cy="79102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dk1"/>
                      </a:solidFill>
                    </a:endParaRPr>
                  </a:p>
                </p:txBody>
              </p:sp>
              <p:sp>
                <p:nvSpPr>
                  <p:cNvPr id="21" name="Arrow: Right 20">
                    <a:extLst>
                      <a:ext uri="{FF2B5EF4-FFF2-40B4-BE49-F238E27FC236}">
                        <a16:creationId xmlns:a16="http://schemas.microsoft.com/office/drawing/2014/main" id="{84132BA2-283F-4E1B-987D-9CCFF61C1A32}"/>
                      </a:ext>
                    </a:extLst>
                  </p:cNvPr>
                  <p:cNvSpPr/>
                  <p:nvPr/>
                </p:nvSpPr>
                <p:spPr>
                  <a:xfrm rot="16200000">
                    <a:off x="3825877" y="869893"/>
                    <a:ext cx="2555227" cy="3941411"/>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8ABFF251-88EA-4E80-982A-E8FC0C806209}"/>
                    </a:ext>
                  </a:extLst>
                </p:cNvPr>
                <p:cNvGrpSpPr/>
                <p:nvPr/>
              </p:nvGrpSpPr>
              <p:grpSpPr>
                <a:xfrm>
                  <a:off x="9576717" y="1524348"/>
                  <a:ext cx="1298944" cy="842109"/>
                  <a:chOff x="3132785" y="1562985"/>
                  <a:chExt cx="3941411" cy="2555227"/>
                </a:xfrm>
              </p:grpSpPr>
              <p:sp>
                <p:nvSpPr>
                  <p:cNvPr id="25" name="Rectangle 24">
                    <a:extLst>
                      <a:ext uri="{FF2B5EF4-FFF2-40B4-BE49-F238E27FC236}">
                        <a16:creationId xmlns:a16="http://schemas.microsoft.com/office/drawing/2014/main" id="{EA27688E-AB91-49BB-9A58-F78C302DB090}"/>
                      </a:ext>
                    </a:extLst>
                  </p:cNvPr>
                  <p:cNvSpPr/>
                  <p:nvPr/>
                </p:nvSpPr>
                <p:spPr>
                  <a:xfrm>
                    <a:off x="3646967" y="1690575"/>
                    <a:ext cx="138223" cy="791029"/>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dk1"/>
                      </a:solidFill>
                    </a:endParaRPr>
                  </a:p>
                </p:txBody>
              </p:sp>
              <p:sp>
                <p:nvSpPr>
                  <p:cNvPr id="26" name="Arrow: Right 25">
                    <a:extLst>
                      <a:ext uri="{FF2B5EF4-FFF2-40B4-BE49-F238E27FC236}">
                        <a16:creationId xmlns:a16="http://schemas.microsoft.com/office/drawing/2014/main" id="{4196162F-E2AE-4B8F-B234-05793A501A90}"/>
                      </a:ext>
                    </a:extLst>
                  </p:cNvPr>
                  <p:cNvSpPr/>
                  <p:nvPr/>
                </p:nvSpPr>
                <p:spPr>
                  <a:xfrm rot="16200000">
                    <a:off x="3825877" y="869893"/>
                    <a:ext cx="2555227" cy="3941411"/>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pic>
          <p:nvPicPr>
            <p:cNvPr id="67" name="Graphic 66" descr="Research">
              <a:extLst>
                <a:ext uri="{FF2B5EF4-FFF2-40B4-BE49-F238E27FC236}">
                  <a16:creationId xmlns:a16="http://schemas.microsoft.com/office/drawing/2014/main" id="{5C79EC0F-80BE-4ACD-9DD8-61D37D1740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15580" y="2049567"/>
              <a:ext cx="687350" cy="687350"/>
            </a:xfrm>
            <a:prstGeom prst="rect">
              <a:avLst/>
            </a:prstGeom>
          </p:spPr>
        </p:pic>
        <p:pic>
          <p:nvPicPr>
            <p:cNvPr id="68" name="Graphic 67" descr="Research">
              <a:extLst>
                <a:ext uri="{FF2B5EF4-FFF2-40B4-BE49-F238E27FC236}">
                  <a16:creationId xmlns:a16="http://schemas.microsoft.com/office/drawing/2014/main" id="{882B5A3D-B9C4-4F89-876A-D55F55CC4C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239097" y="2414113"/>
              <a:ext cx="687350" cy="687350"/>
            </a:xfrm>
            <a:prstGeom prst="rect">
              <a:avLst/>
            </a:prstGeom>
          </p:spPr>
        </p:pic>
      </p:grpSp>
      <p:grpSp>
        <p:nvGrpSpPr>
          <p:cNvPr id="71" name="Group 70">
            <a:extLst>
              <a:ext uri="{FF2B5EF4-FFF2-40B4-BE49-F238E27FC236}">
                <a16:creationId xmlns:a16="http://schemas.microsoft.com/office/drawing/2014/main" id="{E44DCCD6-34E9-41C2-9E0A-D6AF07788DDC}"/>
              </a:ext>
            </a:extLst>
          </p:cNvPr>
          <p:cNvGrpSpPr/>
          <p:nvPr/>
        </p:nvGrpSpPr>
        <p:grpSpPr>
          <a:xfrm>
            <a:off x="6627352" y="1589335"/>
            <a:ext cx="1864242" cy="2633340"/>
            <a:chOff x="6627352" y="1589335"/>
            <a:chExt cx="1864242" cy="2633340"/>
          </a:xfrm>
        </p:grpSpPr>
        <p:sp>
          <p:nvSpPr>
            <p:cNvPr id="17" name="Content Placeholder 2">
              <a:extLst>
                <a:ext uri="{FF2B5EF4-FFF2-40B4-BE49-F238E27FC236}">
                  <a16:creationId xmlns:a16="http://schemas.microsoft.com/office/drawing/2014/main" id="{21248A22-217A-4DA7-8BF9-4D2E0239EBA7}"/>
                </a:ext>
              </a:extLst>
            </p:cNvPr>
            <p:cNvSpPr txBox="1">
              <a:spLocks/>
            </p:cNvSpPr>
            <p:nvPr/>
          </p:nvSpPr>
          <p:spPr>
            <a:xfrm>
              <a:off x="6627352" y="3242525"/>
              <a:ext cx="1864242" cy="98015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latin typeface="+mj-lt"/>
                </a:rPr>
                <a:t>Internet scanning</a:t>
              </a:r>
            </a:p>
          </p:txBody>
        </p:sp>
        <p:grpSp>
          <p:nvGrpSpPr>
            <p:cNvPr id="37" name="Group 36">
              <a:extLst>
                <a:ext uri="{FF2B5EF4-FFF2-40B4-BE49-F238E27FC236}">
                  <a16:creationId xmlns:a16="http://schemas.microsoft.com/office/drawing/2014/main" id="{17A271F7-C06C-4913-946A-87BB87FE3440}"/>
                </a:ext>
              </a:extLst>
            </p:cNvPr>
            <p:cNvGrpSpPr/>
            <p:nvPr/>
          </p:nvGrpSpPr>
          <p:grpSpPr>
            <a:xfrm>
              <a:off x="6747236" y="1589335"/>
              <a:ext cx="1440529" cy="957372"/>
              <a:chOff x="6747236" y="972646"/>
              <a:chExt cx="1440529" cy="957372"/>
            </a:xfrm>
          </p:grpSpPr>
          <p:sp>
            <p:nvSpPr>
              <p:cNvPr id="29" name="Arrow: Right 28">
                <a:extLst>
                  <a:ext uri="{FF2B5EF4-FFF2-40B4-BE49-F238E27FC236}">
                    <a16:creationId xmlns:a16="http://schemas.microsoft.com/office/drawing/2014/main" id="{AE842603-3442-4D47-9782-B4861BF9C284}"/>
                  </a:ext>
                </a:extLst>
              </p:cNvPr>
              <p:cNvSpPr/>
              <p:nvPr/>
            </p:nvSpPr>
            <p:spPr>
              <a:xfrm rot="16200000">
                <a:off x="6833287" y="947040"/>
                <a:ext cx="317245" cy="489347"/>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Arrow: Right 29">
                <a:extLst>
                  <a:ext uri="{FF2B5EF4-FFF2-40B4-BE49-F238E27FC236}">
                    <a16:creationId xmlns:a16="http://schemas.microsoft.com/office/drawing/2014/main" id="{45EF2E12-ADD7-49C0-A53D-44DED23FC829}"/>
                  </a:ext>
                </a:extLst>
              </p:cNvPr>
              <p:cNvSpPr/>
              <p:nvPr/>
            </p:nvSpPr>
            <p:spPr>
              <a:xfrm rot="16200000">
                <a:off x="7183886" y="1033154"/>
                <a:ext cx="317245" cy="489347"/>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Arrow: Right 30">
                <a:extLst>
                  <a:ext uri="{FF2B5EF4-FFF2-40B4-BE49-F238E27FC236}">
                    <a16:creationId xmlns:a16="http://schemas.microsoft.com/office/drawing/2014/main" id="{A74E3EC6-2209-4C91-B28C-44BAE1B71FE1}"/>
                  </a:ext>
                </a:extLst>
              </p:cNvPr>
              <p:cNvSpPr/>
              <p:nvPr/>
            </p:nvSpPr>
            <p:spPr>
              <a:xfrm rot="16200000">
                <a:off x="7523577" y="886595"/>
                <a:ext cx="317245" cy="489347"/>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2" name="Arrow: Right 31">
                <a:extLst>
                  <a:ext uri="{FF2B5EF4-FFF2-40B4-BE49-F238E27FC236}">
                    <a16:creationId xmlns:a16="http://schemas.microsoft.com/office/drawing/2014/main" id="{9D1A7F08-4DAC-4BB5-9B09-AB24540B7ECA}"/>
                  </a:ext>
                </a:extLst>
              </p:cNvPr>
              <p:cNvSpPr/>
              <p:nvPr/>
            </p:nvSpPr>
            <p:spPr>
              <a:xfrm rot="16200000">
                <a:off x="6971513" y="1271837"/>
                <a:ext cx="317245" cy="489347"/>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3" name="Arrow: Right 32">
                <a:extLst>
                  <a:ext uri="{FF2B5EF4-FFF2-40B4-BE49-F238E27FC236}">
                    <a16:creationId xmlns:a16="http://schemas.microsoft.com/office/drawing/2014/main" id="{DB8C2709-1FE2-40C9-99E6-A07EC2C4DFA6}"/>
                  </a:ext>
                </a:extLst>
              </p:cNvPr>
              <p:cNvSpPr/>
              <p:nvPr/>
            </p:nvSpPr>
            <p:spPr>
              <a:xfrm rot="16200000">
                <a:off x="7784469" y="1309637"/>
                <a:ext cx="317245" cy="489347"/>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Arrow: Right 33">
                <a:extLst>
                  <a:ext uri="{FF2B5EF4-FFF2-40B4-BE49-F238E27FC236}">
                    <a16:creationId xmlns:a16="http://schemas.microsoft.com/office/drawing/2014/main" id="{F4627913-738E-49D9-92AB-FE0E01366F03}"/>
                  </a:ext>
                </a:extLst>
              </p:cNvPr>
              <p:cNvSpPr/>
              <p:nvPr/>
            </p:nvSpPr>
            <p:spPr>
              <a:xfrm rot="16200000">
                <a:off x="7093713" y="1526722"/>
                <a:ext cx="317245" cy="489347"/>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Arrow: Right 34">
                <a:extLst>
                  <a:ext uri="{FF2B5EF4-FFF2-40B4-BE49-F238E27FC236}">
                    <a16:creationId xmlns:a16="http://schemas.microsoft.com/office/drawing/2014/main" id="{9E903DBC-0B10-4D14-9CB1-16C56366E63E}"/>
                  </a:ext>
                </a:extLst>
              </p:cNvPr>
              <p:cNvSpPr/>
              <p:nvPr/>
            </p:nvSpPr>
            <p:spPr>
              <a:xfrm rot="16200000">
                <a:off x="7480886" y="1445402"/>
                <a:ext cx="317245" cy="489347"/>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pic>
          <p:nvPicPr>
            <p:cNvPr id="69" name="Graphic 68" descr="Research">
              <a:extLst>
                <a:ext uri="{FF2B5EF4-FFF2-40B4-BE49-F238E27FC236}">
                  <a16:creationId xmlns:a16="http://schemas.microsoft.com/office/drawing/2014/main" id="{3ACCF4C4-53B4-402D-A19B-281191279E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31678" y="2425687"/>
              <a:ext cx="822825" cy="822825"/>
            </a:xfrm>
            <a:prstGeom prst="rect">
              <a:avLst/>
            </a:prstGeom>
          </p:spPr>
        </p:pic>
      </p:grpSp>
      <p:graphicFrame>
        <p:nvGraphicFramePr>
          <p:cNvPr id="4" name="Table 3">
            <a:extLst>
              <a:ext uri="{FF2B5EF4-FFF2-40B4-BE49-F238E27FC236}">
                <a16:creationId xmlns:a16="http://schemas.microsoft.com/office/drawing/2014/main" id="{A422B200-3D8C-4C1F-8C80-4C860FA89D0A}"/>
              </a:ext>
            </a:extLst>
          </p:cNvPr>
          <p:cNvGraphicFramePr>
            <a:graphicFrameLocks noGrp="1"/>
          </p:cNvGraphicFramePr>
          <p:nvPr/>
        </p:nvGraphicFramePr>
        <p:xfrm>
          <a:off x="2943661" y="4377694"/>
          <a:ext cx="8514048" cy="2043630"/>
        </p:xfrm>
        <a:graphic>
          <a:graphicData uri="http://schemas.openxmlformats.org/drawingml/2006/table">
            <a:tbl>
              <a:tblPr firstRow="1" bandRow="1">
                <a:tableStyleId>{5C22544A-7EE6-4342-B048-85BDC9FD1C3A}</a:tableStyleId>
              </a:tblPr>
              <a:tblGrid>
                <a:gridCol w="1759957">
                  <a:extLst>
                    <a:ext uri="{9D8B030D-6E8A-4147-A177-3AD203B41FA5}">
                      <a16:colId xmlns:a16="http://schemas.microsoft.com/office/drawing/2014/main" val="3720536103"/>
                    </a:ext>
                  </a:extLst>
                </a:gridCol>
                <a:gridCol w="1911927">
                  <a:extLst>
                    <a:ext uri="{9D8B030D-6E8A-4147-A177-3AD203B41FA5}">
                      <a16:colId xmlns:a16="http://schemas.microsoft.com/office/drawing/2014/main" val="352084417"/>
                    </a:ext>
                  </a:extLst>
                </a:gridCol>
                <a:gridCol w="2161310">
                  <a:extLst>
                    <a:ext uri="{9D8B030D-6E8A-4147-A177-3AD203B41FA5}">
                      <a16:colId xmlns:a16="http://schemas.microsoft.com/office/drawing/2014/main" val="1503281849"/>
                    </a:ext>
                  </a:extLst>
                </a:gridCol>
                <a:gridCol w="2680854">
                  <a:extLst>
                    <a:ext uri="{9D8B030D-6E8A-4147-A177-3AD203B41FA5}">
                      <a16:colId xmlns:a16="http://schemas.microsoft.com/office/drawing/2014/main" val="3123106083"/>
                    </a:ext>
                  </a:extLst>
                </a:gridCol>
              </a:tblGrid>
              <a:tr h="681210">
                <a:tc>
                  <a:txBody>
                    <a:bodyPr/>
                    <a:lstStyle/>
                    <a:p>
                      <a:endParaRPr 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7700183"/>
                  </a:ext>
                </a:extLst>
              </a:tr>
              <a:tr h="681210">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4197362"/>
                  </a:ext>
                </a:extLst>
              </a:tr>
              <a:tr h="681210">
                <a:tc>
                  <a:txBody>
                    <a:bodyPr/>
                    <a:lstStyle/>
                    <a:p>
                      <a:endParaRPr lang="en-US"/>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8142271"/>
                  </a:ext>
                </a:extLst>
              </a:tr>
            </a:tbl>
          </a:graphicData>
        </a:graphic>
      </p:graphicFrame>
    </p:spTree>
    <p:extLst>
      <p:ext uri="{BB962C8B-B14F-4D97-AF65-F5344CB8AC3E}">
        <p14:creationId xmlns:p14="http://schemas.microsoft.com/office/powerpoint/2010/main" val="108514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Crowdsourcing IoT network traffic at scale</a:t>
            </a:r>
          </a:p>
        </p:txBody>
      </p:sp>
      <p:sp>
        <p:nvSpPr>
          <p:cNvPr id="3" name="Content Placeholder 2">
            <a:extLst>
              <a:ext uri="{FF2B5EF4-FFF2-40B4-BE49-F238E27FC236}">
                <a16:creationId xmlns:a16="http://schemas.microsoft.com/office/drawing/2014/main" id="{3CDD25F3-5478-4BAE-B1FA-10E60A311DD2}"/>
              </a:ext>
            </a:extLst>
          </p:cNvPr>
          <p:cNvSpPr>
            <a:spLocks noGrp="1"/>
          </p:cNvSpPr>
          <p:nvPr>
            <p:ph idx="1"/>
          </p:nvPr>
        </p:nvSpPr>
        <p:spPr>
          <a:xfrm>
            <a:off x="804543" y="1279665"/>
            <a:ext cx="6697653" cy="4922982"/>
          </a:xfrm>
        </p:spPr>
        <p:txBody>
          <a:bodyPr/>
          <a:lstStyle/>
          <a:p>
            <a:pPr marL="0" indent="0">
              <a:buNone/>
            </a:pPr>
            <a:r>
              <a:rPr lang="en-US" b="1" dirty="0">
                <a:solidFill>
                  <a:schemeClr val="accent1"/>
                </a:solidFill>
                <a:latin typeface="+mj-lt"/>
              </a:rPr>
              <a:t>Vision</a:t>
            </a:r>
          </a:p>
          <a:p>
            <a:pPr marL="0" indent="0">
              <a:buNone/>
            </a:pPr>
            <a:endParaRPr lang="en-US" dirty="0">
              <a:latin typeface="+mj-lt"/>
            </a:endParaRPr>
          </a:p>
          <a:p>
            <a:pPr marL="0" indent="0">
              <a:buNone/>
            </a:pPr>
            <a:r>
              <a:rPr lang="en-US" sz="2400" dirty="0">
                <a:latin typeface="+mj-lt"/>
              </a:rPr>
              <a:t>Simple tool that can anyone can use to identify the otherwise hidden activities of IoT devices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101</a:t>
            </a:fld>
            <a:endParaRPr lang="en-US"/>
          </a:p>
        </p:txBody>
      </p:sp>
      <p:sp>
        <p:nvSpPr>
          <p:cNvPr id="6" name="Content Placeholder 2">
            <a:extLst>
              <a:ext uri="{FF2B5EF4-FFF2-40B4-BE49-F238E27FC236}">
                <a16:creationId xmlns:a16="http://schemas.microsoft.com/office/drawing/2014/main" id="{9839A036-AFA3-45CC-AA6C-E7C71FB86270}"/>
              </a:ext>
            </a:extLst>
          </p:cNvPr>
          <p:cNvSpPr txBox="1">
            <a:spLocks/>
          </p:cNvSpPr>
          <p:nvPr/>
        </p:nvSpPr>
        <p:spPr>
          <a:xfrm>
            <a:off x="8102009" y="1279665"/>
            <a:ext cx="3583172"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Design Goals</a:t>
            </a: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r>
              <a:rPr lang="en-US" sz="2400" b="1" dirty="0">
                <a:solidFill>
                  <a:schemeClr val="accent2"/>
                </a:solidFill>
                <a:latin typeface="+mj-lt"/>
              </a:rPr>
              <a:t>For recruiting users</a:t>
            </a:r>
          </a:p>
          <a:p>
            <a:pPr>
              <a:buFont typeface="Courier New" panose="02070309020205020404" pitchFamily="49" charset="0"/>
              <a:buChar char="o"/>
            </a:pPr>
            <a:r>
              <a:rPr lang="en-US" sz="2400" dirty="0">
                <a:latin typeface="+mj-lt"/>
              </a:rPr>
              <a:t> Easy to use</a:t>
            </a:r>
          </a:p>
          <a:p>
            <a:pPr>
              <a:buFont typeface="Courier New" panose="02070309020205020404" pitchFamily="49" charset="0"/>
              <a:buChar char="o"/>
            </a:pPr>
            <a:r>
              <a:rPr lang="en-US" sz="2400" dirty="0">
                <a:latin typeface="+mj-lt"/>
              </a:rPr>
              <a:t> Generates insights</a:t>
            </a:r>
          </a:p>
          <a:p>
            <a:pPr>
              <a:buFont typeface="Courier New" panose="02070309020205020404" pitchFamily="49" charset="0"/>
              <a:buChar char="o"/>
            </a:pPr>
            <a:r>
              <a:rPr lang="en-US" sz="2400" dirty="0">
                <a:latin typeface="+mj-lt"/>
              </a:rPr>
              <a:t> Protects privacy</a:t>
            </a:r>
          </a:p>
          <a:p>
            <a:pPr>
              <a:buFont typeface="Wingdings" panose="05000000000000000000" pitchFamily="2" charset="2"/>
              <a:buChar char="q"/>
            </a:pPr>
            <a:endParaRPr lang="en-US" sz="2400" dirty="0">
              <a:latin typeface="+mj-lt"/>
            </a:endParaRPr>
          </a:p>
          <a:p>
            <a:pPr marL="0" indent="0">
              <a:buNone/>
            </a:pPr>
            <a:r>
              <a:rPr lang="en-US" sz="2400" b="1" dirty="0">
                <a:solidFill>
                  <a:schemeClr val="accent2"/>
                </a:solidFill>
                <a:latin typeface="+mj-lt"/>
              </a:rPr>
              <a:t>For researchers</a:t>
            </a:r>
          </a:p>
          <a:p>
            <a:pPr>
              <a:buFont typeface="Courier New" panose="02070309020205020404" pitchFamily="49" charset="0"/>
              <a:buChar char="o"/>
            </a:pPr>
            <a:r>
              <a:rPr lang="en-US" sz="2400" dirty="0">
                <a:latin typeface="+mj-lt"/>
              </a:rPr>
              <a:t> Large, labeled dataset</a:t>
            </a:r>
          </a:p>
          <a:p>
            <a:pPr>
              <a:buFont typeface="Wingdings" panose="05000000000000000000" pitchFamily="2" charset="2"/>
              <a:buChar char="q"/>
            </a:pPr>
            <a:endParaRPr lang="en-US" dirty="0">
              <a:latin typeface="+mj-lt"/>
            </a:endParaRPr>
          </a:p>
        </p:txBody>
      </p:sp>
      <p:grpSp>
        <p:nvGrpSpPr>
          <p:cNvPr id="4" name="Group 3">
            <a:extLst>
              <a:ext uri="{FF2B5EF4-FFF2-40B4-BE49-F238E27FC236}">
                <a16:creationId xmlns:a16="http://schemas.microsoft.com/office/drawing/2014/main" id="{3F8187C6-3529-4CD7-8978-C4F9A2C15913}"/>
              </a:ext>
            </a:extLst>
          </p:cNvPr>
          <p:cNvGrpSpPr/>
          <p:nvPr/>
        </p:nvGrpSpPr>
        <p:grpSpPr>
          <a:xfrm>
            <a:off x="755769" y="3829077"/>
            <a:ext cx="1298944" cy="842109"/>
            <a:chOff x="1085380" y="3946037"/>
            <a:chExt cx="1298944" cy="842109"/>
          </a:xfrm>
        </p:grpSpPr>
        <p:sp>
          <p:nvSpPr>
            <p:cNvPr id="7" name="Arrow: Right 6">
              <a:extLst>
                <a:ext uri="{FF2B5EF4-FFF2-40B4-BE49-F238E27FC236}">
                  <a16:creationId xmlns:a16="http://schemas.microsoft.com/office/drawing/2014/main" id="{630B70FC-2C5C-4379-B6CE-986F5DE8A979}"/>
                </a:ext>
              </a:extLst>
            </p:cNvPr>
            <p:cNvSpPr/>
            <p:nvPr/>
          </p:nvSpPr>
          <p:spPr>
            <a:xfrm rot="16200000">
              <a:off x="1313797" y="3717620"/>
              <a:ext cx="842109" cy="129894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Graphic 7" descr="Research">
              <a:extLst>
                <a:ext uri="{FF2B5EF4-FFF2-40B4-BE49-F238E27FC236}">
                  <a16:creationId xmlns:a16="http://schemas.microsoft.com/office/drawing/2014/main" id="{135CDCFF-6539-4055-93EA-AD82CAF597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176" y="4069753"/>
              <a:ext cx="687350" cy="687350"/>
            </a:xfrm>
            <a:prstGeom prst="rect">
              <a:avLst/>
            </a:prstGeom>
          </p:spPr>
        </p:pic>
      </p:grpSp>
      <p:grpSp>
        <p:nvGrpSpPr>
          <p:cNvPr id="9" name="Group 8">
            <a:extLst>
              <a:ext uri="{FF2B5EF4-FFF2-40B4-BE49-F238E27FC236}">
                <a16:creationId xmlns:a16="http://schemas.microsoft.com/office/drawing/2014/main" id="{630113B7-61C8-420C-AFC6-B0E35F608560}"/>
              </a:ext>
            </a:extLst>
          </p:cNvPr>
          <p:cNvGrpSpPr/>
          <p:nvPr/>
        </p:nvGrpSpPr>
        <p:grpSpPr>
          <a:xfrm>
            <a:off x="1711037" y="4115273"/>
            <a:ext cx="1298944" cy="842109"/>
            <a:chOff x="1085380" y="3946037"/>
            <a:chExt cx="1298944" cy="842109"/>
          </a:xfrm>
        </p:grpSpPr>
        <p:sp>
          <p:nvSpPr>
            <p:cNvPr id="10" name="Arrow: Right 9">
              <a:extLst>
                <a:ext uri="{FF2B5EF4-FFF2-40B4-BE49-F238E27FC236}">
                  <a16:creationId xmlns:a16="http://schemas.microsoft.com/office/drawing/2014/main" id="{F5D823DB-D106-4237-8A5C-AF30A03D4C96}"/>
                </a:ext>
              </a:extLst>
            </p:cNvPr>
            <p:cNvSpPr/>
            <p:nvPr/>
          </p:nvSpPr>
          <p:spPr>
            <a:xfrm rot="16200000">
              <a:off x="1313797" y="3717620"/>
              <a:ext cx="842109" cy="129894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phic 10" descr="Research">
              <a:extLst>
                <a:ext uri="{FF2B5EF4-FFF2-40B4-BE49-F238E27FC236}">
                  <a16:creationId xmlns:a16="http://schemas.microsoft.com/office/drawing/2014/main" id="{B8F91899-B1C2-4B42-BF9B-7FE5C7B25F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176" y="4069753"/>
              <a:ext cx="687350" cy="687350"/>
            </a:xfrm>
            <a:prstGeom prst="rect">
              <a:avLst/>
            </a:prstGeom>
          </p:spPr>
        </p:pic>
      </p:grpSp>
      <p:grpSp>
        <p:nvGrpSpPr>
          <p:cNvPr id="12" name="Group 11">
            <a:extLst>
              <a:ext uri="{FF2B5EF4-FFF2-40B4-BE49-F238E27FC236}">
                <a16:creationId xmlns:a16="http://schemas.microsoft.com/office/drawing/2014/main" id="{2C2F0D93-75C0-48D7-9880-2BC5C169CAFF}"/>
              </a:ext>
            </a:extLst>
          </p:cNvPr>
          <p:cNvGrpSpPr/>
          <p:nvPr/>
        </p:nvGrpSpPr>
        <p:grpSpPr>
          <a:xfrm>
            <a:off x="2768945" y="3531738"/>
            <a:ext cx="1298944" cy="842109"/>
            <a:chOff x="1085380" y="3946037"/>
            <a:chExt cx="1298944" cy="842109"/>
          </a:xfrm>
        </p:grpSpPr>
        <p:sp>
          <p:nvSpPr>
            <p:cNvPr id="13" name="Arrow: Right 12">
              <a:extLst>
                <a:ext uri="{FF2B5EF4-FFF2-40B4-BE49-F238E27FC236}">
                  <a16:creationId xmlns:a16="http://schemas.microsoft.com/office/drawing/2014/main" id="{623A91C7-DB69-4B7B-8361-4665AC92B7B6}"/>
                </a:ext>
              </a:extLst>
            </p:cNvPr>
            <p:cNvSpPr/>
            <p:nvPr/>
          </p:nvSpPr>
          <p:spPr>
            <a:xfrm rot="16200000">
              <a:off x="1313797" y="3717620"/>
              <a:ext cx="842109" cy="129894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4" name="Graphic 13" descr="Research">
              <a:extLst>
                <a:ext uri="{FF2B5EF4-FFF2-40B4-BE49-F238E27FC236}">
                  <a16:creationId xmlns:a16="http://schemas.microsoft.com/office/drawing/2014/main" id="{E1716E61-0EC3-4549-BB4C-0BA0397F79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176" y="4069753"/>
              <a:ext cx="687350" cy="687350"/>
            </a:xfrm>
            <a:prstGeom prst="rect">
              <a:avLst/>
            </a:prstGeom>
          </p:spPr>
        </p:pic>
      </p:grpSp>
      <p:grpSp>
        <p:nvGrpSpPr>
          <p:cNvPr id="15" name="Group 14">
            <a:extLst>
              <a:ext uri="{FF2B5EF4-FFF2-40B4-BE49-F238E27FC236}">
                <a16:creationId xmlns:a16="http://schemas.microsoft.com/office/drawing/2014/main" id="{F53CC08B-B0C6-44EE-B477-2086E2C67FDB}"/>
              </a:ext>
            </a:extLst>
          </p:cNvPr>
          <p:cNvGrpSpPr/>
          <p:nvPr/>
        </p:nvGrpSpPr>
        <p:grpSpPr>
          <a:xfrm>
            <a:off x="3418417" y="5142789"/>
            <a:ext cx="1298944" cy="842109"/>
            <a:chOff x="1085380" y="3946037"/>
            <a:chExt cx="1298944" cy="842109"/>
          </a:xfrm>
        </p:grpSpPr>
        <p:sp>
          <p:nvSpPr>
            <p:cNvPr id="16" name="Arrow: Right 15">
              <a:extLst>
                <a:ext uri="{FF2B5EF4-FFF2-40B4-BE49-F238E27FC236}">
                  <a16:creationId xmlns:a16="http://schemas.microsoft.com/office/drawing/2014/main" id="{F83601C5-0B55-4AA4-A6FB-6C558C6ACBB4}"/>
                </a:ext>
              </a:extLst>
            </p:cNvPr>
            <p:cNvSpPr/>
            <p:nvPr/>
          </p:nvSpPr>
          <p:spPr>
            <a:xfrm rot="16200000">
              <a:off x="1313797" y="3717620"/>
              <a:ext cx="842109" cy="129894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Graphic 16" descr="Research">
              <a:extLst>
                <a:ext uri="{FF2B5EF4-FFF2-40B4-BE49-F238E27FC236}">
                  <a16:creationId xmlns:a16="http://schemas.microsoft.com/office/drawing/2014/main" id="{1092970D-C173-4FD0-B070-0F169AF36D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176" y="4069753"/>
              <a:ext cx="687350" cy="687350"/>
            </a:xfrm>
            <a:prstGeom prst="rect">
              <a:avLst/>
            </a:prstGeom>
          </p:spPr>
        </p:pic>
      </p:grpSp>
      <p:grpSp>
        <p:nvGrpSpPr>
          <p:cNvPr id="18" name="Group 17">
            <a:extLst>
              <a:ext uri="{FF2B5EF4-FFF2-40B4-BE49-F238E27FC236}">
                <a16:creationId xmlns:a16="http://schemas.microsoft.com/office/drawing/2014/main" id="{47DA0401-6D3B-48C2-82D4-DCF0CE99E96F}"/>
              </a:ext>
            </a:extLst>
          </p:cNvPr>
          <p:cNvGrpSpPr/>
          <p:nvPr/>
        </p:nvGrpSpPr>
        <p:grpSpPr>
          <a:xfrm>
            <a:off x="2392889" y="4838046"/>
            <a:ext cx="1298944" cy="842109"/>
            <a:chOff x="1085380" y="3946037"/>
            <a:chExt cx="1298944" cy="842109"/>
          </a:xfrm>
        </p:grpSpPr>
        <p:sp>
          <p:nvSpPr>
            <p:cNvPr id="19" name="Arrow: Right 18">
              <a:extLst>
                <a:ext uri="{FF2B5EF4-FFF2-40B4-BE49-F238E27FC236}">
                  <a16:creationId xmlns:a16="http://schemas.microsoft.com/office/drawing/2014/main" id="{06A7BC70-37AD-4EB4-82A5-46C74A411C9F}"/>
                </a:ext>
              </a:extLst>
            </p:cNvPr>
            <p:cNvSpPr/>
            <p:nvPr/>
          </p:nvSpPr>
          <p:spPr>
            <a:xfrm rot="16200000">
              <a:off x="1313797" y="3717620"/>
              <a:ext cx="842109" cy="129894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 name="Graphic 19" descr="Research">
              <a:extLst>
                <a:ext uri="{FF2B5EF4-FFF2-40B4-BE49-F238E27FC236}">
                  <a16:creationId xmlns:a16="http://schemas.microsoft.com/office/drawing/2014/main" id="{AA292C66-4CAE-4FC0-BBBD-41EF055CD9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176" y="4069753"/>
              <a:ext cx="687350" cy="687350"/>
            </a:xfrm>
            <a:prstGeom prst="rect">
              <a:avLst/>
            </a:prstGeom>
          </p:spPr>
        </p:pic>
      </p:grpSp>
      <p:grpSp>
        <p:nvGrpSpPr>
          <p:cNvPr id="21" name="Group 20">
            <a:extLst>
              <a:ext uri="{FF2B5EF4-FFF2-40B4-BE49-F238E27FC236}">
                <a16:creationId xmlns:a16="http://schemas.microsoft.com/office/drawing/2014/main" id="{F5D181E0-55A1-4C5E-B3BF-72F3AC658801}"/>
              </a:ext>
            </a:extLst>
          </p:cNvPr>
          <p:cNvGrpSpPr/>
          <p:nvPr/>
        </p:nvGrpSpPr>
        <p:grpSpPr>
          <a:xfrm>
            <a:off x="1371212" y="5299731"/>
            <a:ext cx="1298944" cy="842109"/>
            <a:chOff x="1085380" y="3946037"/>
            <a:chExt cx="1298944" cy="842109"/>
          </a:xfrm>
        </p:grpSpPr>
        <p:sp>
          <p:nvSpPr>
            <p:cNvPr id="22" name="Arrow: Right 21">
              <a:extLst>
                <a:ext uri="{FF2B5EF4-FFF2-40B4-BE49-F238E27FC236}">
                  <a16:creationId xmlns:a16="http://schemas.microsoft.com/office/drawing/2014/main" id="{6E222D4D-F862-4118-B0A6-B9DD6AA15676}"/>
                </a:ext>
              </a:extLst>
            </p:cNvPr>
            <p:cNvSpPr/>
            <p:nvPr/>
          </p:nvSpPr>
          <p:spPr>
            <a:xfrm rot="16200000">
              <a:off x="1313797" y="3717620"/>
              <a:ext cx="842109" cy="129894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3" name="Graphic 22" descr="Research">
              <a:extLst>
                <a:ext uri="{FF2B5EF4-FFF2-40B4-BE49-F238E27FC236}">
                  <a16:creationId xmlns:a16="http://schemas.microsoft.com/office/drawing/2014/main" id="{A12263CD-B825-41D0-97B5-36289B43F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176" y="4069753"/>
              <a:ext cx="687350" cy="687350"/>
            </a:xfrm>
            <a:prstGeom prst="rect">
              <a:avLst/>
            </a:prstGeom>
          </p:spPr>
        </p:pic>
      </p:grpSp>
      <p:grpSp>
        <p:nvGrpSpPr>
          <p:cNvPr id="24" name="Group 23">
            <a:extLst>
              <a:ext uri="{FF2B5EF4-FFF2-40B4-BE49-F238E27FC236}">
                <a16:creationId xmlns:a16="http://schemas.microsoft.com/office/drawing/2014/main" id="{33BDC4A0-1963-48CB-B598-E8A085C4B4C3}"/>
              </a:ext>
            </a:extLst>
          </p:cNvPr>
          <p:cNvGrpSpPr/>
          <p:nvPr/>
        </p:nvGrpSpPr>
        <p:grpSpPr>
          <a:xfrm>
            <a:off x="3659452" y="4148308"/>
            <a:ext cx="1298944" cy="842109"/>
            <a:chOff x="1085380" y="3946037"/>
            <a:chExt cx="1298944" cy="842109"/>
          </a:xfrm>
        </p:grpSpPr>
        <p:sp>
          <p:nvSpPr>
            <p:cNvPr id="25" name="Arrow: Right 24">
              <a:extLst>
                <a:ext uri="{FF2B5EF4-FFF2-40B4-BE49-F238E27FC236}">
                  <a16:creationId xmlns:a16="http://schemas.microsoft.com/office/drawing/2014/main" id="{CBD4C169-440A-4039-8CB1-39D8BE2F4C79}"/>
                </a:ext>
              </a:extLst>
            </p:cNvPr>
            <p:cNvSpPr/>
            <p:nvPr/>
          </p:nvSpPr>
          <p:spPr>
            <a:xfrm rot="16200000">
              <a:off x="1313797" y="3717620"/>
              <a:ext cx="842109" cy="129894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6" name="Graphic 25" descr="Research">
              <a:extLst>
                <a:ext uri="{FF2B5EF4-FFF2-40B4-BE49-F238E27FC236}">
                  <a16:creationId xmlns:a16="http://schemas.microsoft.com/office/drawing/2014/main" id="{4442447B-F57E-4A76-A2B9-9A4C4E2955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176" y="4069753"/>
              <a:ext cx="687350" cy="687350"/>
            </a:xfrm>
            <a:prstGeom prst="rect">
              <a:avLst/>
            </a:prstGeom>
          </p:spPr>
        </p:pic>
      </p:grpSp>
      <p:grpSp>
        <p:nvGrpSpPr>
          <p:cNvPr id="27" name="Group 26">
            <a:extLst>
              <a:ext uri="{FF2B5EF4-FFF2-40B4-BE49-F238E27FC236}">
                <a16:creationId xmlns:a16="http://schemas.microsoft.com/office/drawing/2014/main" id="{6A5ED151-93EE-4719-9791-A590842964A7}"/>
              </a:ext>
            </a:extLst>
          </p:cNvPr>
          <p:cNvGrpSpPr/>
          <p:nvPr/>
        </p:nvGrpSpPr>
        <p:grpSpPr>
          <a:xfrm>
            <a:off x="4471956" y="3841087"/>
            <a:ext cx="1298944" cy="842109"/>
            <a:chOff x="1085380" y="3946037"/>
            <a:chExt cx="1298944" cy="842109"/>
          </a:xfrm>
        </p:grpSpPr>
        <p:sp>
          <p:nvSpPr>
            <p:cNvPr id="28" name="Arrow: Right 27">
              <a:extLst>
                <a:ext uri="{FF2B5EF4-FFF2-40B4-BE49-F238E27FC236}">
                  <a16:creationId xmlns:a16="http://schemas.microsoft.com/office/drawing/2014/main" id="{9C1DE3A7-C348-4FCA-8142-90B89327832C}"/>
                </a:ext>
              </a:extLst>
            </p:cNvPr>
            <p:cNvSpPr/>
            <p:nvPr/>
          </p:nvSpPr>
          <p:spPr>
            <a:xfrm rot="16200000">
              <a:off x="1313797" y="3717620"/>
              <a:ext cx="842109" cy="129894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9" name="Graphic 28" descr="Research">
              <a:extLst>
                <a:ext uri="{FF2B5EF4-FFF2-40B4-BE49-F238E27FC236}">
                  <a16:creationId xmlns:a16="http://schemas.microsoft.com/office/drawing/2014/main" id="{A8BF37D5-9BE4-44A3-808F-5B64A6541D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176" y="4069753"/>
              <a:ext cx="687350" cy="687350"/>
            </a:xfrm>
            <a:prstGeom prst="rect">
              <a:avLst/>
            </a:prstGeom>
          </p:spPr>
        </p:pic>
      </p:grpSp>
      <p:grpSp>
        <p:nvGrpSpPr>
          <p:cNvPr id="30" name="Group 29">
            <a:extLst>
              <a:ext uri="{FF2B5EF4-FFF2-40B4-BE49-F238E27FC236}">
                <a16:creationId xmlns:a16="http://schemas.microsoft.com/office/drawing/2014/main" id="{D53BCF7A-B064-4813-9DB4-B6BC2D339B73}"/>
              </a:ext>
            </a:extLst>
          </p:cNvPr>
          <p:cNvGrpSpPr/>
          <p:nvPr/>
        </p:nvGrpSpPr>
        <p:grpSpPr>
          <a:xfrm>
            <a:off x="4734739" y="4716091"/>
            <a:ext cx="1298944" cy="842109"/>
            <a:chOff x="1085380" y="3946037"/>
            <a:chExt cx="1298944" cy="842109"/>
          </a:xfrm>
        </p:grpSpPr>
        <p:sp>
          <p:nvSpPr>
            <p:cNvPr id="31" name="Arrow: Right 30">
              <a:extLst>
                <a:ext uri="{FF2B5EF4-FFF2-40B4-BE49-F238E27FC236}">
                  <a16:creationId xmlns:a16="http://schemas.microsoft.com/office/drawing/2014/main" id="{D2886775-F9E9-488A-832A-C7961ACCD670}"/>
                </a:ext>
              </a:extLst>
            </p:cNvPr>
            <p:cNvSpPr/>
            <p:nvPr/>
          </p:nvSpPr>
          <p:spPr>
            <a:xfrm rot="16200000">
              <a:off x="1313797" y="3717620"/>
              <a:ext cx="842109" cy="129894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2" name="Graphic 31" descr="Research">
              <a:extLst>
                <a:ext uri="{FF2B5EF4-FFF2-40B4-BE49-F238E27FC236}">
                  <a16:creationId xmlns:a16="http://schemas.microsoft.com/office/drawing/2014/main" id="{FAD4EFE5-8D0E-4700-9C7E-1A0E5F0297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176" y="4069753"/>
              <a:ext cx="687350" cy="687350"/>
            </a:xfrm>
            <a:prstGeom prst="rect">
              <a:avLst/>
            </a:prstGeom>
          </p:spPr>
        </p:pic>
      </p:grpSp>
      <p:grpSp>
        <p:nvGrpSpPr>
          <p:cNvPr id="33" name="Group 32">
            <a:extLst>
              <a:ext uri="{FF2B5EF4-FFF2-40B4-BE49-F238E27FC236}">
                <a16:creationId xmlns:a16="http://schemas.microsoft.com/office/drawing/2014/main" id="{4AF8CDB0-A080-4922-8F6A-EB0DD525FCFF}"/>
              </a:ext>
            </a:extLst>
          </p:cNvPr>
          <p:cNvGrpSpPr/>
          <p:nvPr/>
        </p:nvGrpSpPr>
        <p:grpSpPr>
          <a:xfrm>
            <a:off x="5495972" y="3346496"/>
            <a:ext cx="1298944" cy="842109"/>
            <a:chOff x="1085380" y="3946037"/>
            <a:chExt cx="1298944" cy="842109"/>
          </a:xfrm>
        </p:grpSpPr>
        <p:sp>
          <p:nvSpPr>
            <p:cNvPr id="34" name="Arrow: Right 33">
              <a:extLst>
                <a:ext uri="{FF2B5EF4-FFF2-40B4-BE49-F238E27FC236}">
                  <a16:creationId xmlns:a16="http://schemas.microsoft.com/office/drawing/2014/main" id="{EC60AF8D-6FAC-481F-A7F0-3CDD4B75B68C}"/>
                </a:ext>
              </a:extLst>
            </p:cNvPr>
            <p:cNvSpPr/>
            <p:nvPr/>
          </p:nvSpPr>
          <p:spPr>
            <a:xfrm rot="16200000">
              <a:off x="1313797" y="3717620"/>
              <a:ext cx="842109" cy="129894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5" name="Graphic 34" descr="Research">
              <a:extLst>
                <a:ext uri="{FF2B5EF4-FFF2-40B4-BE49-F238E27FC236}">
                  <a16:creationId xmlns:a16="http://schemas.microsoft.com/office/drawing/2014/main" id="{3F5075D5-BF3F-4DD5-9C02-B12468D7DB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176" y="4069753"/>
              <a:ext cx="687350" cy="687350"/>
            </a:xfrm>
            <a:prstGeom prst="rect">
              <a:avLst/>
            </a:prstGeom>
          </p:spPr>
        </p:pic>
      </p:grpSp>
      <p:grpSp>
        <p:nvGrpSpPr>
          <p:cNvPr id="36" name="Group 35">
            <a:extLst>
              <a:ext uri="{FF2B5EF4-FFF2-40B4-BE49-F238E27FC236}">
                <a16:creationId xmlns:a16="http://schemas.microsoft.com/office/drawing/2014/main" id="{1C9986D9-9834-45B7-AFED-86CEC20000F1}"/>
              </a:ext>
            </a:extLst>
          </p:cNvPr>
          <p:cNvGrpSpPr/>
          <p:nvPr/>
        </p:nvGrpSpPr>
        <p:grpSpPr>
          <a:xfrm>
            <a:off x="5273828" y="5710601"/>
            <a:ext cx="1298944" cy="842109"/>
            <a:chOff x="1085380" y="3946037"/>
            <a:chExt cx="1298944" cy="842109"/>
          </a:xfrm>
        </p:grpSpPr>
        <p:sp>
          <p:nvSpPr>
            <p:cNvPr id="37" name="Arrow: Right 36">
              <a:extLst>
                <a:ext uri="{FF2B5EF4-FFF2-40B4-BE49-F238E27FC236}">
                  <a16:creationId xmlns:a16="http://schemas.microsoft.com/office/drawing/2014/main" id="{406398FC-DB5E-4294-ACCF-C2786E204434}"/>
                </a:ext>
              </a:extLst>
            </p:cNvPr>
            <p:cNvSpPr/>
            <p:nvPr/>
          </p:nvSpPr>
          <p:spPr>
            <a:xfrm rot="16200000">
              <a:off x="1313797" y="3717620"/>
              <a:ext cx="842109" cy="129894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8" name="Graphic 37" descr="Research">
              <a:extLst>
                <a:ext uri="{FF2B5EF4-FFF2-40B4-BE49-F238E27FC236}">
                  <a16:creationId xmlns:a16="http://schemas.microsoft.com/office/drawing/2014/main" id="{D4327FAC-9BE1-4EAB-A481-429F469654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1176" y="4069753"/>
              <a:ext cx="687350" cy="687350"/>
            </a:xfrm>
            <a:prstGeom prst="rect">
              <a:avLst/>
            </a:prstGeom>
          </p:spPr>
        </p:pic>
      </p:grpSp>
    </p:spTree>
    <p:extLst>
      <p:ext uri="{BB962C8B-B14F-4D97-AF65-F5344CB8AC3E}">
        <p14:creationId xmlns:p14="http://schemas.microsoft.com/office/powerpoint/2010/main" val="253407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8060460-66DA-49D7-A843-1DCAC795828C}"/>
              </a:ext>
            </a:extLst>
          </p:cNvPr>
          <p:cNvGrpSpPr/>
          <p:nvPr/>
        </p:nvGrpSpPr>
        <p:grpSpPr>
          <a:xfrm>
            <a:off x="538716" y="2245788"/>
            <a:ext cx="7361039" cy="4261339"/>
            <a:chOff x="538717" y="2245433"/>
            <a:chExt cx="5167424" cy="2991445"/>
          </a:xfrm>
        </p:grpSpPr>
        <p:sp>
          <p:nvSpPr>
            <p:cNvPr id="12" name="Arrow: Right 11">
              <a:extLst>
                <a:ext uri="{FF2B5EF4-FFF2-40B4-BE49-F238E27FC236}">
                  <a16:creationId xmlns:a16="http://schemas.microsoft.com/office/drawing/2014/main" id="{59020271-840D-405E-8497-4661DAC18392}"/>
                </a:ext>
              </a:extLst>
            </p:cNvPr>
            <p:cNvSpPr/>
            <p:nvPr/>
          </p:nvSpPr>
          <p:spPr>
            <a:xfrm rot="16200000">
              <a:off x="1626706" y="1157444"/>
              <a:ext cx="2991445" cy="516742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Graphic 8" descr="Security camera">
              <a:extLst>
                <a:ext uri="{FF2B5EF4-FFF2-40B4-BE49-F238E27FC236}">
                  <a16:creationId xmlns:a16="http://schemas.microsoft.com/office/drawing/2014/main" id="{72A85279-66E5-4FD9-A2B7-8F7652B56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548" y="2881414"/>
              <a:ext cx="660512" cy="660512"/>
            </a:xfrm>
            <a:prstGeom prst="rect">
              <a:avLst/>
            </a:prstGeom>
          </p:spPr>
        </p:pic>
        <p:pic>
          <p:nvPicPr>
            <p:cNvPr id="10" name="Graphic 9" descr="Lightbulb">
              <a:extLst>
                <a:ext uri="{FF2B5EF4-FFF2-40B4-BE49-F238E27FC236}">
                  <a16:creationId xmlns:a16="http://schemas.microsoft.com/office/drawing/2014/main" id="{419C2ED0-F7C0-4AEB-BBA3-8DA86DA7F3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786903" y="2879167"/>
              <a:ext cx="660512" cy="660512"/>
            </a:xfrm>
            <a:prstGeom prst="rect">
              <a:avLst/>
            </a:prstGeom>
          </p:spPr>
        </p:pic>
        <p:pic>
          <p:nvPicPr>
            <p:cNvPr id="16" name="Graphic 15" descr="Wireless router">
              <a:extLst>
                <a:ext uri="{FF2B5EF4-FFF2-40B4-BE49-F238E27FC236}">
                  <a16:creationId xmlns:a16="http://schemas.microsoft.com/office/drawing/2014/main" id="{3A7B49DA-FD58-4523-B1A1-F60B38E5C8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74662" y="2248134"/>
              <a:ext cx="783175" cy="783175"/>
            </a:xfrm>
            <a:prstGeom prst="rect">
              <a:avLst/>
            </a:prstGeom>
          </p:spPr>
        </p:pic>
      </p:grpSp>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IoT Inspector: a system to crowdsource IoT traffic at scale</a:t>
            </a:r>
          </a:p>
        </p:txBody>
      </p:sp>
      <p:sp>
        <p:nvSpPr>
          <p:cNvPr id="3" name="Content Placeholder 2">
            <a:extLst>
              <a:ext uri="{FF2B5EF4-FFF2-40B4-BE49-F238E27FC236}">
                <a16:creationId xmlns:a16="http://schemas.microsoft.com/office/drawing/2014/main" id="{3CDD25F3-5478-4BAE-B1FA-10E60A311DD2}"/>
              </a:ext>
            </a:extLst>
          </p:cNvPr>
          <p:cNvSpPr>
            <a:spLocks noGrp="1"/>
          </p:cNvSpPr>
          <p:nvPr>
            <p:ph idx="1"/>
          </p:nvPr>
        </p:nvSpPr>
        <p:spPr>
          <a:xfrm>
            <a:off x="1265165" y="1311563"/>
            <a:ext cx="6411541" cy="570400"/>
          </a:xfrm>
        </p:spPr>
        <p:txBody>
          <a:bodyPr anchor="ctr">
            <a:normAutofit/>
          </a:bodyPr>
          <a:lstStyle/>
          <a:p>
            <a:pPr marL="0" indent="0">
              <a:buNone/>
            </a:pPr>
            <a:r>
              <a:rPr lang="en-US" b="1" dirty="0">
                <a:solidFill>
                  <a:schemeClr val="accent1"/>
                </a:solidFill>
                <a:latin typeface="+mj-lt"/>
              </a:rPr>
              <a:t>IoT Inspector </a:t>
            </a:r>
            <a:r>
              <a:rPr lang="en-US" dirty="0">
                <a:solidFill>
                  <a:schemeClr val="accent1"/>
                </a:solidFill>
                <a:latin typeface="+mj-lt"/>
              </a:rPr>
              <a:t>(iot-inspector.princeton.edu)</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102</a:t>
            </a:fld>
            <a:endParaRPr lang="en-US"/>
          </a:p>
        </p:txBody>
      </p:sp>
      <p:pic>
        <p:nvPicPr>
          <p:cNvPr id="7" name="Graphic 6" descr="Research">
            <a:extLst>
              <a:ext uri="{FF2B5EF4-FFF2-40B4-BE49-F238E27FC236}">
                <a16:creationId xmlns:a16="http://schemas.microsoft.com/office/drawing/2014/main" id="{671EDC83-FFE8-45F6-8053-1C6A8BAA19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16" y="1279665"/>
            <a:ext cx="687350" cy="687350"/>
          </a:xfrm>
          <a:prstGeom prst="rect">
            <a:avLst/>
          </a:prstGeom>
        </p:spPr>
      </p:pic>
      <p:grpSp>
        <p:nvGrpSpPr>
          <p:cNvPr id="17" name="Group 16">
            <a:extLst>
              <a:ext uri="{FF2B5EF4-FFF2-40B4-BE49-F238E27FC236}">
                <a16:creationId xmlns:a16="http://schemas.microsoft.com/office/drawing/2014/main" id="{88E39932-1740-4C31-A20F-74A143C1A71F}"/>
              </a:ext>
            </a:extLst>
          </p:cNvPr>
          <p:cNvGrpSpPr/>
          <p:nvPr/>
        </p:nvGrpSpPr>
        <p:grpSpPr>
          <a:xfrm>
            <a:off x="2971322" y="4054900"/>
            <a:ext cx="2908125" cy="2628822"/>
            <a:chOff x="2019068" y="3503431"/>
            <a:chExt cx="2041494" cy="1845424"/>
          </a:xfrm>
        </p:grpSpPr>
        <p:pic>
          <p:nvPicPr>
            <p:cNvPr id="8" name="Graphic 7" descr="Laptop">
              <a:extLst>
                <a:ext uri="{FF2B5EF4-FFF2-40B4-BE49-F238E27FC236}">
                  <a16:creationId xmlns:a16="http://schemas.microsoft.com/office/drawing/2014/main" id="{2A8821D5-3C71-4DA5-A7ED-2B2E95512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19068" y="3503431"/>
              <a:ext cx="1758518" cy="1758518"/>
            </a:xfrm>
            <a:prstGeom prst="rect">
              <a:avLst/>
            </a:prstGeom>
          </p:spPr>
        </p:pic>
        <p:pic>
          <p:nvPicPr>
            <p:cNvPr id="14" name="Graphic 13" descr="User">
              <a:extLst>
                <a:ext uri="{FF2B5EF4-FFF2-40B4-BE49-F238E27FC236}">
                  <a16:creationId xmlns:a16="http://schemas.microsoft.com/office/drawing/2014/main" id="{1391F7FB-3A69-4137-A220-D79DEA0CFF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54272" y="4342565"/>
              <a:ext cx="1006290" cy="1006290"/>
            </a:xfrm>
            <a:prstGeom prst="rect">
              <a:avLst/>
            </a:prstGeom>
          </p:spPr>
        </p:pic>
      </p:grpSp>
      <p:pic>
        <p:nvPicPr>
          <p:cNvPr id="18" name="Graphic 17" descr="Research">
            <a:extLst>
              <a:ext uri="{FF2B5EF4-FFF2-40B4-BE49-F238E27FC236}">
                <a16:creationId xmlns:a16="http://schemas.microsoft.com/office/drawing/2014/main" id="{9219DCA5-EE8F-4DB2-9486-D5B922DDDF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04452" y="4738364"/>
            <a:ext cx="979136" cy="979136"/>
          </a:xfrm>
          <a:prstGeom prst="rect">
            <a:avLst/>
          </a:prstGeom>
        </p:spPr>
      </p:pic>
      <p:sp>
        <p:nvSpPr>
          <p:cNvPr id="20" name="Content Placeholder 2">
            <a:extLst>
              <a:ext uri="{FF2B5EF4-FFF2-40B4-BE49-F238E27FC236}">
                <a16:creationId xmlns:a16="http://schemas.microsoft.com/office/drawing/2014/main" id="{B8469F2C-37AE-4C94-850A-2FEB3634D90D}"/>
              </a:ext>
            </a:extLst>
          </p:cNvPr>
          <p:cNvSpPr txBox="1">
            <a:spLocks/>
          </p:cNvSpPr>
          <p:nvPr/>
        </p:nvSpPr>
        <p:spPr>
          <a:xfrm>
            <a:off x="8102009" y="1279665"/>
            <a:ext cx="3551275"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Design Goals</a:t>
            </a:r>
          </a:p>
          <a:p>
            <a:pPr marL="0" indent="0">
              <a:buFont typeface="Arial" panose="020B0604020202020204" pitchFamily="34" charset="0"/>
              <a:buNone/>
            </a:pPr>
            <a:endParaRPr lang="en-US" dirty="0">
              <a:latin typeface="+mj-lt"/>
            </a:endParaRPr>
          </a:p>
          <a:p>
            <a:pPr marL="0" indent="0">
              <a:buNone/>
            </a:pPr>
            <a:r>
              <a:rPr lang="en-US" sz="2400" b="1" dirty="0">
                <a:solidFill>
                  <a:schemeClr val="accent2"/>
                </a:solidFill>
                <a:latin typeface="+mj-lt"/>
              </a:rPr>
              <a:t>For recruiting users</a:t>
            </a:r>
          </a:p>
          <a:p>
            <a:pPr>
              <a:buFont typeface="Courier New" panose="02070309020205020404" pitchFamily="49" charset="0"/>
              <a:buChar char="o"/>
            </a:pPr>
            <a:r>
              <a:rPr lang="en-US" sz="2400" dirty="0">
                <a:latin typeface="+mj-lt"/>
              </a:rPr>
              <a:t> Easy to use</a:t>
            </a:r>
          </a:p>
          <a:p>
            <a:pPr>
              <a:buFont typeface="Courier New" panose="02070309020205020404" pitchFamily="49" charset="0"/>
              <a:buChar char="o"/>
            </a:pPr>
            <a:r>
              <a:rPr lang="en-US" sz="2400" dirty="0">
                <a:latin typeface="+mj-lt"/>
              </a:rPr>
              <a:t> Generates insights</a:t>
            </a:r>
          </a:p>
          <a:p>
            <a:pPr>
              <a:buFont typeface="Courier New" panose="02070309020205020404" pitchFamily="49" charset="0"/>
              <a:buChar char="o"/>
            </a:pPr>
            <a:r>
              <a:rPr lang="en-US" sz="2400" dirty="0">
                <a:latin typeface="+mj-lt"/>
              </a:rPr>
              <a:t> Protects privacy</a:t>
            </a:r>
          </a:p>
          <a:p>
            <a:pPr>
              <a:buFont typeface="Wingdings" panose="05000000000000000000" pitchFamily="2" charset="2"/>
              <a:buChar char="q"/>
            </a:pPr>
            <a:endParaRPr lang="en-US" sz="2400" dirty="0">
              <a:latin typeface="+mj-lt"/>
            </a:endParaRPr>
          </a:p>
          <a:p>
            <a:pPr marL="0" indent="0">
              <a:buNone/>
            </a:pPr>
            <a:r>
              <a:rPr lang="en-US" sz="2400" b="1" dirty="0">
                <a:solidFill>
                  <a:schemeClr val="accent2"/>
                </a:solidFill>
                <a:latin typeface="+mj-lt"/>
              </a:rPr>
              <a:t>For researchers</a:t>
            </a:r>
          </a:p>
          <a:p>
            <a:pPr>
              <a:buFont typeface="Courier New" panose="02070309020205020404" pitchFamily="49" charset="0"/>
              <a:buChar char="o"/>
            </a:pPr>
            <a:r>
              <a:rPr lang="en-US" sz="2400" dirty="0">
                <a:latin typeface="+mj-lt"/>
              </a:rPr>
              <a:t> Large, labeled dataset</a:t>
            </a:r>
          </a:p>
          <a:p>
            <a:pPr>
              <a:buFont typeface="Wingdings" panose="05000000000000000000" pitchFamily="2" charset="2"/>
              <a:buChar char="q"/>
            </a:pPr>
            <a:endParaRPr lang="en-US" dirty="0">
              <a:latin typeface="+mj-lt"/>
            </a:endParaRPr>
          </a:p>
        </p:txBody>
      </p:sp>
      <p:grpSp>
        <p:nvGrpSpPr>
          <p:cNvPr id="27" name="Group 26">
            <a:extLst>
              <a:ext uri="{FF2B5EF4-FFF2-40B4-BE49-F238E27FC236}">
                <a16:creationId xmlns:a16="http://schemas.microsoft.com/office/drawing/2014/main" id="{5D719F57-FDEF-4B89-936A-41EDDE03DB57}"/>
              </a:ext>
            </a:extLst>
          </p:cNvPr>
          <p:cNvGrpSpPr/>
          <p:nvPr/>
        </p:nvGrpSpPr>
        <p:grpSpPr>
          <a:xfrm>
            <a:off x="1768900" y="3325528"/>
            <a:ext cx="4946757" cy="1365570"/>
            <a:chOff x="1768900" y="3325528"/>
            <a:chExt cx="4946757" cy="1365570"/>
          </a:xfrm>
        </p:grpSpPr>
        <p:cxnSp>
          <p:nvCxnSpPr>
            <p:cNvPr id="21" name="Straight Connector 20">
              <a:extLst>
                <a:ext uri="{FF2B5EF4-FFF2-40B4-BE49-F238E27FC236}">
                  <a16:creationId xmlns:a16="http://schemas.microsoft.com/office/drawing/2014/main" id="{34149435-4CF3-4118-8D3C-F82327FD088C}"/>
                </a:ext>
              </a:extLst>
            </p:cNvPr>
            <p:cNvCxnSpPr>
              <a:cxnSpLocks/>
            </p:cNvCxnSpPr>
            <p:nvPr/>
          </p:nvCxnSpPr>
          <p:spPr>
            <a:xfrm flipH="1" flipV="1">
              <a:off x="1768900" y="3824760"/>
              <a:ext cx="1368056" cy="712381"/>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402A19B-5E72-4364-8B84-E8D2897992E5}"/>
                </a:ext>
              </a:extLst>
            </p:cNvPr>
            <p:cNvCxnSpPr>
              <a:cxnSpLocks/>
            </p:cNvCxnSpPr>
            <p:nvPr/>
          </p:nvCxnSpPr>
          <p:spPr>
            <a:xfrm flipV="1">
              <a:off x="3623226" y="3325528"/>
              <a:ext cx="367347" cy="1050930"/>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AAFA0BD-0955-466A-842A-0CEFCDC965FA}"/>
                </a:ext>
              </a:extLst>
            </p:cNvPr>
            <p:cNvCxnSpPr>
              <a:cxnSpLocks/>
            </p:cNvCxnSpPr>
            <p:nvPr/>
          </p:nvCxnSpPr>
          <p:spPr>
            <a:xfrm flipH="1" flipV="1">
              <a:off x="4524971" y="3325528"/>
              <a:ext cx="230624" cy="1165509"/>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3D8C04-4834-43DB-AA0F-FB3DDECAD2C1}"/>
                </a:ext>
              </a:extLst>
            </p:cNvPr>
            <p:cNvCxnSpPr>
              <a:cxnSpLocks/>
            </p:cNvCxnSpPr>
            <p:nvPr/>
          </p:nvCxnSpPr>
          <p:spPr>
            <a:xfrm flipV="1">
              <a:off x="5217986" y="3878728"/>
              <a:ext cx="1497671" cy="812370"/>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2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How to make IoT Inspector easy to use?</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103</a:t>
            </a:fld>
            <a:endParaRPr lang="en-US"/>
          </a:p>
        </p:txBody>
      </p:sp>
      <p:sp>
        <p:nvSpPr>
          <p:cNvPr id="9" name="Content Placeholder 2">
            <a:extLst>
              <a:ext uri="{FF2B5EF4-FFF2-40B4-BE49-F238E27FC236}">
                <a16:creationId xmlns:a16="http://schemas.microsoft.com/office/drawing/2014/main" id="{ED53B0B5-61BA-4A99-9464-C04D1A457A8F}"/>
              </a:ext>
            </a:extLst>
          </p:cNvPr>
          <p:cNvSpPr txBox="1">
            <a:spLocks/>
          </p:cNvSpPr>
          <p:nvPr/>
        </p:nvSpPr>
        <p:spPr>
          <a:xfrm>
            <a:off x="8102009" y="1279665"/>
            <a:ext cx="3551275"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Design Goals</a:t>
            </a: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r>
              <a:rPr lang="en-US" sz="2400" b="1" dirty="0">
                <a:solidFill>
                  <a:schemeClr val="accent2"/>
                </a:solidFill>
                <a:latin typeface="+mj-lt"/>
              </a:rPr>
              <a:t>For recruiting users</a:t>
            </a:r>
          </a:p>
          <a:p>
            <a:pPr>
              <a:buFont typeface="Courier New" panose="02070309020205020404" pitchFamily="49" charset="0"/>
              <a:buChar char="o"/>
            </a:pPr>
            <a:r>
              <a:rPr lang="en-US" sz="2400" b="1" dirty="0">
                <a:latin typeface="+mj-lt"/>
              </a:rPr>
              <a:t> </a:t>
            </a:r>
            <a:r>
              <a:rPr lang="en-US" sz="2400" b="1" u="sng" dirty="0">
                <a:latin typeface="+mj-lt"/>
              </a:rPr>
              <a:t>Easy to use</a:t>
            </a:r>
          </a:p>
          <a:p>
            <a:pPr>
              <a:buFont typeface="Courier New" panose="02070309020205020404" pitchFamily="49" charset="0"/>
              <a:buChar char="o"/>
            </a:pPr>
            <a:r>
              <a:rPr lang="en-US" sz="2400" dirty="0">
                <a:latin typeface="+mj-lt"/>
              </a:rPr>
              <a:t> Generates insights</a:t>
            </a:r>
          </a:p>
          <a:p>
            <a:pPr>
              <a:buFont typeface="Courier New" panose="02070309020205020404" pitchFamily="49" charset="0"/>
              <a:buChar char="o"/>
            </a:pPr>
            <a:r>
              <a:rPr lang="en-US" sz="2400" dirty="0">
                <a:latin typeface="+mj-lt"/>
              </a:rPr>
              <a:t> Protects privacy</a:t>
            </a:r>
          </a:p>
          <a:p>
            <a:pPr>
              <a:buFont typeface="Wingdings" panose="05000000000000000000" pitchFamily="2" charset="2"/>
              <a:buChar char="q"/>
            </a:pPr>
            <a:endParaRPr lang="en-US" sz="2400" dirty="0">
              <a:latin typeface="+mj-lt"/>
            </a:endParaRPr>
          </a:p>
          <a:p>
            <a:pPr marL="0" indent="0">
              <a:buNone/>
            </a:pPr>
            <a:r>
              <a:rPr lang="en-US" sz="2400" b="1" dirty="0">
                <a:solidFill>
                  <a:schemeClr val="accent2"/>
                </a:solidFill>
                <a:latin typeface="+mj-lt"/>
              </a:rPr>
              <a:t>For researchers</a:t>
            </a:r>
          </a:p>
          <a:p>
            <a:pPr>
              <a:buFont typeface="Courier New" panose="02070309020205020404" pitchFamily="49" charset="0"/>
              <a:buChar char="o"/>
            </a:pPr>
            <a:r>
              <a:rPr lang="en-US" sz="2400" dirty="0">
                <a:latin typeface="+mj-lt"/>
              </a:rPr>
              <a:t> Large, labeled dataset</a:t>
            </a:r>
          </a:p>
          <a:p>
            <a:pPr>
              <a:buFont typeface="Wingdings" panose="05000000000000000000" pitchFamily="2" charset="2"/>
              <a:buChar char="q"/>
            </a:pPr>
            <a:endParaRPr lang="en-US" dirty="0">
              <a:latin typeface="+mj-lt"/>
            </a:endParaRPr>
          </a:p>
        </p:txBody>
      </p:sp>
      <p:grpSp>
        <p:nvGrpSpPr>
          <p:cNvPr id="24" name="Group 23">
            <a:extLst>
              <a:ext uri="{FF2B5EF4-FFF2-40B4-BE49-F238E27FC236}">
                <a16:creationId xmlns:a16="http://schemas.microsoft.com/office/drawing/2014/main" id="{2D4C0A9F-AE2B-4E47-8308-35CCD5E06F30}"/>
              </a:ext>
            </a:extLst>
          </p:cNvPr>
          <p:cNvGrpSpPr/>
          <p:nvPr/>
        </p:nvGrpSpPr>
        <p:grpSpPr>
          <a:xfrm>
            <a:off x="272902" y="1554672"/>
            <a:ext cx="7361039" cy="4437934"/>
            <a:chOff x="272902" y="1554672"/>
            <a:chExt cx="7361039" cy="4437934"/>
          </a:xfrm>
        </p:grpSpPr>
        <p:grpSp>
          <p:nvGrpSpPr>
            <p:cNvPr id="23" name="Group 22">
              <a:extLst>
                <a:ext uri="{FF2B5EF4-FFF2-40B4-BE49-F238E27FC236}">
                  <a16:creationId xmlns:a16="http://schemas.microsoft.com/office/drawing/2014/main" id="{D1B4653E-E693-4A63-8385-6DF1A955122A}"/>
                </a:ext>
              </a:extLst>
            </p:cNvPr>
            <p:cNvGrpSpPr/>
            <p:nvPr/>
          </p:nvGrpSpPr>
          <p:grpSpPr>
            <a:xfrm>
              <a:off x="272902" y="1554672"/>
              <a:ext cx="7361039" cy="4437934"/>
              <a:chOff x="272902" y="1554672"/>
              <a:chExt cx="7361039" cy="4437934"/>
            </a:xfrm>
          </p:grpSpPr>
          <p:grpSp>
            <p:nvGrpSpPr>
              <p:cNvPr id="7" name="Group 6">
                <a:extLst>
                  <a:ext uri="{FF2B5EF4-FFF2-40B4-BE49-F238E27FC236}">
                    <a16:creationId xmlns:a16="http://schemas.microsoft.com/office/drawing/2014/main" id="{D94EB227-B9A4-4BCE-BC21-CA1E28CAE406}"/>
                  </a:ext>
                </a:extLst>
              </p:cNvPr>
              <p:cNvGrpSpPr/>
              <p:nvPr/>
            </p:nvGrpSpPr>
            <p:grpSpPr>
              <a:xfrm>
                <a:off x="272902" y="1554672"/>
                <a:ext cx="7361039" cy="4261339"/>
                <a:chOff x="538717" y="2245433"/>
                <a:chExt cx="5167424" cy="2991445"/>
              </a:xfrm>
            </p:grpSpPr>
            <p:sp>
              <p:nvSpPr>
                <p:cNvPr id="8" name="Arrow: Right 7">
                  <a:extLst>
                    <a:ext uri="{FF2B5EF4-FFF2-40B4-BE49-F238E27FC236}">
                      <a16:creationId xmlns:a16="http://schemas.microsoft.com/office/drawing/2014/main" id="{E78FF04E-3405-4AA4-A3FB-975303489C7B}"/>
                    </a:ext>
                  </a:extLst>
                </p:cNvPr>
                <p:cNvSpPr/>
                <p:nvPr/>
              </p:nvSpPr>
              <p:spPr>
                <a:xfrm rot="16200000">
                  <a:off x="1626706" y="1157444"/>
                  <a:ext cx="2991445" cy="516742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phic 10" descr="Security camera">
                  <a:extLst>
                    <a:ext uri="{FF2B5EF4-FFF2-40B4-BE49-F238E27FC236}">
                      <a16:creationId xmlns:a16="http://schemas.microsoft.com/office/drawing/2014/main" id="{209E7BB8-864C-4E01-AF14-DF47EF7B4E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548" y="2881414"/>
                  <a:ext cx="660512" cy="660512"/>
                </a:xfrm>
                <a:prstGeom prst="rect">
                  <a:avLst/>
                </a:prstGeom>
              </p:spPr>
            </p:pic>
            <p:pic>
              <p:nvPicPr>
                <p:cNvPr id="12" name="Graphic 11" descr="Lightbulb">
                  <a:extLst>
                    <a:ext uri="{FF2B5EF4-FFF2-40B4-BE49-F238E27FC236}">
                      <a16:creationId xmlns:a16="http://schemas.microsoft.com/office/drawing/2014/main" id="{43996DB0-268C-4676-AA6B-55591548EF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786903" y="2879167"/>
                  <a:ext cx="660512" cy="660512"/>
                </a:xfrm>
                <a:prstGeom prst="rect">
                  <a:avLst/>
                </a:prstGeom>
              </p:spPr>
            </p:pic>
            <p:pic>
              <p:nvPicPr>
                <p:cNvPr id="13" name="Graphic 12" descr="Wireless router">
                  <a:extLst>
                    <a:ext uri="{FF2B5EF4-FFF2-40B4-BE49-F238E27FC236}">
                      <a16:creationId xmlns:a16="http://schemas.microsoft.com/office/drawing/2014/main" id="{6F1879D2-1C08-4EC5-852D-6522DABBDE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74662" y="2248134"/>
                  <a:ext cx="783175" cy="783175"/>
                </a:xfrm>
                <a:prstGeom prst="rect">
                  <a:avLst/>
                </a:prstGeom>
              </p:spPr>
            </p:pic>
          </p:grpSp>
          <p:grpSp>
            <p:nvGrpSpPr>
              <p:cNvPr id="14" name="Group 13">
                <a:extLst>
                  <a:ext uri="{FF2B5EF4-FFF2-40B4-BE49-F238E27FC236}">
                    <a16:creationId xmlns:a16="http://schemas.microsoft.com/office/drawing/2014/main" id="{4DE7BC62-86C1-4147-8B92-95754430BF93}"/>
                  </a:ext>
                </a:extLst>
              </p:cNvPr>
              <p:cNvGrpSpPr/>
              <p:nvPr/>
            </p:nvGrpSpPr>
            <p:grpSpPr>
              <a:xfrm>
                <a:off x="2705508" y="3363784"/>
                <a:ext cx="2908125" cy="2628822"/>
                <a:chOff x="2019068" y="3503431"/>
                <a:chExt cx="2041494" cy="1845424"/>
              </a:xfrm>
            </p:grpSpPr>
            <p:pic>
              <p:nvPicPr>
                <p:cNvPr id="15" name="Graphic 14" descr="Laptop">
                  <a:extLst>
                    <a:ext uri="{FF2B5EF4-FFF2-40B4-BE49-F238E27FC236}">
                      <a16:creationId xmlns:a16="http://schemas.microsoft.com/office/drawing/2014/main" id="{10FE66C0-0879-4188-8B3A-2415A7E55D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19068" y="3503431"/>
                  <a:ext cx="1758518" cy="1758518"/>
                </a:xfrm>
                <a:prstGeom prst="rect">
                  <a:avLst/>
                </a:prstGeom>
              </p:spPr>
            </p:pic>
            <p:pic>
              <p:nvPicPr>
                <p:cNvPr id="16" name="Graphic 15" descr="User">
                  <a:extLst>
                    <a:ext uri="{FF2B5EF4-FFF2-40B4-BE49-F238E27FC236}">
                      <a16:creationId xmlns:a16="http://schemas.microsoft.com/office/drawing/2014/main" id="{D5FFB838-383A-4297-81E1-C90C275518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54272" y="4342565"/>
                  <a:ext cx="1006290" cy="1006290"/>
                </a:xfrm>
                <a:prstGeom prst="rect">
                  <a:avLst/>
                </a:prstGeom>
              </p:spPr>
            </p:pic>
          </p:grpSp>
        </p:grpSp>
        <p:pic>
          <p:nvPicPr>
            <p:cNvPr id="17" name="Graphic 16" descr="Research">
              <a:extLst>
                <a:ext uri="{FF2B5EF4-FFF2-40B4-BE49-F238E27FC236}">
                  <a16:creationId xmlns:a16="http://schemas.microsoft.com/office/drawing/2014/main" id="{C4497D19-D041-466E-A1C6-4B246C4587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438638" y="4047248"/>
              <a:ext cx="979136" cy="979136"/>
            </a:xfrm>
            <a:prstGeom prst="rect">
              <a:avLst/>
            </a:prstGeom>
          </p:spPr>
        </p:pic>
      </p:grpSp>
      <p:cxnSp>
        <p:nvCxnSpPr>
          <p:cNvPr id="4" name="Straight Connector 3">
            <a:extLst>
              <a:ext uri="{FF2B5EF4-FFF2-40B4-BE49-F238E27FC236}">
                <a16:creationId xmlns:a16="http://schemas.microsoft.com/office/drawing/2014/main" id="{3B27C237-DF4A-4EC4-BC28-8CFF3F006452}"/>
              </a:ext>
            </a:extLst>
          </p:cNvPr>
          <p:cNvCxnSpPr/>
          <p:nvPr/>
        </p:nvCxnSpPr>
        <p:spPr>
          <a:xfrm flipV="1">
            <a:off x="3976577" y="2583712"/>
            <a:ext cx="0" cy="1254641"/>
          </a:xfrm>
          <a:prstGeom prst="line">
            <a:avLst/>
          </a:prstGeom>
          <a:ln w="57150">
            <a:solidFill>
              <a:schemeClr val="accent6"/>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57320D-9353-4AE0-92AD-69B07BDE46F3}"/>
              </a:ext>
            </a:extLst>
          </p:cNvPr>
          <p:cNvCxnSpPr>
            <a:cxnSpLocks/>
          </p:cNvCxnSpPr>
          <p:nvPr/>
        </p:nvCxnSpPr>
        <p:spPr>
          <a:xfrm flipH="1" flipV="1">
            <a:off x="1502735" y="3211033"/>
            <a:ext cx="1368056" cy="712381"/>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BD4CE1D-8164-49AE-B0B2-6EBD01B66647}"/>
              </a:ext>
            </a:extLst>
          </p:cNvPr>
          <p:cNvCxnSpPr>
            <a:cxnSpLocks/>
          </p:cNvCxnSpPr>
          <p:nvPr/>
        </p:nvCxnSpPr>
        <p:spPr>
          <a:xfrm flipH="1">
            <a:off x="4965533" y="3239986"/>
            <a:ext cx="1447771" cy="858609"/>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pic>
        <p:nvPicPr>
          <p:cNvPr id="22" name="Graphic 21" descr="Wi Fi">
            <a:extLst>
              <a:ext uri="{FF2B5EF4-FFF2-40B4-BE49-F238E27FC236}">
                <a16:creationId xmlns:a16="http://schemas.microsoft.com/office/drawing/2014/main" id="{1F0770CE-90FB-42B9-A83A-C8BBAFF8423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06947" y="3869512"/>
            <a:ext cx="914400" cy="914400"/>
          </a:xfrm>
          <a:prstGeom prst="rect">
            <a:avLst/>
          </a:prstGeom>
        </p:spPr>
      </p:pic>
    </p:spTree>
    <p:extLst>
      <p:ext uri="{BB962C8B-B14F-4D97-AF65-F5344CB8AC3E}">
        <p14:creationId xmlns:p14="http://schemas.microsoft.com/office/powerpoint/2010/main" val="374116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IoT Inspector uses ARP spoofing to capture traffic</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104</a:t>
            </a:fld>
            <a:endParaRPr lang="en-US"/>
          </a:p>
        </p:txBody>
      </p:sp>
      <p:grpSp>
        <p:nvGrpSpPr>
          <p:cNvPr id="24" name="Group 23">
            <a:extLst>
              <a:ext uri="{FF2B5EF4-FFF2-40B4-BE49-F238E27FC236}">
                <a16:creationId xmlns:a16="http://schemas.microsoft.com/office/drawing/2014/main" id="{2D4C0A9F-AE2B-4E47-8308-35CCD5E06F30}"/>
              </a:ext>
            </a:extLst>
          </p:cNvPr>
          <p:cNvGrpSpPr/>
          <p:nvPr/>
        </p:nvGrpSpPr>
        <p:grpSpPr>
          <a:xfrm>
            <a:off x="272902" y="1554672"/>
            <a:ext cx="7361039" cy="4314136"/>
            <a:chOff x="272902" y="1554672"/>
            <a:chExt cx="7361039" cy="4314136"/>
          </a:xfrm>
        </p:grpSpPr>
        <p:grpSp>
          <p:nvGrpSpPr>
            <p:cNvPr id="23" name="Group 22">
              <a:extLst>
                <a:ext uri="{FF2B5EF4-FFF2-40B4-BE49-F238E27FC236}">
                  <a16:creationId xmlns:a16="http://schemas.microsoft.com/office/drawing/2014/main" id="{D1B4653E-E693-4A63-8385-6DF1A955122A}"/>
                </a:ext>
              </a:extLst>
            </p:cNvPr>
            <p:cNvGrpSpPr/>
            <p:nvPr/>
          </p:nvGrpSpPr>
          <p:grpSpPr>
            <a:xfrm>
              <a:off x="272902" y="1554672"/>
              <a:ext cx="7361039" cy="4314136"/>
              <a:chOff x="272902" y="1554672"/>
              <a:chExt cx="7361039" cy="4314136"/>
            </a:xfrm>
          </p:grpSpPr>
          <p:grpSp>
            <p:nvGrpSpPr>
              <p:cNvPr id="7" name="Group 6">
                <a:extLst>
                  <a:ext uri="{FF2B5EF4-FFF2-40B4-BE49-F238E27FC236}">
                    <a16:creationId xmlns:a16="http://schemas.microsoft.com/office/drawing/2014/main" id="{D94EB227-B9A4-4BCE-BC21-CA1E28CAE406}"/>
                  </a:ext>
                </a:extLst>
              </p:cNvPr>
              <p:cNvGrpSpPr/>
              <p:nvPr/>
            </p:nvGrpSpPr>
            <p:grpSpPr>
              <a:xfrm>
                <a:off x="272902" y="1554672"/>
                <a:ext cx="7361039" cy="4261339"/>
                <a:chOff x="538717" y="2245433"/>
                <a:chExt cx="5167424" cy="2991445"/>
              </a:xfrm>
            </p:grpSpPr>
            <p:sp>
              <p:nvSpPr>
                <p:cNvPr id="8" name="Arrow: Right 7">
                  <a:extLst>
                    <a:ext uri="{FF2B5EF4-FFF2-40B4-BE49-F238E27FC236}">
                      <a16:creationId xmlns:a16="http://schemas.microsoft.com/office/drawing/2014/main" id="{E78FF04E-3405-4AA4-A3FB-975303489C7B}"/>
                    </a:ext>
                  </a:extLst>
                </p:cNvPr>
                <p:cNvSpPr/>
                <p:nvPr/>
              </p:nvSpPr>
              <p:spPr>
                <a:xfrm rot="16200000">
                  <a:off x="1626706" y="1157444"/>
                  <a:ext cx="2991445" cy="516742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phic 10" descr="Security camera">
                  <a:extLst>
                    <a:ext uri="{FF2B5EF4-FFF2-40B4-BE49-F238E27FC236}">
                      <a16:creationId xmlns:a16="http://schemas.microsoft.com/office/drawing/2014/main" id="{209E7BB8-864C-4E01-AF14-DF47EF7B4E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548" y="2881414"/>
                  <a:ext cx="660512" cy="660512"/>
                </a:xfrm>
                <a:prstGeom prst="rect">
                  <a:avLst/>
                </a:prstGeom>
              </p:spPr>
            </p:pic>
            <p:pic>
              <p:nvPicPr>
                <p:cNvPr id="12" name="Graphic 11" descr="Lightbulb">
                  <a:extLst>
                    <a:ext uri="{FF2B5EF4-FFF2-40B4-BE49-F238E27FC236}">
                      <a16:creationId xmlns:a16="http://schemas.microsoft.com/office/drawing/2014/main" id="{43996DB0-268C-4676-AA6B-55591548EF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786903" y="2879167"/>
                  <a:ext cx="660512" cy="660512"/>
                </a:xfrm>
                <a:prstGeom prst="rect">
                  <a:avLst/>
                </a:prstGeom>
              </p:spPr>
            </p:pic>
            <p:pic>
              <p:nvPicPr>
                <p:cNvPr id="13" name="Graphic 12" descr="Wireless router">
                  <a:extLst>
                    <a:ext uri="{FF2B5EF4-FFF2-40B4-BE49-F238E27FC236}">
                      <a16:creationId xmlns:a16="http://schemas.microsoft.com/office/drawing/2014/main" id="{6F1879D2-1C08-4EC5-852D-6522DABBDE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74662" y="2248134"/>
                  <a:ext cx="783175" cy="783175"/>
                </a:xfrm>
                <a:prstGeom prst="rect">
                  <a:avLst/>
                </a:prstGeom>
              </p:spPr>
            </p:pic>
          </p:grpSp>
          <p:pic>
            <p:nvPicPr>
              <p:cNvPr id="15" name="Graphic 14" descr="Laptop">
                <a:extLst>
                  <a:ext uri="{FF2B5EF4-FFF2-40B4-BE49-F238E27FC236}">
                    <a16:creationId xmlns:a16="http://schemas.microsoft.com/office/drawing/2014/main" id="{10FE66C0-0879-4188-8B3A-2415A7E55D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05508" y="3363784"/>
                <a:ext cx="2505023" cy="2505024"/>
              </a:xfrm>
              <a:prstGeom prst="rect">
                <a:avLst/>
              </a:prstGeom>
            </p:spPr>
          </p:pic>
        </p:grpSp>
        <p:pic>
          <p:nvPicPr>
            <p:cNvPr id="17" name="Graphic 16" descr="Research">
              <a:extLst>
                <a:ext uri="{FF2B5EF4-FFF2-40B4-BE49-F238E27FC236}">
                  <a16:creationId xmlns:a16="http://schemas.microsoft.com/office/drawing/2014/main" id="{C4497D19-D041-466E-A1C6-4B246C4587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8638" y="4047248"/>
              <a:ext cx="979136" cy="979136"/>
            </a:xfrm>
            <a:prstGeom prst="rect">
              <a:avLst/>
            </a:prstGeom>
          </p:spPr>
        </p:pic>
      </p:grpSp>
      <p:cxnSp>
        <p:nvCxnSpPr>
          <p:cNvPr id="18" name="Straight Connector 17">
            <a:extLst>
              <a:ext uri="{FF2B5EF4-FFF2-40B4-BE49-F238E27FC236}">
                <a16:creationId xmlns:a16="http://schemas.microsoft.com/office/drawing/2014/main" id="{F757320D-9353-4AE0-92AD-69B07BDE46F3}"/>
              </a:ext>
            </a:extLst>
          </p:cNvPr>
          <p:cNvCxnSpPr>
            <a:cxnSpLocks/>
          </p:cNvCxnSpPr>
          <p:nvPr/>
        </p:nvCxnSpPr>
        <p:spPr>
          <a:xfrm flipH="1">
            <a:off x="1659438" y="2203066"/>
            <a:ext cx="1779200" cy="593297"/>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73E7BD-E104-4A91-8431-479AEA484C54}"/>
              </a:ext>
            </a:extLst>
          </p:cNvPr>
          <p:cNvCxnSpPr>
            <a:cxnSpLocks/>
            <a:stCxn id="12" idx="3"/>
          </p:cNvCxnSpPr>
          <p:nvPr/>
        </p:nvCxnSpPr>
        <p:spPr>
          <a:xfrm flipH="1" flipV="1">
            <a:off x="4593049" y="2280838"/>
            <a:ext cx="1731430" cy="647046"/>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Speech Bubble: Rectangle 25">
            <a:extLst>
              <a:ext uri="{FF2B5EF4-FFF2-40B4-BE49-F238E27FC236}">
                <a16:creationId xmlns:a16="http://schemas.microsoft.com/office/drawing/2014/main" id="{4A3616F3-4F68-418C-805C-A95FF5FB9733}"/>
              </a:ext>
            </a:extLst>
          </p:cNvPr>
          <p:cNvSpPr/>
          <p:nvPr/>
        </p:nvSpPr>
        <p:spPr>
          <a:xfrm>
            <a:off x="950262" y="4243922"/>
            <a:ext cx="1845851" cy="723106"/>
          </a:xfrm>
          <a:prstGeom prst="wedgeRectCallout">
            <a:avLst>
              <a:gd name="adj1" fmla="val 56523"/>
              <a:gd name="adj2" fmla="val 72896"/>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To camera: </a:t>
            </a:r>
          </a:p>
          <a:p>
            <a:pPr algn="ctr"/>
            <a:r>
              <a:rPr lang="en-US" dirty="0"/>
              <a:t>I’m the router</a:t>
            </a:r>
          </a:p>
        </p:txBody>
      </p:sp>
      <p:sp>
        <p:nvSpPr>
          <p:cNvPr id="27" name="Speech Bubble: Rectangle 26">
            <a:extLst>
              <a:ext uri="{FF2B5EF4-FFF2-40B4-BE49-F238E27FC236}">
                <a16:creationId xmlns:a16="http://schemas.microsoft.com/office/drawing/2014/main" id="{3D370B20-9EDC-4481-B0F3-1BA63D4290E8}"/>
              </a:ext>
            </a:extLst>
          </p:cNvPr>
          <p:cNvSpPr/>
          <p:nvPr/>
        </p:nvSpPr>
        <p:spPr>
          <a:xfrm>
            <a:off x="2627603" y="2996070"/>
            <a:ext cx="1845851" cy="723106"/>
          </a:xfrm>
          <a:prstGeom prst="wedgeRectCallout">
            <a:avLst>
              <a:gd name="adj1" fmla="val 28874"/>
              <a:gd name="adj2" fmla="val 83189"/>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To router: </a:t>
            </a:r>
          </a:p>
          <a:p>
            <a:pPr algn="ctr"/>
            <a:r>
              <a:rPr lang="en-US" dirty="0"/>
              <a:t>I’m the camera</a:t>
            </a:r>
          </a:p>
        </p:txBody>
      </p:sp>
    </p:spTree>
    <p:extLst>
      <p:ext uri="{BB962C8B-B14F-4D97-AF65-F5344CB8AC3E}">
        <p14:creationId xmlns:p14="http://schemas.microsoft.com/office/powerpoint/2010/main" val="71983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IoT Inspector uses ARP spoofing to capture traffic</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105</a:t>
            </a:fld>
            <a:endParaRPr lang="en-US"/>
          </a:p>
        </p:txBody>
      </p:sp>
      <p:grpSp>
        <p:nvGrpSpPr>
          <p:cNvPr id="24" name="Group 23">
            <a:extLst>
              <a:ext uri="{FF2B5EF4-FFF2-40B4-BE49-F238E27FC236}">
                <a16:creationId xmlns:a16="http://schemas.microsoft.com/office/drawing/2014/main" id="{2D4C0A9F-AE2B-4E47-8308-35CCD5E06F30}"/>
              </a:ext>
            </a:extLst>
          </p:cNvPr>
          <p:cNvGrpSpPr/>
          <p:nvPr/>
        </p:nvGrpSpPr>
        <p:grpSpPr>
          <a:xfrm>
            <a:off x="272902" y="1554672"/>
            <a:ext cx="7361039" cy="4314136"/>
            <a:chOff x="272902" y="1554672"/>
            <a:chExt cx="7361039" cy="4314136"/>
          </a:xfrm>
        </p:grpSpPr>
        <p:grpSp>
          <p:nvGrpSpPr>
            <p:cNvPr id="23" name="Group 22">
              <a:extLst>
                <a:ext uri="{FF2B5EF4-FFF2-40B4-BE49-F238E27FC236}">
                  <a16:creationId xmlns:a16="http://schemas.microsoft.com/office/drawing/2014/main" id="{D1B4653E-E693-4A63-8385-6DF1A955122A}"/>
                </a:ext>
              </a:extLst>
            </p:cNvPr>
            <p:cNvGrpSpPr/>
            <p:nvPr/>
          </p:nvGrpSpPr>
          <p:grpSpPr>
            <a:xfrm>
              <a:off x="272902" y="1554672"/>
              <a:ext cx="7361039" cy="4314136"/>
              <a:chOff x="272902" y="1554672"/>
              <a:chExt cx="7361039" cy="4314136"/>
            </a:xfrm>
          </p:grpSpPr>
          <p:grpSp>
            <p:nvGrpSpPr>
              <p:cNvPr id="7" name="Group 6">
                <a:extLst>
                  <a:ext uri="{FF2B5EF4-FFF2-40B4-BE49-F238E27FC236}">
                    <a16:creationId xmlns:a16="http://schemas.microsoft.com/office/drawing/2014/main" id="{D94EB227-B9A4-4BCE-BC21-CA1E28CAE406}"/>
                  </a:ext>
                </a:extLst>
              </p:cNvPr>
              <p:cNvGrpSpPr/>
              <p:nvPr/>
            </p:nvGrpSpPr>
            <p:grpSpPr>
              <a:xfrm>
                <a:off x="272902" y="1554672"/>
                <a:ext cx="7361039" cy="4261339"/>
                <a:chOff x="538717" y="2245433"/>
                <a:chExt cx="5167424" cy="2991445"/>
              </a:xfrm>
            </p:grpSpPr>
            <p:sp>
              <p:nvSpPr>
                <p:cNvPr id="8" name="Arrow: Right 7">
                  <a:extLst>
                    <a:ext uri="{FF2B5EF4-FFF2-40B4-BE49-F238E27FC236}">
                      <a16:creationId xmlns:a16="http://schemas.microsoft.com/office/drawing/2014/main" id="{E78FF04E-3405-4AA4-A3FB-975303489C7B}"/>
                    </a:ext>
                  </a:extLst>
                </p:cNvPr>
                <p:cNvSpPr/>
                <p:nvPr/>
              </p:nvSpPr>
              <p:spPr>
                <a:xfrm rot="16200000">
                  <a:off x="1626706" y="1157444"/>
                  <a:ext cx="2991445" cy="516742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phic 10" descr="Security camera">
                  <a:extLst>
                    <a:ext uri="{FF2B5EF4-FFF2-40B4-BE49-F238E27FC236}">
                      <a16:creationId xmlns:a16="http://schemas.microsoft.com/office/drawing/2014/main" id="{209E7BB8-864C-4E01-AF14-DF47EF7B4E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548" y="2881414"/>
                  <a:ext cx="660512" cy="660512"/>
                </a:xfrm>
                <a:prstGeom prst="rect">
                  <a:avLst/>
                </a:prstGeom>
              </p:spPr>
            </p:pic>
            <p:pic>
              <p:nvPicPr>
                <p:cNvPr id="12" name="Graphic 11" descr="Lightbulb">
                  <a:extLst>
                    <a:ext uri="{FF2B5EF4-FFF2-40B4-BE49-F238E27FC236}">
                      <a16:creationId xmlns:a16="http://schemas.microsoft.com/office/drawing/2014/main" id="{43996DB0-268C-4676-AA6B-55591548EF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786903" y="2879167"/>
                  <a:ext cx="660512" cy="660512"/>
                </a:xfrm>
                <a:prstGeom prst="rect">
                  <a:avLst/>
                </a:prstGeom>
              </p:spPr>
            </p:pic>
            <p:pic>
              <p:nvPicPr>
                <p:cNvPr id="13" name="Graphic 12" descr="Wireless router">
                  <a:extLst>
                    <a:ext uri="{FF2B5EF4-FFF2-40B4-BE49-F238E27FC236}">
                      <a16:creationId xmlns:a16="http://schemas.microsoft.com/office/drawing/2014/main" id="{6F1879D2-1C08-4EC5-852D-6522DABBDE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74662" y="2248134"/>
                  <a:ext cx="783175" cy="783175"/>
                </a:xfrm>
                <a:prstGeom prst="rect">
                  <a:avLst/>
                </a:prstGeom>
              </p:spPr>
            </p:pic>
          </p:grpSp>
          <p:pic>
            <p:nvPicPr>
              <p:cNvPr id="15" name="Graphic 14" descr="Laptop">
                <a:extLst>
                  <a:ext uri="{FF2B5EF4-FFF2-40B4-BE49-F238E27FC236}">
                    <a16:creationId xmlns:a16="http://schemas.microsoft.com/office/drawing/2014/main" id="{10FE66C0-0879-4188-8B3A-2415A7E55D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05508" y="3363784"/>
                <a:ext cx="2505023" cy="2505024"/>
              </a:xfrm>
              <a:prstGeom prst="rect">
                <a:avLst/>
              </a:prstGeom>
            </p:spPr>
          </p:pic>
        </p:grpSp>
        <p:pic>
          <p:nvPicPr>
            <p:cNvPr id="17" name="Graphic 16" descr="Research">
              <a:extLst>
                <a:ext uri="{FF2B5EF4-FFF2-40B4-BE49-F238E27FC236}">
                  <a16:creationId xmlns:a16="http://schemas.microsoft.com/office/drawing/2014/main" id="{C4497D19-D041-466E-A1C6-4B246C4587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8638" y="4047248"/>
              <a:ext cx="979136" cy="979136"/>
            </a:xfrm>
            <a:prstGeom prst="rect">
              <a:avLst/>
            </a:prstGeom>
          </p:spPr>
        </p:pic>
      </p:grpSp>
      <p:cxnSp>
        <p:nvCxnSpPr>
          <p:cNvPr id="18" name="Straight Connector 17">
            <a:extLst>
              <a:ext uri="{FF2B5EF4-FFF2-40B4-BE49-F238E27FC236}">
                <a16:creationId xmlns:a16="http://schemas.microsoft.com/office/drawing/2014/main" id="{F757320D-9353-4AE0-92AD-69B07BDE46F3}"/>
              </a:ext>
            </a:extLst>
          </p:cNvPr>
          <p:cNvCxnSpPr>
            <a:cxnSpLocks/>
          </p:cNvCxnSpPr>
          <p:nvPr/>
        </p:nvCxnSpPr>
        <p:spPr>
          <a:xfrm flipH="1" flipV="1">
            <a:off x="1160330" y="3285932"/>
            <a:ext cx="1774256" cy="1445556"/>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73E7BD-E104-4A91-8431-479AEA484C54}"/>
              </a:ext>
            </a:extLst>
          </p:cNvPr>
          <p:cNvCxnSpPr>
            <a:cxnSpLocks/>
            <a:stCxn id="12" idx="3"/>
          </p:cNvCxnSpPr>
          <p:nvPr/>
        </p:nvCxnSpPr>
        <p:spPr>
          <a:xfrm flipH="1" flipV="1">
            <a:off x="4593049" y="2280838"/>
            <a:ext cx="1731430" cy="647046"/>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F3E3D2-0DFD-4A20-B97E-F7966AD7890E}"/>
              </a:ext>
            </a:extLst>
          </p:cNvPr>
          <p:cNvCxnSpPr>
            <a:cxnSpLocks/>
          </p:cNvCxnSpPr>
          <p:nvPr/>
        </p:nvCxnSpPr>
        <p:spPr>
          <a:xfrm flipH="1">
            <a:off x="3751579" y="2656489"/>
            <a:ext cx="150953" cy="1214165"/>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36" name="Speech Bubble: Rectangle 35">
            <a:extLst>
              <a:ext uri="{FF2B5EF4-FFF2-40B4-BE49-F238E27FC236}">
                <a16:creationId xmlns:a16="http://schemas.microsoft.com/office/drawing/2014/main" id="{1B2472AE-6CC5-4447-BC9A-81456320729A}"/>
              </a:ext>
            </a:extLst>
          </p:cNvPr>
          <p:cNvSpPr/>
          <p:nvPr/>
        </p:nvSpPr>
        <p:spPr>
          <a:xfrm>
            <a:off x="4969505" y="4046193"/>
            <a:ext cx="1845851" cy="723106"/>
          </a:xfrm>
          <a:prstGeom prst="wedgeRectCallout">
            <a:avLst>
              <a:gd name="adj1" fmla="val -70202"/>
              <a:gd name="adj2" fmla="val 30254"/>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To lightbulb: </a:t>
            </a:r>
          </a:p>
          <a:p>
            <a:pPr algn="ctr"/>
            <a:r>
              <a:rPr lang="en-US" dirty="0"/>
              <a:t>I’m the router</a:t>
            </a:r>
          </a:p>
        </p:txBody>
      </p:sp>
      <p:sp>
        <p:nvSpPr>
          <p:cNvPr id="37" name="Speech Bubble: Rectangle 36">
            <a:extLst>
              <a:ext uri="{FF2B5EF4-FFF2-40B4-BE49-F238E27FC236}">
                <a16:creationId xmlns:a16="http://schemas.microsoft.com/office/drawing/2014/main" id="{00F79993-0BF0-42D3-8A64-0F78DEA39BCA}"/>
              </a:ext>
            </a:extLst>
          </p:cNvPr>
          <p:cNvSpPr/>
          <p:nvPr/>
        </p:nvSpPr>
        <p:spPr>
          <a:xfrm>
            <a:off x="4021671" y="3036784"/>
            <a:ext cx="1845851" cy="723106"/>
          </a:xfrm>
          <a:prstGeom prst="wedgeRectCallout">
            <a:avLst>
              <a:gd name="adj1" fmla="val -30457"/>
              <a:gd name="adj2" fmla="val 74367"/>
            </a:avLst>
          </a:prstGeom>
          <a:ln>
            <a:solidFill>
              <a:schemeClr val="bg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To router: </a:t>
            </a:r>
          </a:p>
          <a:p>
            <a:pPr algn="ctr"/>
            <a:r>
              <a:rPr lang="en-US" dirty="0"/>
              <a:t>I’m the lightbulb</a:t>
            </a:r>
          </a:p>
        </p:txBody>
      </p:sp>
    </p:spTree>
    <p:extLst>
      <p:ext uri="{BB962C8B-B14F-4D97-AF65-F5344CB8AC3E}">
        <p14:creationId xmlns:p14="http://schemas.microsoft.com/office/powerpoint/2010/main" val="329810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IoT Inspector uses ARP spoofing to capture traffic</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106</a:t>
            </a:fld>
            <a:endParaRPr lang="en-US"/>
          </a:p>
        </p:txBody>
      </p:sp>
      <p:grpSp>
        <p:nvGrpSpPr>
          <p:cNvPr id="24" name="Group 23">
            <a:extLst>
              <a:ext uri="{FF2B5EF4-FFF2-40B4-BE49-F238E27FC236}">
                <a16:creationId xmlns:a16="http://schemas.microsoft.com/office/drawing/2014/main" id="{2D4C0A9F-AE2B-4E47-8308-35CCD5E06F30}"/>
              </a:ext>
            </a:extLst>
          </p:cNvPr>
          <p:cNvGrpSpPr/>
          <p:nvPr/>
        </p:nvGrpSpPr>
        <p:grpSpPr>
          <a:xfrm>
            <a:off x="272902" y="1554672"/>
            <a:ext cx="7361039" cy="4314136"/>
            <a:chOff x="272902" y="1554672"/>
            <a:chExt cx="7361039" cy="4314136"/>
          </a:xfrm>
        </p:grpSpPr>
        <p:grpSp>
          <p:nvGrpSpPr>
            <p:cNvPr id="23" name="Group 22">
              <a:extLst>
                <a:ext uri="{FF2B5EF4-FFF2-40B4-BE49-F238E27FC236}">
                  <a16:creationId xmlns:a16="http://schemas.microsoft.com/office/drawing/2014/main" id="{D1B4653E-E693-4A63-8385-6DF1A955122A}"/>
                </a:ext>
              </a:extLst>
            </p:cNvPr>
            <p:cNvGrpSpPr/>
            <p:nvPr/>
          </p:nvGrpSpPr>
          <p:grpSpPr>
            <a:xfrm>
              <a:off x="272902" y="1554672"/>
              <a:ext cx="7361039" cy="4314136"/>
              <a:chOff x="272902" y="1554672"/>
              <a:chExt cx="7361039" cy="4314136"/>
            </a:xfrm>
          </p:grpSpPr>
          <p:grpSp>
            <p:nvGrpSpPr>
              <p:cNvPr id="7" name="Group 6">
                <a:extLst>
                  <a:ext uri="{FF2B5EF4-FFF2-40B4-BE49-F238E27FC236}">
                    <a16:creationId xmlns:a16="http://schemas.microsoft.com/office/drawing/2014/main" id="{D94EB227-B9A4-4BCE-BC21-CA1E28CAE406}"/>
                  </a:ext>
                </a:extLst>
              </p:cNvPr>
              <p:cNvGrpSpPr/>
              <p:nvPr/>
            </p:nvGrpSpPr>
            <p:grpSpPr>
              <a:xfrm>
                <a:off x="272902" y="1554672"/>
                <a:ext cx="7361039" cy="4261339"/>
                <a:chOff x="538717" y="2245433"/>
                <a:chExt cx="5167424" cy="2991445"/>
              </a:xfrm>
            </p:grpSpPr>
            <p:sp>
              <p:nvSpPr>
                <p:cNvPr id="8" name="Arrow: Right 7">
                  <a:extLst>
                    <a:ext uri="{FF2B5EF4-FFF2-40B4-BE49-F238E27FC236}">
                      <a16:creationId xmlns:a16="http://schemas.microsoft.com/office/drawing/2014/main" id="{E78FF04E-3405-4AA4-A3FB-975303489C7B}"/>
                    </a:ext>
                  </a:extLst>
                </p:cNvPr>
                <p:cNvSpPr/>
                <p:nvPr/>
              </p:nvSpPr>
              <p:spPr>
                <a:xfrm rot="16200000">
                  <a:off x="1626706" y="1157444"/>
                  <a:ext cx="2991445" cy="516742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phic 10" descr="Security camera">
                  <a:extLst>
                    <a:ext uri="{FF2B5EF4-FFF2-40B4-BE49-F238E27FC236}">
                      <a16:creationId xmlns:a16="http://schemas.microsoft.com/office/drawing/2014/main" id="{209E7BB8-864C-4E01-AF14-DF47EF7B4E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548" y="2881414"/>
                  <a:ext cx="660512" cy="660512"/>
                </a:xfrm>
                <a:prstGeom prst="rect">
                  <a:avLst/>
                </a:prstGeom>
              </p:spPr>
            </p:pic>
            <p:pic>
              <p:nvPicPr>
                <p:cNvPr id="12" name="Graphic 11" descr="Lightbulb">
                  <a:extLst>
                    <a:ext uri="{FF2B5EF4-FFF2-40B4-BE49-F238E27FC236}">
                      <a16:creationId xmlns:a16="http://schemas.microsoft.com/office/drawing/2014/main" id="{43996DB0-268C-4676-AA6B-55591548EF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786903" y="2879167"/>
                  <a:ext cx="660512" cy="660512"/>
                </a:xfrm>
                <a:prstGeom prst="rect">
                  <a:avLst/>
                </a:prstGeom>
              </p:spPr>
            </p:pic>
            <p:pic>
              <p:nvPicPr>
                <p:cNvPr id="13" name="Graphic 12" descr="Wireless router">
                  <a:extLst>
                    <a:ext uri="{FF2B5EF4-FFF2-40B4-BE49-F238E27FC236}">
                      <a16:creationId xmlns:a16="http://schemas.microsoft.com/office/drawing/2014/main" id="{6F1879D2-1C08-4EC5-852D-6522DABBDE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74662" y="2248134"/>
                  <a:ext cx="783175" cy="783175"/>
                </a:xfrm>
                <a:prstGeom prst="rect">
                  <a:avLst/>
                </a:prstGeom>
              </p:spPr>
            </p:pic>
          </p:grpSp>
          <p:pic>
            <p:nvPicPr>
              <p:cNvPr id="15" name="Graphic 14" descr="Laptop">
                <a:extLst>
                  <a:ext uri="{FF2B5EF4-FFF2-40B4-BE49-F238E27FC236}">
                    <a16:creationId xmlns:a16="http://schemas.microsoft.com/office/drawing/2014/main" id="{10FE66C0-0879-4188-8B3A-2415A7E55D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05508" y="3363784"/>
                <a:ext cx="2505023" cy="2505024"/>
              </a:xfrm>
              <a:prstGeom prst="rect">
                <a:avLst/>
              </a:prstGeom>
            </p:spPr>
          </p:pic>
        </p:grpSp>
        <p:pic>
          <p:nvPicPr>
            <p:cNvPr id="17" name="Graphic 16" descr="Research">
              <a:extLst>
                <a:ext uri="{FF2B5EF4-FFF2-40B4-BE49-F238E27FC236}">
                  <a16:creationId xmlns:a16="http://schemas.microsoft.com/office/drawing/2014/main" id="{C4497D19-D041-466E-A1C6-4B246C45878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8638" y="4047248"/>
              <a:ext cx="979136" cy="979136"/>
            </a:xfrm>
            <a:prstGeom prst="rect">
              <a:avLst/>
            </a:prstGeom>
          </p:spPr>
        </p:pic>
      </p:grpSp>
      <p:cxnSp>
        <p:nvCxnSpPr>
          <p:cNvPr id="18" name="Straight Connector 17">
            <a:extLst>
              <a:ext uri="{FF2B5EF4-FFF2-40B4-BE49-F238E27FC236}">
                <a16:creationId xmlns:a16="http://schemas.microsoft.com/office/drawing/2014/main" id="{F757320D-9353-4AE0-92AD-69B07BDE46F3}"/>
              </a:ext>
            </a:extLst>
          </p:cNvPr>
          <p:cNvCxnSpPr>
            <a:cxnSpLocks/>
          </p:cNvCxnSpPr>
          <p:nvPr/>
        </p:nvCxnSpPr>
        <p:spPr>
          <a:xfrm flipH="1" flipV="1">
            <a:off x="1160330" y="3285932"/>
            <a:ext cx="1774256" cy="1445556"/>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C73E7BD-E104-4A91-8431-479AEA484C54}"/>
              </a:ext>
            </a:extLst>
          </p:cNvPr>
          <p:cNvCxnSpPr>
            <a:cxnSpLocks/>
          </p:cNvCxnSpPr>
          <p:nvPr/>
        </p:nvCxnSpPr>
        <p:spPr>
          <a:xfrm flipH="1">
            <a:off x="4795285" y="3062177"/>
            <a:ext cx="1733106" cy="1541721"/>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F3E3D2-0DFD-4A20-B97E-F7966AD7890E}"/>
              </a:ext>
            </a:extLst>
          </p:cNvPr>
          <p:cNvCxnSpPr>
            <a:cxnSpLocks/>
          </p:cNvCxnSpPr>
          <p:nvPr/>
        </p:nvCxnSpPr>
        <p:spPr>
          <a:xfrm flipH="1">
            <a:off x="3751579" y="2656489"/>
            <a:ext cx="150953" cy="1214165"/>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01EBBF-E385-472A-AC76-75CA3D159A34}"/>
              </a:ext>
            </a:extLst>
          </p:cNvPr>
          <p:cNvCxnSpPr>
            <a:cxnSpLocks/>
          </p:cNvCxnSpPr>
          <p:nvPr/>
        </p:nvCxnSpPr>
        <p:spPr>
          <a:xfrm>
            <a:off x="4280044" y="2656489"/>
            <a:ext cx="125370" cy="1176548"/>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A67714C8-2328-41E5-AECA-9ECA0727EF4E}"/>
              </a:ext>
            </a:extLst>
          </p:cNvPr>
          <p:cNvSpPr txBox="1">
            <a:spLocks/>
          </p:cNvSpPr>
          <p:nvPr/>
        </p:nvSpPr>
        <p:spPr>
          <a:xfrm>
            <a:off x="8102009" y="1279665"/>
            <a:ext cx="3551275"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Challenge</a:t>
            </a:r>
            <a:endParaRPr lang="en-US" dirty="0">
              <a:latin typeface="+mj-lt"/>
            </a:endParaRPr>
          </a:p>
          <a:p>
            <a:pPr marL="0" indent="0">
              <a:buFont typeface="Arial" panose="020B0604020202020204" pitchFamily="34" charset="0"/>
              <a:buNone/>
            </a:pPr>
            <a:r>
              <a:rPr lang="en-US" sz="2400" dirty="0">
                <a:latin typeface="+mj-lt"/>
              </a:rPr>
              <a:t>Some IoT devices or routers do not accept spoofed ARP packets.</a:t>
            </a:r>
          </a:p>
          <a:p>
            <a:pPr>
              <a:buFont typeface="Wingdings" panose="05000000000000000000" pitchFamily="2" charset="2"/>
              <a:buChar char="q"/>
            </a:pPr>
            <a:endParaRPr lang="en-US" dirty="0">
              <a:latin typeface="+mj-lt"/>
            </a:endParaRPr>
          </a:p>
        </p:txBody>
      </p:sp>
      <p:pic>
        <p:nvPicPr>
          <p:cNvPr id="27" name="Picture 2" descr="Image result for arris modem comcast">
            <a:extLst>
              <a:ext uri="{FF2B5EF4-FFF2-40B4-BE49-F238E27FC236}">
                <a16:creationId xmlns:a16="http://schemas.microsoft.com/office/drawing/2014/main" id="{2A4EFF97-500A-4119-82CC-A57819F2CC0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5027" r="25281"/>
          <a:stretch/>
        </p:blipFill>
        <p:spPr bwMode="auto">
          <a:xfrm>
            <a:off x="8245058" y="2914620"/>
            <a:ext cx="2280361" cy="3441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06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IoT Inspector uses TCP Ack Numbers to infer traffic rate</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107</a:t>
            </a:fld>
            <a:endParaRPr lang="en-US"/>
          </a:p>
        </p:txBody>
      </p:sp>
      <p:grpSp>
        <p:nvGrpSpPr>
          <p:cNvPr id="24" name="Group 23">
            <a:extLst>
              <a:ext uri="{FF2B5EF4-FFF2-40B4-BE49-F238E27FC236}">
                <a16:creationId xmlns:a16="http://schemas.microsoft.com/office/drawing/2014/main" id="{2D4C0A9F-AE2B-4E47-8308-35CCD5E06F30}"/>
              </a:ext>
            </a:extLst>
          </p:cNvPr>
          <p:cNvGrpSpPr/>
          <p:nvPr/>
        </p:nvGrpSpPr>
        <p:grpSpPr>
          <a:xfrm>
            <a:off x="272902" y="1554672"/>
            <a:ext cx="7361039" cy="4314136"/>
            <a:chOff x="272902" y="1554672"/>
            <a:chExt cx="7361039" cy="4314136"/>
          </a:xfrm>
        </p:grpSpPr>
        <p:grpSp>
          <p:nvGrpSpPr>
            <p:cNvPr id="23" name="Group 22">
              <a:extLst>
                <a:ext uri="{FF2B5EF4-FFF2-40B4-BE49-F238E27FC236}">
                  <a16:creationId xmlns:a16="http://schemas.microsoft.com/office/drawing/2014/main" id="{D1B4653E-E693-4A63-8385-6DF1A955122A}"/>
                </a:ext>
              </a:extLst>
            </p:cNvPr>
            <p:cNvGrpSpPr/>
            <p:nvPr/>
          </p:nvGrpSpPr>
          <p:grpSpPr>
            <a:xfrm>
              <a:off x="272902" y="1554672"/>
              <a:ext cx="7361039" cy="4314136"/>
              <a:chOff x="272902" y="1554672"/>
              <a:chExt cx="7361039" cy="4314136"/>
            </a:xfrm>
          </p:grpSpPr>
          <p:grpSp>
            <p:nvGrpSpPr>
              <p:cNvPr id="7" name="Group 6">
                <a:extLst>
                  <a:ext uri="{FF2B5EF4-FFF2-40B4-BE49-F238E27FC236}">
                    <a16:creationId xmlns:a16="http://schemas.microsoft.com/office/drawing/2014/main" id="{D94EB227-B9A4-4BCE-BC21-CA1E28CAE406}"/>
                  </a:ext>
                </a:extLst>
              </p:cNvPr>
              <p:cNvGrpSpPr/>
              <p:nvPr/>
            </p:nvGrpSpPr>
            <p:grpSpPr>
              <a:xfrm>
                <a:off x="272902" y="1554672"/>
                <a:ext cx="7361039" cy="4261339"/>
                <a:chOff x="538717" y="2245433"/>
                <a:chExt cx="5167424" cy="2991445"/>
              </a:xfrm>
            </p:grpSpPr>
            <p:sp>
              <p:nvSpPr>
                <p:cNvPr id="8" name="Arrow: Right 7">
                  <a:extLst>
                    <a:ext uri="{FF2B5EF4-FFF2-40B4-BE49-F238E27FC236}">
                      <a16:creationId xmlns:a16="http://schemas.microsoft.com/office/drawing/2014/main" id="{E78FF04E-3405-4AA4-A3FB-975303489C7B}"/>
                    </a:ext>
                  </a:extLst>
                </p:cNvPr>
                <p:cNvSpPr/>
                <p:nvPr/>
              </p:nvSpPr>
              <p:spPr>
                <a:xfrm rot="16200000">
                  <a:off x="1626706" y="1157444"/>
                  <a:ext cx="2991445" cy="516742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Graphic 10" descr="Security camera">
                  <a:extLst>
                    <a:ext uri="{FF2B5EF4-FFF2-40B4-BE49-F238E27FC236}">
                      <a16:creationId xmlns:a16="http://schemas.microsoft.com/office/drawing/2014/main" id="{209E7BB8-864C-4E01-AF14-DF47EF7B4E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548" y="2881414"/>
                  <a:ext cx="660512" cy="660512"/>
                </a:xfrm>
                <a:prstGeom prst="rect">
                  <a:avLst/>
                </a:prstGeom>
              </p:spPr>
            </p:pic>
            <p:pic>
              <p:nvPicPr>
                <p:cNvPr id="13" name="Graphic 12" descr="Wireless router">
                  <a:extLst>
                    <a:ext uri="{FF2B5EF4-FFF2-40B4-BE49-F238E27FC236}">
                      <a16:creationId xmlns:a16="http://schemas.microsoft.com/office/drawing/2014/main" id="{6F1879D2-1C08-4EC5-852D-6522DABBDE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4662" y="2248134"/>
                  <a:ext cx="783175" cy="783175"/>
                </a:xfrm>
                <a:prstGeom prst="rect">
                  <a:avLst/>
                </a:prstGeom>
              </p:spPr>
            </p:pic>
          </p:grpSp>
          <p:pic>
            <p:nvPicPr>
              <p:cNvPr id="15" name="Graphic 14" descr="Laptop">
                <a:extLst>
                  <a:ext uri="{FF2B5EF4-FFF2-40B4-BE49-F238E27FC236}">
                    <a16:creationId xmlns:a16="http://schemas.microsoft.com/office/drawing/2014/main" id="{10FE66C0-0879-4188-8B3A-2415A7E55D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5508" y="3363784"/>
                <a:ext cx="2505023" cy="2505024"/>
              </a:xfrm>
              <a:prstGeom prst="rect">
                <a:avLst/>
              </a:prstGeom>
            </p:spPr>
          </p:pic>
        </p:grpSp>
        <p:pic>
          <p:nvPicPr>
            <p:cNvPr id="17" name="Graphic 16" descr="Research">
              <a:extLst>
                <a:ext uri="{FF2B5EF4-FFF2-40B4-BE49-F238E27FC236}">
                  <a16:creationId xmlns:a16="http://schemas.microsoft.com/office/drawing/2014/main" id="{C4497D19-D041-466E-A1C6-4B246C4587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38638" y="4047248"/>
              <a:ext cx="979136" cy="979136"/>
            </a:xfrm>
            <a:prstGeom prst="rect">
              <a:avLst/>
            </a:prstGeom>
          </p:spPr>
        </p:pic>
      </p:grpSp>
      <p:cxnSp>
        <p:nvCxnSpPr>
          <p:cNvPr id="18" name="Straight Connector 17">
            <a:extLst>
              <a:ext uri="{FF2B5EF4-FFF2-40B4-BE49-F238E27FC236}">
                <a16:creationId xmlns:a16="http://schemas.microsoft.com/office/drawing/2014/main" id="{F757320D-9353-4AE0-92AD-69B07BDE46F3}"/>
              </a:ext>
            </a:extLst>
          </p:cNvPr>
          <p:cNvCxnSpPr>
            <a:cxnSpLocks/>
          </p:cNvCxnSpPr>
          <p:nvPr/>
        </p:nvCxnSpPr>
        <p:spPr>
          <a:xfrm flipH="1" flipV="1">
            <a:off x="1160330" y="3285932"/>
            <a:ext cx="1774256" cy="1445556"/>
          </a:xfrm>
          <a:prstGeom prst="line">
            <a:avLst/>
          </a:prstGeom>
          <a:ln w="57150">
            <a:solidFill>
              <a:schemeClr val="accent6"/>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F3E3D2-0DFD-4A20-B97E-F7966AD7890E}"/>
              </a:ext>
            </a:extLst>
          </p:cNvPr>
          <p:cNvCxnSpPr>
            <a:cxnSpLocks/>
          </p:cNvCxnSpPr>
          <p:nvPr/>
        </p:nvCxnSpPr>
        <p:spPr>
          <a:xfrm flipH="1">
            <a:off x="3751579" y="2656489"/>
            <a:ext cx="150953" cy="1214165"/>
          </a:xfrm>
          <a:prstGeom prst="line">
            <a:avLst/>
          </a:prstGeom>
          <a:ln w="57150">
            <a:solidFill>
              <a:schemeClr val="accent6"/>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44B8B2-C6A8-4C9F-8C05-0134191B915E}"/>
              </a:ext>
            </a:extLst>
          </p:cNvPr>
          <p:cNvSpPr txBox="1"/>
          <p:nvPr/>
        </p:nvSpPr>
        <p:spPr>
          <a:xfrm rot="2370827">
            <a:off x="1123958" y="4039981"/>
            <a:ext cx="1340900" cy="400110"/>
          </a:xfrm>
          <a:prstGeom prst="rect">
            <a:avLst/>
          </a:prstGeom>
          <a:noFill/>
        </p:spPr>
        <p:txBody>
          <a:bodyPr wrap="square" rtlCol="0">
            <a:spAutoFit/>
          </a:bodyPr>
          <a:lstStyle/>
          <a:p>
            <a:pPr algn="ctr"/>
            <a:r>
              <a:rPr lang="en-US" sz="2000" dirty="0">
                <a:latin typeface="+mj-lt"/>
              </a:rPr>
              <a:t>outbound</a:t>
            </a:r>
          </a:p>
        </p:txBody>
      </p:sp>
      <p:grpSp>
        <p:nvGrpSpPr>
          <p:cNvPr id="14" name="Group 13">
            <a:extLst>
              <a:ext uri="{FF2B5EF4-FFF2-40B4-BE49-F238E27FC236}">
                <a16:creationId xmlns:a16="http://schemas.microsoft.com/office/drawing/2014/main" id="{C18FE6E0-CB3A-4496-9E50-20838185C9D4}"/>
              </a:ext>
            </a:extLst>
          </p:cNvPr>
          <p:cNvGrpSpPr/>
          <p:nvPr/>
        </p:nvGrpSpPr>
        <p:grpSpPr>
          <a:xfrm>
            <a:off x="1441806" y="2037374"/>
            <a:ext cx="2106065" cy="641475"/>
            <a:chOff x="1441806" y="2037374"/>
            <a:chExt cx="2106065" cy="641475"/>
          </a:xfrm>
        </p:grpSpPr>
        <p:cxnSp>
          <p:nvCxnSpPr>
            <p:cNvPr id="27" name="Straight Connector 26">
              <a:extLst>
                <a:ext uri="{FF2B5EF4-FFF2-40B4-BE49-F238E27FC236}">
                  <a16:creationId xmlns:a16="http://schemas.microsoft.com/office/drawing/2014/main" id="{4E14C3AE-D368-4909-8640-12F8E87C5C26}"/>
                </a:ext>
              </a:extLst>
            </p:cNvPr>
            <p:cNvCxnSpPr>
              <a:cxnSpLocks/>
            </p:cNvCxnSpPr>
            <p:nvPr/>
          </p:nvCxnSpPr>
          <p:spPr>
            <a:xfrm flipV="1">
              <a:off x="1707186" y="2201408"/>
              <a:ext cx="1669198" cy="477441"/>
            </a:xfrm>
            <a:prstGeom prst="line">
              <a:avLst/>
            </a:prstGeom>
            <a:ln w="57150">
              <a:solidFill>
                <a:schemeClr val="accent2"/>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38C4B0F-8BA5-49BC-91AA-2E9141F623BB}"/>
                </a:ext>
              </a:extLst>
            </p:cNvPr>
            <p:cNvSpPr txBox="1"/>
            <p:nvPr/>
          </p:nvSpPr>
          <p:spPr>
            <a:xfrm rot="20709448">
              <a:off x="1441806" y="2037374"/>
              <a:ext cx="2106065" cy="400110"/>
            </a:xfrm>
            <a:prstGeom prst="rect">
              <a:avLst/>
            </a:prstGeom>
            <a:noFill/>
          </p:spPr>
          <p:txBody>
            <a:bodyPr wrap="square" rtlCol="0">
              <a:spAutoFit/>
            </a:bodyPr>
            <a:lstStyle/>
            <a:p>
              <a:pPr algn="ctr"/>
              <a:r>
                <a:rPr lang="en-US" sz="2000" dirty="0">
                  <a:latin typeface="+mj-lt"/>
                </a:rPr>
                <a:t>inbound</a:t>
              </a:r>
            </a:p>
          </p:txBody>
        </p:sp>
      </p:grpSp>
      <p:sp>
        <p:nvSpPr>
          <p:cNvPr id="31" name="Content Placeholder 2">
            <a:extLst>
              <a:ext uri="{FF2B5EF4-FFF2-40B4-BE49-F238E27FC236}">
                <a16:creationId xmlns:a16="http://schemas.microsoft.com/office/drawing/2014/main" id="{28CA9FC6-C7D5-409E-B0F6-0C7B17B16AF3}"/>
              </a:ext>
            </a:extLst>
          </p:cNvPr>
          <p:cNvSpPr txBox="1">
            <a:spLocks/>
          </p:cNvSpPr>
          <p:nvPr/>
        </p:nvSpPr>
        <p:spPr>
          <a:xfrm>
            <a:off x="7666603" y="1279665"/>
            <a:ext cx="3752764"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IoT Inspector observes </a:t>
            </a:r>
            <a:r>
              <a:rPr lang="en-US" b="1" dirty="0">
                <a:solidFill>
                  <a:schemeClr val="accent6"/>
                </a:solidFill>
                <a:latin typeface="+mj-lt"/>
              </a:rPr>
              <a:t>outbound</a:t>
            </a:r>
            <a:r>
              <a:rPr lang="en-US" b="1" dirty="0">
                <a:solidFill>
                  <a:schemeClr val="accent1"/>
                </a:solidFill>
                <a:latin typeface="+mj-lt"/>
              </a:rPr>
              <a:t> TCP traffic</a:t>
            </a:r>
            <a:endParaRPr lang="en-US" b="1" dirty="0">
              <a:latin typeface="+mj-lt"/>
            </a:endParaRPr>
          </a:p>
          <a:p>
            <a:pPr marL="0" indent="0">
              <a:buFont typeface="Arial" panose="020B0604020202020204" pitchFamily="34" charset="0"/>
              <a:buNone/>
            </a:pPr>
            <a:endParaRPr lang="en-US" sz="2400" dirty="0">
              <a:latin typeface="+mj-lt"/>
            </a:endParaRPr>
          </a:p>
          <a:p>
            <a:pPr marL="0" indent="0">
              <a:buFont typeface="Arial" panose="020B0604020202020204" pitchFamily="34" charset="0"/>
              <a:buNone/>
            </a:pPr>
            <a:r>
              <a:rPr lang="en-US" sz="2400" dirty="0">
                <a:latin typeface="+mj-lt"/>
              </a:rPr>
              <a:t>Seq 1:100, Ack 1</a:t>
            </a:r>
          </a:p>
          <a:p>
            <a:pPr marL="0" indent="0">
              <a:buFont typeface="Arial" panose="020B0604020202020204" pitchFamily="34" charset="0"/>
              <a:buNone/>
            </a:pPr>
            <a:endParaRPr lang="en-US" sz="2400" dirty="0">
              <a:latin typeface="+mj-lt"/>
            </a:endParaRPr>
          </a:p>
          <a:p>
            <a:pPr marL="0" indent="0">
              <a:buFont typeface="Arial" panose="020B0604020202020204" pitchFamily="34" charset="0"/>
              <a:buNone/>
            </a:pPr>
            <a:r>
              <a:rPr lang="en-US" sz="2400" dirty="0">
                <a:latin typeface="+mj-lt"/>
              </a:rPr>
              <a:t>Seq 100:200, Ack 1</a:t>
            </a:r>
          </a:p>
          <a:p>
            <a:pPr marL="0" indent="0">
              <a:buFont typeface="Arial" panose="020B0604020202020204" pitchFamily="34" charset="0"/>
              <a:buNone/>
            </a:pPr>
            <a:endParaRPr lang="en-US" sz="2400" dirty="0">
              <a:latin typeface="+mj-lt"/>
            </a:endParaRPr>
          </a:p>
          <a:p>
            <a:pPr marL="0" indent="0">
              <a:buFont typeface="Arial" panose="020B0604020202020204" pitchFamily="34" charset="0"/>
              <a:buNone/>
            </a:pPr>
            <a:r>
              <a:rPr lang="en-US" sz="2400" dirty="0">
                <a:latin typeface="+mj-lt"/>
              </a:rPr>
              <a:t>Seq 200:300, Ack 51</a:t>
            </a:r>
          </a:p>
          <a:p>
            <a:pPr marL="0" indent="0">
              <a:buFont typeface="Arial" panose="020B0604020202020204" pitchFamily="34" charset="0"/>
              <a:buNone/>
            </a:pPr>
            <a:endParaRPr lang="en-US" sz="2400" dirty="0">
              <a:latin typeface="+mj-lt"/>
            </a:endParaRPr>
          </a:p>
          <a:p>
            <a:pPr marL="0" lvl="0" indent="0" defTabSz="457200">
              <a:lnSpc>
                <a:spcPct val="100000"/>
              </a:lnSpc>
              <a:spcBef>
                <a:spcPts val="0"/>
              </a:spcBef>
              <a:buNone/>
            </a:pPr>
            <a:r>
              <a:rPr lang="en-US" sz="2400" dirty="0">
                <a:latin typeface="Calibri Light" panose="020F0302020204030204"/>
              </a:rPr>
              <a:t>Seq 300:400, Ack 72</a:t>
            </a:r>
          </a:p>
          <a:p>
            <a:pPr marL="0" indent="0">
              <a:buFont typeface="Arial" panose="020B0604020202020204" pitchFamily="34" charset="0"/>
              <a:buNone/>
            </a:pPr>
            <a:endParaRPr lang="en-US" sz="2400" dirty="0">
              <a:latin typeface="+mj-lt"/>
            </a:endParaRPr>
          </a:p>
        </p:txBody>
      </p:sp>
      <p:sp>
        <p:nvSpPr>
          <p:cNvPr id="16" name="Right Brace 15">
            <a:extLst>
              <a:ext uri="{FF2B5EF4-FFF2-40B4-BE49-F238E27FC236}">
                <a16:creationId xmlns:a16="http://schemas.microsoft.com/office/drawing/2014/main" id="{10A1EF33-A32D-46B3-82D8-2C7F8A1A805B}"/>
              </a:ext>
            </a:extLst>
          </p:cNvPr>
          <p:cNvSpPr/>
          <p:nvPr/>
        </p:nvSpPr>
        <p:spPr>
          <a:xfrm>
            <a:off x="10351765" y="2656489"/>
            <a:ext cx="266097" cy="2074999"/>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A4765FF2-8F9A-43C3-AE87-F7CF3B97CEE7}"/>
              </a:ext>
            </a:extLst>
          </p:cNvPr>
          <p:cNvSpPr txBox="1"/>
          <p:nvPr/>
        </p:nvSpPr>
        <p:spPr>
          <a:xfrm>
            <a:off x="10687876" y="3290059"/>
            <a:ext cx="1340900" cy="707886"/>
          </a:xfrm>
          <a:prstGeom prst="rect">
            <a:avLst/>
          </a:prstGeom>
          <a:noFill/>
        </p:spPr>
        <p:txBody>
          <a:bodyPr wrap="square" rtlCol="0">
            <a:spAutoFit/>
          </a:bodyPr>
          <a:lstStyle/>
          <a:p>
            <a:pPr algn="ctr"/>
            <a:r>
              <a:rPr lang="en-US" sz="2000" b="1" dirty="0">
                <a:solidFill>
                  <a:schemeClr val="accent2"/>
                </a:solidFill>
                <a:latin typeface="+mj-lt"/>
              </a:rPr>
              <a:t>Inbound</a:t>
            </a:r>
          </a:p>
          <a:p>
            <a:pPr algn="ctr"/>
            <a:r>
              <a:rPr lang="en-US" sz="2000" dirty="0">
                <a:latin typeface="+mj-lt"/>
              </a:rPr>
              <a:t>50 bytes </a:t>
            </a:r>
          </a:p>
        </p:txBody>
      </p:sp>
      <p:sp>
        <p:nvSpPr>
          <p:cNvPr id="33" name="Right Brace 32">
            <a:extLst>
              <a:ext uri="{FF2B5EF4-FFF2-40B4-BE49-F238E27FC236}">
                <a16:creationId xmlns:a16="http://schemas.microsoft.com/office/drawing/2014/main" id="{1CAF5C00-F194-479F-B2F5-643CB50DECD4}"/>
              </a:ext>
            </a:extLst>
          </p:cNvPr>
          <p:cNvSpPr/>
          <p:nvPr/>
        </p:nvSpPr>
        <p:spPr>
          <a:xfrm>
            <a:off x="10554828" y="4596206"/>
            <a:ext cx="266097" cy="1060316"/>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A5651455-A816-4285-8A94-77F1EEE9E466}"/>
              </a:ext>
            </a:extLst>
          </p:cNvPr>
          <p:cNvSpPr txBox="1"/>
          <p:nvPr/>
        </p:nvSpPr>
        <p:spPr>
          <a:xfrm>
            <a:off x="10783570" y="4756237"/>
            <a:ext cx="1340900" cy="707886"/>
          </a:xfrm>
          <a:prstGeom prst="rect">
            <a:avLst/>
          </a:prstGeom>
          <a:noFill/>
        </p:spPr>
        <p:txBody>
          <a:bodyPr wrap="square" rtlCol="0">
            <a:spAutoFit/>
          </a:bodyPr>
          <a:lstStyle/>
          <a:p>
            <a:pPr algn="ctr"/>
            <a:r>
              <a:rPr lang="en-US" sz="2000" b="1" dirty="0">
                <a:solidFill>
                  <a:schemeClr val="accent2"/>
                </a:solidFill>
                <a:latin typeface="+mj-lt"/>
              </a:rPr>
              <a:t>Inbound</a:t>
            </a:r>
          </a:p>
          <a:p>
            <a:pPr algn="ctr"/>
            <a:r>
              <a:rPr lang="en-US" sz="2000" dirty="0">
                <a:latin typeface="+mj-lt"/>
              </a:rPr>
              <a:t>20 bytes </a:t>
            </a:r>
          </a:p>
        </p:txBody>
      </p:sp>
    </p:spTree>
    <p:extLst>
      <p:ext uri="{BB962C8B-B14F-4D97-AF65-F5344CB8AC3E}">
        <p14:creationId xmlns:p14="http://schemas.microsoft.com/office/powerpoint/2010/main" val="96497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6" grpId="0" animBg="1"/>
      <p:bldP spid="32" grpId="0"/>
      <p:bldP spid="33" grpId="0" animBg="1"/>
      <p:bldP spid="3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8060460-66DA-49D7-A843-1DCAC795828C}"/>
              </a:ext>
            </a:extLst>
          </p:cNvPr>
          <p:cNvGrpSpPr/>
          <p:nvPr/>
        </p:nvGrpSpPr>
        <p:grpSpPr>
          <a:xfrm>
            <a:off x="538716" y="2245788"/>
            <a:ext cx="7361039" cy="4261339"/>
            <a:chOff x="538717" y="2245433"/>
            <a:chExt cx="5167424" cy="2991445"/>
          </a:xfrm>
        </p:grpSpPr>
        <p:sp>
          <p:nvSpPr>
            <p:cNvPr id="12" name="Arrow: Right 11">
              <a:extLst>
                <a:ext uri="{FF2B5EF4-FFF2-40B4-BE49-F238E27FC236}">
                  <a16:creationId xmlns:a16="http://schemas.microsoft.com/office/drawing/2014/main" id="{59020271-840D-405E-8497-4661DAC18392}"/>
                </a:ext>
              </a:extLst>
            </p:cNvPr>
            <p:cNvSpPr/>
            <p:nvPr/>
          </p:nvSpPr>
          <p:spPr>
            <a:xfrm rot="16200000">
              <a:off x="1626706" y="1157444"/>
              <a:ext cx="2991445" cy="5167424"/>
            </a:xfrm>
            <a:prstGeom prst="rightArrow">
              <a:avLst>
                <a:gd name="adj1" fmla="val 85882"/>
                <a:gd name="adj2" fmla="val 24329"/>
              </a:avLst>
            </a:prstGeom>
            <a:solidFill>
              <a:schemeClr val="bg2"/>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Graphic 8" descr="Security camera">
              <a:extLst>
                <a:ext uri="{FF2B5EF4-FFF2-40B4-BE49-F238E27FC236}">
                  <a16:creationId xmlns:a16="http://schemas.microsoft.com/office/drawing/2014/main" id="{72A85279-66E5-4FD9-A2B7-8F7652B56D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548" y="2881414"/>
              <a:ext cx="660512" cy="660512"/>
            </a:xfrm>
            <a:prstGeom prst="rect">
              <a:avLst/>
            </a:prstGeom>
          </p:spPr>
        </p:pic>
        <p:pic>
          <p:nvPicPr>
            <p:cNvPr id="10" name="Graphic 9" descr="Lightbulb">
              <a:extLst>
                <a:ext uri="{FF2B5EF4-FFF2-40B4-BE49-F238E27FC236}">
                  <a16:creationId xmlns:a16="http://schemas.microsoft.com/office/drawing/2014/main" id="{419C2ED0-F7C0-4AEB-BBA3-8DA86DA7F3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786903" y="2879167"/>
              <a:ext cx="660512" cy="660512"/>
            </a:xfrm>
            <a:prstGeom prst="rect">
              <a:avLst/>
            </a:prstGeom>
          </p:spPr>
        </p:pic>
        <p:pic>
          <p:nvPicPr>
            <p:cNvPr id="16" name="Graphic 15" descr="Wireless router">
              <a:extLst>
                <a:ext uri="{FF2B5EF4-FFF2-40B4-BE49-F238E27FC236}">
                  <a16:creationId xmlns:a16="http://schemas.microsoft.com/office/drawing/2014/main" id="{3A7B49DA-FD58-4523-B1A1-F60B38E5C83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74662" y="2248134"/>
              <a:ext cx="783175" cy="783175"/>
            </a:xfrm>
            <a:prstGeom prst="rect">
              <a:avLst/>
            </a:prstGeom>
          </p:spPr>
        </p:pic>
      </p:grpSp>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IoT Inspector: a system to crowdsource IoT traffic at scale</a:t>
            </a:r>
          </a:p>
        </p:txBody>
      </p:sp>
      <p:sp>
        <p:nvSpPr>
          <p:cNvPr id="3" name="Content Placeholder 2">
            <a:extLst>
              <a:ext uri="{FF2B5EF4-FFF2-40B4-BE49-F238E27FC236}">
                <a16:creationId xmlns:a16="http://schemas.microsoft.com/office/drawing/2014/main" id="{3CDD25F3-5478-4BAE-B1FA-10E60A311DD2}"/>
              </a:ext>
            </a:extLst>
          </p:cNvPr>
          <p:cNvSpPr>
            <a:spLocks noGrp="1"/>
          </p:cNvSpPr>
          <p:nvPr>
            <p:ph idx="1"/>
          </p:nvPr>
        </p:nvSpPr>
        <p:spPr>
          <a:xfrm>
            <a:off x="1265165" y="1311563"/>
            <a:ext cx="6411541" cy="570400"/>
          </a:xfrm>
        </p:spPr>
        <p:txBody>
          <a:bodyPr anchor="ctr">
            <a:normAutofit/>
          </a:bodyPr>
          <a:lstStyle/>
          <a:p>
            <a:pPr marL="0" indent="0">
              <a:buNone/>
            </a:pPr>
            <a:r>
              <a:rPr lang="en-US" b="1" dirty="0">
                <a:solidFill>
                  <a:schemeClr val="accent1"/>
                </a:solidFill>
                <a:latin typeface="+mj-lt"/>
              </a:rPr>
              <a:t>IoT Inspector </a:t>
            </a:r>
            <a:r>
              <a:rPr lang="en-US" dirty="0">
                <a:solidFill>
                  <a:schemeClr val="accent1"/>
                </a:solidFill>
                <a:latin typeface="+mj-lt"/>
              </a:rPr>
              <a:t>(iot-inspector.princeton.edu)</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108</a:t>
            </a:fld>
            <a:endParaRPr lang="en-US" dirty="0"/>
          </a:p>
        </p:txBody>
      </p:sp>
      <p:pic>
        <p:nvPicPr>
          <p:cNvPr id="7" name="Graphic 6" descr="Research">
            <a:extLst>
              <a:ext uri="{FF2B5EF4-FFF2-40B4-BE49-F238E27FC236}">
                <a16:creationId xmlns:a16="http://schemas.microsoft.com/office/drawing/2014/main" id="{671EDC83-FFE8-45F6-8053-1C6A8BAA19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16" y="1279665"/>
            <a:ext cx="687350" cy="687350"/>
          </a:xfrm>
          <a:prstGeom prst="rect">
            <a:avLst/>
          </a:prstGeom>
        </p:spPr>
      </p:pic>
      <p:grpSp>
        <p:nvGrpSpPr>
          <p:cNvPr id="17" name="Group 16">
            <a:extLst>
              <a:ext uri="{FF2B5EF4-FFF2-40B4-BE49-F238E27FC236}">
                <a16:creationId xmlns:a16="http://schemas.microsoft.com/office/drawing/2014/main" id="{88E39932-1740-4C31-A20F-74A143C1A71F}"/>
              </a:ext>
            </a:extLst>
          </p:cNvPr>
          <p:cNvGrpSpPr/>
          <p:nvPr/>
        </p:nvGrpSpPr>
        <p:grpSpPr>
          <a:xfrm>
            <a:off x="2971322" y="4054900"/>
            <a:ext cx="2908125" cy="2628822"/>
            <a:chOff x="2019068" y="3503431"/>
            <a:chExt cx="2041494" cy="1845424"/>
          </a:xfrm>
        </p:grpSpPr>
        <p:pic>
          <p:nvPicPr>
            <p:cNvPr id="8" name="Graphic 7" descr="Laptop">
              <a:extLst>
                <a:ext uri="{FF2B5EF4-FFF2-40B4-BE49-F238E27FC236}">
                  <a16:creationId xmlns:a16="http://schemas.microsoft.com/office/drawing/2014/main" id="{2A8821D5-3C71-4DA5-A7ED-2B2E95512C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19068" y="3503431"/>
              <a:ext cx="1758518" cy="1758518"/>
            </a:xfrm>
            <a:prstGeom prst="rect">
              <a:avLst/>
            </a:prstGeom>
          </p:spPr>
        </p:pic>
        <p:pic>
          <p:nvPicPr>
            <p:cNvPr id="14" name="Graphic 13" descr="User">
              <a:extLst>
                <a:ext uri="{FF2B5EF4-FFF2-40B4-BE49-F238E27FC236}">
                  <a16:creationId xmlns:a16="http://schemas.microsoft.com/office/drawing/2014/main" id="{1391F7FB-3A69-4137-A220-D79DEA0CFF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54272" y="4342565"/>
              <a:ext cx="1006290" cy="1006290"/>
            </a:xfrm>
            <a:prstGeom prst="rect">
              <a:avLst/>
            </a:prstGeom>
          </p:spPr>
        </p:pic>
      </p:grpSp>
      <p:pic>
        <p:nvPicPr>
          <p:cNvPr id="18" name="Graphic 17" descr="Research">
            <a:extLst>
              <a:ext uri="{FF2B5EF4-FFF2-40B4-BE49-F238E27FC236}">
                <a16:creationId xmlns:a16="http://schemas.microsoft.com/office/drawing/2014/main" id="{9219DCA5-EE8F-4DB2-9486-D5B922DDDF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04452" y="4738364"/>
            <a:ext cx="979136" cy="979136"/>
          </a:xfrm>
          <a:prstGeom prst="rect">
            <a:avLst/>
          </a:prstGeom>
        </p:spPr>
      </p:pic>
      <p:sp>
        <p:nvSpPr>
          <p:cNvPr id="20" name="Content Placeholder 2">
            <a:extLst>
              <a:ext uri="{FF2B5EF4-FFF2-40B4-BE49-F238E27FC236}">
                <a16:creationId xmlns:a16="http://schemas.microsoft.com/office/drawing/2014/main" id="{B8469F2C-37AE-4C94-850A-2FEB3634D90D}"/>
              </a:ext>
            </a:extLst>
          </p:cNvPr>
          <p:cNvSpPr txBox="1">
            <a:spLocks/>
          </p:cNvSpPr>
          <p:nvPr/>
        </p:nvSpPr>
        <p:spPr>
          <a:xfrm>
            <a:off x="8102009" y="1279665"/>
            <a:ext cx="3551275"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Usage statistics</a:t>
            </a: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r>
              <a:rPr lang="en-US" sz="2400" dirty="0">
                <a:latin typeface="+mj-lt"/>
              </a:rPr>
              <a:t>Publicly release in May ‘19</a:t>
            </a:r>
          </a:p>
          <a:p>
            <a:pPr marL="0" indent="0">
              <a:buFont typeface="Arial" panose="020B0604020202020204" pitchFamily="34" charset="0"/>
              <a:buNone/>
            </a:pPr>
            <a:endParaRPr lang="en-US" sz="2400" dirty="0">
              <a:latin typeface="+mj-lt"/>
            </a:endParaRPr>
          </a:p>
          <a:p>
            <a:pPr marL="0" indent="0">
              <a:buFont typeface="Arial" panose="020B0604020202020204" pitchFamily="34" charset="0"/>
              <a:buNone/>
            </a:pPr>
            <a:r>
              <a:rPr lang="en-US" sz="2400" dirty="0">
                <a:latin typeface="+mj-lt"/>
              </a:rPr>
              <a:t>5k+ users worldwide</a:t>
            </a:r>
          </a:p>
          <a:p>
            <a:pPr marL="0" indent="0">
              <a:buFont typeface="Arial" panose="020B0604020202020204" pitchFamily="34" charset="0"/>
              <a:buNone/>
            </a:pPr>
            <a:endParaRPr lang="en-US" sz="2400" dirty="0">
              <a:latin typeface="+mj-lt"/>
            </a:endParaRPr>
          </a:p>
          <a:p>
            <a:pPr marL="0" indent="0">
              <a:buFont typeface="Arial" panose="020B0604020202020204" pitchFamily="34" charset="0"/>
              <a:buNone/>
            </a:pPr>
            <a:r>
              <a:rPr lang="en-US" sz="2400" dirty="0">
                <a:latin typeface="+mj-lt"/>
              </a:rPr>
              <a:t>50k+ devices</a:t>
            </a:r>
          </a:p>
          <a:p>
            <a:pPr>
              <a:buFont typeface="Courier New" panose="02070309020205020404" pitchFamily="49" charset="0"/>
              <a:buChar char="o"/>
            </a:pPr>
            <a:r>
              <a:rPr lang="en-US" sz="2000" dirty="0">
                <a:latin typeface="+mj-lt"/>
              </a:rPr>
              <a:t>Passive traffic</a:t>
            </a:r>
          </a:p>
          <a:p>
            <a:pPr>
              <a:buFont typeface="Courier New" panose="02070309020205020404" pitchFamily="49" charset="0"/>
              <a:buChar char="o"/>
            </a:pPr>
            <a:r>
              <a:rPr lang="en-US" sz="2000" dirty="0">
                <a:latin typeface="+mj-lt"/>
              </a:rPr>
              <a:t>Device labels</a:t>
            </a:r>
          </a:p>
          <a:p>
            <a:pPr>
              <a:buFont typeface="Courier New" panose="02070309020205020404" pitchFamily="49" charset="0"/>
              <a:buChar char="o"/>
            </a:pPr>
            <a:r>
              <a:rPr lang="en-US" sz="2000" dirty="0">
                <a:latin typeface="+mj-lt"/>
              </a:rPr>
              <a:t>Examples: Smart TVs, plugs, lightbulbs, camera, Tesla</a:t>
            </a:r>
          </a:p>
        </p:txBody>
      </p:sp>
      <p:grpSp>
        <p:nvGrpSpPr>
          <p:cNvPr id="21" name="Group 20">
            <a:extLst>
              <a:ext uri="{FF2B5EF4-FFF2-40B4-BE49-F238E27FC236}">
                <a16:creationId xmlns:a16="http://schemas.microsoft.com/office/drawing/2014/main" id="{32BA94DC-EC17-44E3-8931-931042E9258E}"/>
              </a:ext>
            </a:extLst>
          </p:cNvPr>
          <p:cNvGrpSpPr/>
          <p:nvPr/>
        </p:nvGrpSpPr>
        <p:grpSpPr>
          <a:xfrm>
            <a:off x="1768900" y="3325528"/>
            <a:ext cx="4946757" cy="1365570"/>
            <a:chOff x="1768900" y="3325528"/>
            <a:chExt cx="4946757" cy="1365570"/>
          </a:xfrm>
        </p:grpSpPr>
        <p:cxnSp>
          <p:nvCxnSpPr>
            <p:cNvPr id="22" name="Straight Connector 21">
              <a:extLst>
                <a:ext uri="{FF2B5EF4-FFF2-40B4-BE49-F238E27FC236}">
                  <a16:creationId xmlns:a16="http://schemas.microsoft.com/office/drawing/2014/main" id="{9C723C6D-35CB-4C7E-93D4-D62051937155}"/>
                </a:ext>
              </a:extLst>
            </p:cNvPr>
            <p:cNvCxnSpPr>
              <a:cxnSpLocks/>
            </p:cNvCxnSpPr>
            <p:nvPr/>
          </p:nvCxnSpPr>
          <p:spPr>
            <a:xfrm flipH="1" flipV="1">
              <a:off x="1768900" y="3824760"/>
              <a:ext cx="1368056" cy="712381"/>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D0DCD1-EF3F-4AE6-A47C-102097819BD8}"/>
                </a:ext>
              </a:extLst>
            </p:cNvPr>
            <p:cNvCxnSpPr>
              <a:cxnSpLocks/>
            </p:cNvCxnSpPr>
            <p:nvPr/>
          </p:nvCxnSpPr>
          <p:spPr>
            <a:xfrm flipV="1">
              <a:off x="3623226" y="3325528"/>
              <a:ext cx="367347" cy="1050930"/>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A387957-0C0C-46B8-BF6F-AF520D83B618}"/>
                </a:ext>
              </a:extLst>
            </p:cNvPr>
            <p:cNvCxnSpPr>
              <a:cxnSpLocks/>
            </p:cNvCxnSpPr>
            <p:nvPr/>
          </p:nvCxnSpPr>
          <p:spPr>
            <a:xfrm flipH="1" flipV="1">
              <a:off x="4524971" y="3325528"/>
              <a:ext cx="230624" cy="1165509"/>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FF8ED20-E86B-4F12-84D3-F9D8BB6A3A50}"/>
                </a:ext>
              </a:extLst>
            </p:cNvPr>
            <p:cNvCxnSpPr>
              <a:cxnSpLocks/>
            </p:cNvCxnSpPr>
            <p:nvPr/>
          </p:nvCxnSpPr>
          <p:spPr>
            <a:xfrm flipV="1">
              <a:off x="5217986" y="3878728"/>
              <a:ext cx="1497671" cy="812370"/>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793856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Design goal: to generates insights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109</a:t>
            </a:fld>
            <a:endParaRPr lang="en-US"/>
          </a:p>
        </p:txBody>
      </p:sp>
      <p:pic>
        <p:nvPicPr>
          <p:cNvPr id="10242" name="Picture 2" descr="https://www.washingtonpost.com/wp-apps/imrs.php?src=https://arc-anglerfish-washpost-prod-washpost.s3.amazonaws.com/public/DASTGZJ6LFDCPI633KKFPIO34Q.png&amp;w=1440">
            <a:extLst>
              <a:ext uri="{FF2B5EF4-FFF2-40B4-BE49-F238E27FC236}">
                <a16:creationId xmlns:a16="http://schemas.microsoft.com/office/drawing/2014/main" id="{AB2B6CAA-F78F-4550-A448-BDED450CF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20" y="1256999"/>
            <a:ext cx="7507019" cy="512489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D53B0B5-61BA-4A99-9464-C04D1A457A8F}"/>
              </a:ext>
            </a:extLst>
          </p:cNvPr>
          <p:cNvSpPr txBox="1">
            <a:spLocks/>
          </p:cNvSpPr>
          <p:nvPr/>
        </p:nvSpPr>
        <p:spPr>
          <a:xfrm>
            <a:off x="8102009" y="1279665"/>
            <a:ext cx="3551275"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Design Goals</a:t>
            </a: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r>
              <a:rPr lang="en-US" sz="2400" b="1" dirty="0">
                <a:solidFill>
                  <a:schemeClr val="accent2"/>
                </a:solidFill>
                <a:latin typeface="+mj-lt"/>
              </a:rPr>
              <a:t>For recruiting users</a:t>
            </a:r>
          </a:p>
          <a:p>
            <a:pPr>
              <a:buFont typeface="Courier New" panose="02070309020205020404" pitchFamily="49" charset="0"/>
              <a:buChar char="o"/>
            </a:pPr>
            <a:r>
              <a:rPr lang="en-US" sz="2400" dirty="0">
                <a:latin typeface="+mj-lt"/>
              </a:rPr>
              <a:t> Easy to use</a:t>
            </a:r>
          </a:p>
          <a:p>
            <a:pPr>
              <a:buFont typeface="Courier New" panose="02070309020205020404" pitchFamily="49" charset="0"/>
              <a:buChar char="o"/>
            </a:pPr>
            <a:r>
              <a:rPr lang="en-US" sz="2400" b="1" dirty="0">
                <a:latin typeface="+mj-lt"/>
              </a:rPr>
              <a:t> </a:t>
            </a:r>
            <a:r>
              <a:rPr lang="en-US" sz="2400" b="1" u="sng" dirty="0">
                <a:latin typeface="+mj-lt"/>
              </a:rPr>
              <a:t>Generates insights</a:t>
            </a:r>
          </a:p>
          <a:p>
            <a:pPr>
              <a:buFont typeface="Courier New" panose="02070309020205020404" pitchFamily="49" charset="0"/>
              <a:buChar char="o"/>
            </a:pPr>
            <a:r>
              <a:rPr lang="en-US" sz="2400" dirty="0">
                <a:latin typeface="+mj-lt"/>
              </a:rPr>
              <a:t> Protects privacy</a:t>
            </a:r>
          </a:p>
          <a:p>
            <a:pPr>
              <a:buFont typeface="Wingdings" panose="05000000000000000000" pitchFamily="2" charset="2"/>
              <a:buChar char="q"/>
            </a:pPr>
            <a:endParaRPr lang="en-US" sz="2400" dirty="0">
              <a:latin typeface="+mj-lt"/>
            </a:endParaRPr>
          </a:p>
          <a:p>
            <a:pPr marL="0" indent="0">
              <a:buNone/>
            </a:pPr>
            <a:r>
              <a:rPr lang="en-US" sz="2400" b="1" dirty="0">
                <a:solidFill>
                  <a:schemeClr val="accent2"/>
                </a:solidFill>
                <a:latin typeface="+mj-lt"/>
              </a:rPr>
              <a:t>For researchers</a:t>
            </a:r>
          </a:p>
          <a:p>
            <a:pPr>
              <a:buFont typeface="Courier New" panose="02070309020205020404" pitchFamily="49" charset="0"/>
              <a:buChar char="o"/>
            </a:pPr>
            <a:r>
              <a:rPr lang="en-US" sz="2400" dirty="0">
                <a:latin typeface="+mj-lt"/>
              </a:rPr>
              <a:t> Large, labeled dataset</a:t>
            </a:r>
          </a:p>
          <a:p>
            <a:pPr>
              <a:buFont typeface="Wingdings" panose="05000000000000000000" pitchFamily="2" charset="2"/>
              <a:buChar char="q"/>
            </a:pPr>
            <a:endParaRPr lang="en-US" dirty="0">
              <a:latin typeface="+mj-lt"/>
            </a:endParaRPr>
          </a:p>
        </p:txBody>
      </p:sp>
      <p:pic>
        <p:nvPicPr>
          <p:cNvPr id="7" name="Graphic 6" descr="Checkmark">
            <a:extLst>
              <a:ext uri="{FF2B5EF4-FFF2-40B4-BE49-F238E27FC236}">
                <a16:creationId xmlns:a16="http://schemas.microsoft.com/office/drawing/2014/main" id="{46119554-FB53-4D7E-84C8-C5571EE0A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200" y="2648864"/>
            <a:ext cx="497016" cy="497016"/>
          </a:xfrm>
          <a:prstGeom prst="rect">
            <a:avLst/>
          </a:prstGeom>
        </p:spPr>
      </p:pic>
    </p:spTree>
    <p:extLst>
      <p:ext uri="{BB962C8B-B14F-4D97-AF65-F5344CB8AC3E}">
        <p14:creationId xmlns:p14="http://schemas.microsoft.com/office/powerpoint/2010/main" val="135928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6"/>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11</a:t>
            </a:fld>
            <a:endParaRPr/>
          </a:p>
        </p:txBody>
      </p:sp>
      <p:sp>
        <p:nvSpPr>
          <p:cNvPr id="378" name="Google Shape;378;p56"/>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379" name="Google Shape;379;p56"/>
          <p:cNvSpPr txBox="1"/>
          <p:nvPr/>
        </p:nvSpPr>
        <p:spPr>
          <a:xfrm>
            <a:off x="391900" y="1247200"/>
            <a:ext cx="11335600" cy="28384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3. Identify IoT devices.</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Send request for our GET endpoints to active IP addresses, using HTML5 &lt;audio&gt; element.</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Use resulting MediaError message to infer resource availability (</a:t>
            </a:r>
            <a:r>
              <a:rPr lang="en" sz="3200" i="1">
                <a:solidFill>
                  <a:schemeClr val="dk2"/>
                </a:solidFill>
                <a:latin typeface="Roboto"/>
                <a:ea typeface="Roboto"/>
                <a:cs typeface="Roboto"/>
                <a:sym typeface="Roboto"/>
              </a:rPr>
              <a:t>new</a:t>
            </a:r>
            <a:r>
              <a:rPr lang="en" sz="3200">
                <a:solidFill>
                  <a:schemeClr val="dk2"/>
                </a:solidFill>
                <a:latin typeface="Roboto"/>
                <a:ea typeface="Roboto"/>
                <a:cs typeface="Roboto"/>
                <a:sym typeface="Roboto"/>
              </a:rPr>
              <a:t> side channel).</a:t>
            </a:r>
            <a:endParaRPr sz="3200">
              <a:solidFill>
                <a:schemeClr val="dk2"/>
              </a:solidFill>
              <a:latin typeface="Roboto"/>
              <a:ea typeface="Roboto"/>
              <a:cs typeface="Roboto"/>
              <a:sym typeface="Roboto"/>
            </a:endParaRPr>
          </a:p>
        </p:txBody>
      </p:sp>
      <p:pic>
        <p:nvPicPr>
          <p:cNvPr id="380" name="Google Shape;380;p56"/>
          <p:cNvPicPr preferRelativeResize="0"/>
          <p:nvPr/>
        </p:nvPicPr>
        <p:blipFill>
          <a:blip r:embed="rId3">
            <a:alphaModFix/>
          </a:blip>
          <a:stretch>
            <a:fillRect/>
          </a:stretch>
        </p:blipFill>
        <p:spPr>
          <a:xfrm>
            <a:off x="668010" y="3950561"/>
            <a:ext cx="1252533" cy="1294267"/>
          </a:xfrm>
          <a:prstGeom prst="rect">
            <a:avLst/>
          </a:prstGeom>
          <a:noFill/>
          <a:ln>
            <a:noFill/>
          </a:ln>
        </p:spPr>
      </p:pic>
      <p:sp>
        <p:nvSpPr>
          <p:cNvPr id="381" name="Google Shape;381;p56"/>
          <p:cNvSpPr txBox="1"/>
          <p:nvPr/>
        </p:nvSpPr>
        <p:spPr>
          <a:xfrm>
            <a:off x="290300" y="5165933"/>
            <a:ext cx="11729200" cy="1967600"/>
          </a:xfrm>
          <a:prstGeom prst="rect">
            <a:avLst/>
          </a:prstGeom>
          <a:noFill/>
          <a:ln>
            <a:noFill/>
          </a:ln>
        </p:spPr>
        <p:txBody>
          <a:bodyPr spcFirstLastPara="1" wrap="square" lIns="121900" tIns="121900" rIns="121900" bIns="121900" anchor="t" anchorCtr="0">
            <a:noAutofit/>
          </a:bodyPr>
          <a:lstStyle/>
          <a:p>
            <a:r>
              <a:rPr lang="en" sz="3200" b="1">
                <a:solidFill>
                  <a:schemeClr val="dk2"/>
                </a:solidFill>
                <a:latin typeface="Roboto"/>
                <a:ea typeface="Roboto"/>
                <a:cs typeface="Roboto"/>
                <a:sym typeface="Roboto"/>
              </a:rPr>
              <a:t>If Exists: </a:t>
            </a:r>
            <a:r>
              <a:rPr lang="en" sz="2400">
                <a:solidFill>
                  <a:schemeClr val="dk2"/>
                </a:solidFill>
                <a:latin typeface="Consolas"/>
                <a:ea typeface="Consolas"/>
                <a:cs typeface="Consolas"/>
                <a:sym typeface="Consolas"/>
              </a:rPr>
              <a:t>MEDIA_ERR_SRC_NOT_SUPPORTED “Failed to init decoder”</a:t>
            </a:r>
            <a:endParaRPr sz="2400">
              <a:solidFill>
                <a:schemeClr val="dk2"/>
              </a:solidFill>
              <a:latin typeface="Consolas"/>
              <a:ea typeface="Consolas"/>
              <a:cs typeface="Consolas"/>
              <a:sym typeface="Consolas"/>
            </a:endParaRPr>
          </a:p>
          <a:p>
            <a:r>
              <a:rPr lang="en" sz="3200" b="1">
                <a:solidFill>
                  <a:schemeClr val="dk2"/>
                </a:solidFill>
                <a:latin typeface="Roboto"/>
                <a:ea typeface="Roboto"/>
                <a:cs typeface="Roboto"/>
                <a:sym typeface="Roboto"/>
              </a:rPr>
              <a:t>Else:</a:t>
            </a:r>
            <a:r>
              <a:rPr lang="en" sz="3200">
                <a:solidFill>
                  <a:schemeClr val="dk2"/>
                </a:solidFill>
                <a:latin typeface="Roboto"/>
                <a:ea typeface="Roboto"/>
                <a:cs typeface="Roboto"/>
                <a:sym typeface="Roboto"/>
              </a:rPr>
              <a:t> </a:t>
            </a:r>
            <a:r>
              <a:rPr lang="en" sz="2400">
                <a:solidFill>
                  <a:schemeClr val="dk2"/>
                </a:solidFill>
                <a:latin typeface="Consolas"/>
                <a:ea typeface="Consolas"/>
                <a:cs typeface="Consolas"/>
                <a:sym typeface="Consolas"/>
              </a:rPr>
              <a:t>MEDIA_ELEMENT_ERROR “Message 404: Not Found”</a:t>
            </a:r>
            <a:endParaRPr sz="3200" b="1">
              <a:solidFill>
                <a:schemeClr val="dk2"/>
              </a:solidFill>
              <a:latin typeface="Roboto"/>
              <a:ea typeface="Roboto"/>
              <a:cs typeface="Roboto"/>
              <a:sym typeface="Roboto"/>
            </a:endParaRPr>
          </a:p>
        </p:txBody>
      </p:sp>
    </p:spTree>
    <p:extLst>
      <p:ext uri="{BB962C8B-B14F-4D97-AF65-F5344CB8AC3E}">
        <p14:creationId xmlns:p14="http://schemas.microsoft.com/office/powerpoint/2010/main" val="2733169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Screenshot of IoT Inspector from a user</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110</a:t>
            </a:fld>
            <a:endParaRPr lang="en-US"/>
          </a:p>
        </p:txBody>
      </p:sp>
      <p:sp>
        <p:nvSpPr>
          <p:cNvPr id="7" name="TextBox 6">
            <a:extLst>
              <a:ext uri="{FF2B5EF4-FFF2-40B4-BE49-F238E27FC236}">
                <a16:creationId xmlns:a16="http://schemas.microsoft.com/office/drawing/2014/main" id="{6ABF587E-DFAC-43CD-BBE1-F479911DF3E3}"/>
              </a:ext>
            </a:extLst>
          </p:cNvPr>
          <p:cNvSpPr txBox="1"/>
          <p:nvPr/>
        </p:nvSpPr>
        <p:spPr>
          <a:xfrm>
            <a:off x="8078969" y="3003837"/>
            <a:ext cx="3806457" cy="2308324"/>
          </a:xfrm>
          <a:prstGeom prst="rect">
            <a:avLst/>
          </a:prstGeom>
          <a:noFill/>
        </p:spPr>
        <p:txBody>
          <a:bodyPr wrap="square" rtlCol="0">
            <a:spAutoFit/>
          </a:bodyPr>
          <a:lstStyle/>
          <a:p>
            <a:r>
              <a:rPr lang="en-US" sz="2400" dirty="0">
                <a:latin typeface="+mj-lt"/>
              </a:rPr>
              <a:t>“Here is what the </a:t>
            </a:r>
            <a:r>
              <a:rPr lang="en-US" sz="2400" b="1" dirty="0">
                <a:latin typeface="+mj-lt"/>
              </a:rPr>
              <a:t>Princeton IoT Inspector</a:t>
            </a:r>
            <a:r>
              <a:rPr lang="en-US" sz="2400" dirty="0">
                <a:latin typeface="+mj-lt"/>
              </a:rPr>
              <a:t> tracked in a 20 minute time span on Ira’s Roku.”</a:t>
            </a:r>
          </a:p>
          <a:p>
            <a:endParaRPr lang="en-US" sz="2400" dirty="0">
              <a:latin typeface="+mj-lt"/>
            </a:endParaRPr>
          </a:p>
          <a:p>
            <a:pPr algn="r"/>
            <a:r>
              <a:rPr lang="en-US" sz="2400" dirty="0">
                <a:latin typeface="+mj-lt"/>
              </a:rPr>
              <a:t>(October 4, 2019)</a:t>
            </a:r>
          </a:p>
        </p:txBody>
      </p:sp>
      <p:pic>
        <p:nvPicPr>
          <p:cNvPr id="11266" name="Picture 2" descr="https://www.sciencefriday.com/wp-content/uploads/2019/10/Roku-min.png">
            <a:extLst>
              <a:ext uri="{FF2B5EF4-FFF2-40B4-BE49-F238E27FC236}">
                <a16:creationId xmlns:a16="http://schemas.microsoft.com/office/drawing/2014/main" id="{0330757B-C57F-4C62-8C5C-B4D511D37C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528" y="1271904"/>
            <a:ext cx="6998995" cy="368030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NPR">
            <a:extLst>
              <a:ext uri="{FF2B5EF4-FFF2-40B4-BE49-F238E27FC236}">
                <a16:creationId xmlns:a16="http://schemas.microsoft.com/office/drawing/2014/main" id="{8DD8620C-C58E-4899-8033-3264AA81F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8969" y="1112970"/>
            <a:ext cx="1500966" cy="507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5BC6D26-6265-475A-8271-C5882C87A34B}"/>
              </a:ext>
            </a:extLst>
          </p:cNvPr>
          <p:cNvPicPr>
            <a:picLocks noChangeAspect="1"/>
          </p:cNvPicPr>
          <p:nvPr/>
        </p:nvPicPr>
        <p:blipFill>
          <a:blip r:embed="rId4"/>
          <a:stretch>
            <a:fillRect/>
          </a:stretch>
        </p:blipFill>
        <p:spPr>
          <a:xfrm>
            <a:off x="9677446" y="1127946"/>
            <a:ext cx="1219870" cy="453094"/>
          </a:xfrm>
          <a:prstGeom prst="rect">
            <a:avLst/>
          </a:prstGeom>
        </p:spPr>
      </p:pic>
      <p:sp>
        <p:nvSpPr>
          <p:cNvPr id="11" name="TextBox 10">
            <a:extLst>
              <a:ext uri="{FF2B5EF4-FFF2-40B4-BE49-F238E27FC236}">
                <a16:creationId xmlns:a16="http://schemas.microsoft.com/office/drawing/2014/main" id="{6A946E54-73E1-4EC3-88FF-B70E34A7A965}"/>
              </a:ext>
            </a:extLst>
          </p:cNvPr>
          <p:cNvSpPr txBox="1"/>
          <p:nvPr/>
        </p:nvSpPr>
        <p:spPr>
          <a:xfrm>
            <a:off x="8829452" y="1813716"/>
            <a:ext cx="2624468" cy="677108"/>
          </a:xfrm>
          <a:prstGeom prst="rect">
            <a:avLst/>
          </a:prstGeom>
          <a:noFill/>
        </p:spPr>
        <p:txBody>
          <a:bodyPr wrap="square" rtlCol="0">
            <a:spAutoFit/>
          </a:bodyPr>
          <a:lstStyle/>
          <a:p>
            <a:r>
              <a:rPr lang="en-US" sz="2000" dirty="0">
                <a:latin typeface="+mj-lt"/>
              </a:rPr>
              <a:t>Ira </a:t>
            </a:r>
            <a:r>
              <a:rPr lang="en-US" sz="2000" dirty="0" err="1">
                <a:latin typeface="+mj-lt"/>
              </a:rPr>
              <a:t>Flatow</a:t>
            </a:r>
            <a:endParaRPr lang="en-US" sz="2000" dirty="0">
              <a:latin typeface="+mj-lt"/>
            </a:endParaRPr>
          </a:p>
          <a:p>
            <a:r>
              <a:rPr lang="en-US" dirty="0">
                <a:latin typeface="+mj-lt"/>
              </a:rPr>
              <a:t>Host of Science Friday</a:t>
            </a:r>
          </a:p>
        </p:txBody>
      </p:sp>
      <p:pic>
        <p:nvPicPr>
          <p:cNvPr id="11270" name="Picture 6" descr="https://pbs.twimg.com/profile_images/600683262390894594/ykaxyePG_400x400.png">
            <a:extLst>
              <a:ext uri="{FF2B5EF4-FFF2-40B4-BE49-F238E27FC236}">
                <a16:creationId xmlns:a16="http://schemas.microsoft.com/office/drawing/2014/main" id="{94CF0BDD-DEF0-4689-AD1B-7FBE9DC2CC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8969" y="1824822"/>
            <a:ext cx="698947" cy="698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0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Screenshot of IoT Inspector from a user</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111</a:t>
            </a:fld>
            <a:endParaRPr lang="en-US"/>
          </a:p>
        </p:txBody>
      </p:sp>
      <p:pic>
        <p:nvPicPr>
          <p:cNvPr id="6" name="Picture 2" descr="https://lh6.googleusercontent.com/J0uxKjM5lhcTruerOayFeOTxpQUhjdi2-K4VcyqKOGZatT-XJEzaGuK5cZXVw8KqsDzbScMS-ivxUV01B5dOUEz3QXkNCw4p-ljD6xLqeh4HxTBc69ueJnNmXmNAOAgPUSIMpphtIm8">
            <a:extLst>
              <a:ext uri="{FF2B5EF4-FFF2-40B4-BE49-F238E27FC236}">
                <a16:creationId xmlns:a16="http://schemas.microsoft.com/office/drawing/2014/main" id="{E824AE9A-C268-4C71-A1CE-B68551E18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9975" y="1225507"/>
            <a:ext cx="3324447" cy="5116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ABF587E-DFAC-43CD-BBE1-F479911DF3E3}"/>
              </a:ext>
            </a:extLst>
          </p:cNvPr>
          <p:cNvSpPr txBox="1"/>
          <p:nvPr/>
        </p:nvSpPr>
        <p:spPr>
          <a:xfrm>
            <a:off x="8078969" y="3003837"/>
            <a:ext cx="3806457" cy="2677656"/>
          </a:xfrm>
          <a:prstGeom prst="rect">
            <a:avLst/>
          </a:prstGeom>
          <a:noFill/>
        </p:spPr>
        <p:txBody>
          <a:bodyPr wrap="square" rtlCol="0">
            <a:spAutoFit/>
          </a:bodyPr>
          <a:lstStyle/>
          <a:p>
            <a:r>
              <a:rPr lang="en-US" sz="2400" dirty="0">
                <a:latin typeface="+mj-lt"/>
              </a:rPr>
              <a:t>“Then using software from Princeton University called the </a:t>
            </a:r>
            <a:r>
              <a:rPr lang="en-US" sz="2400" b="1" dirty="0">
                <a:latin typeface="+mj-lt"/>
              </a:rPr>
              <a:t>IoT Inspector</a:t>
            </a:r>
            <a:r>
              <a:rPr lang="en-US" sz="2400" dirty="0">
                <a:latin typeface="+mj-lt"/>
              </a:rPr>
              <a:t>, I watched how each [TV] model transmitted data.”</a:t>
            </a:r>
          </a:p>
          <a:p>
            <a:endParaRPr lang="en-US" sz="2400" dirty="0">
              <a:latin typeface="+mj-lt"/>
            </a:endParaRPr>
          </a:p>
          <a:p>
            <a:pPr algn="r"/>
            <a:r>
              <a:rPr lang="en-US" sz="2400" dirty="0">
                <a:latin typeface="+mj-lt"/>
              </a:rPr>
              <a:t>(September 18, 2019)</a:t>
            </a:r>
          </a:p>
        </p:txBody>
      </p:sp>
      <p:pic>
        <p:nvPicPr>
          <p:cNvPr id="8" name="Picture 4" descr="https://lh5.googleusercontent.com/ebpJ7V4DDy0sKHUW5_97dUJtHIscaB5iOU_7j5DxH0hfGQeFidqeUT9LZ0LfB2a0qm5Jp_38h124UOTNgf9w4KUBIeRSNbyXC9q9i8C5edbXRAOxlgbLOIROdWaUcmEAaiDhO7XQDqA">
            <a:extLst>
              <a:ext uri="{FF2B5EF4-FFF2-40B4-BE49-F238E27FC236}">
                <a16:creationId xmlns:a16="http://schemas.microsoft.com/office/drawing/2014/main" id="{80C53B19-F09C-48E3-AE97-D51D535BF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184" y="1935506"/>
            <a:ext cx="2428440" cy="66230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s://www.washingtonpost.com/wp-apps/imrs.php?src=https://arc-anglerfish-washpost-prod-washpost.s3.amazonaws.com/public/DASTGZJ6LFDCPI633KKFPIO34Q.png&amp;w=1440">
            <a:extLst>
              <a:ext uri="{FF2B5EF4-FFF2-40B4-BE49-F238E27FC236}">
                <a16:creationId xmlns:a16="http://schemas.microsoft.com/office/drawing/2014/main" id="{AB2B6CAA-F78F-4550-A448-BDED450CF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120" y="1256999"/>
            <a:ext cx="7507019" cy="5124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52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Features of IoT Inspector</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112</a:t>
            </a:fld>
            <a:endParaRPr lang="en-US"/>
          </a:p>
        </p:txBody>
      </p:sp>
      <p:sp>
        <p:nvSpPr>
          <p:cNvPr id="9" name="Content Placeholder 2">
            <a:extLst>
              <a:ext uri="{FF2B5EF4-FFF2-40B4-BE49-F238E27FC236}">
                <a16:creationId xmlns:a16="http://schemas.microsoft.com/office/drawing/2014/main" id="{ED53B0B5-61BA-4A99-9464-C04D1A457A8F}"/>
              </a:ext>
            </a:extLst>
          </p:cNvPr>
          <p:cNvSpPr txBox="1">
            <a:spLocks/>
          </p:cNvSpPr>
          <p:nvPr/>
        </p:nvSpPr>
        <p:spPr>
          <a:xfrm>
            <a:off x="489097" y="1226502"/>
            <a:ext cx="3551275"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Design Goals</a:t>
            </a: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r>
              <a:rPr lang="en-US" sz="2400" b="1" dirty="0">
                <a:solidFill>
                  <a:schemeClr val="accent2"/>
                </a:solidFill>
                <a:latin typeface="+mj-lt"/>
              </a:rPr>
              <a:t>For recruiting users</a:t>
            </a:r>
          </a:p>
          <a:p>
            <a:pPr>
              <a:buFont typeface="Courier New" panose="02070309020205020404" pitchFamily="49" charset="0"/>
              <a:buChar char="o"/>
            </a:pPr>
            <a:r>
              <a:rPr lang="en-US" sz="2400" dirty="0">
                <a:latin typeface="+mj-lt"/>
              </a:rPr>
              <a:t> Easy to use</a:t>
            </a:r>
          </a:p>
          <a:p>
            <a:pPr>
              <a:buFont typeface="Courier New" panose="02070309020205020404" pitchFamily="49" charset="0"/>
              <a:buChar char="o"/>
            </a:pPr>
            <a:r>
              <a:rPr lang="en-US" sz="2400" dirty="0">
                <a:latin typeface="+mj-lt"/>
              </a:rPr>
              <a:t> Generates insights</a:t>
            </a:r>
          </a:p>
          <a:p>
            <a:pPr>
              <a:buFont typeface="Courier New" panose="02070309020205020404" pitchFamily="49" charset="0"/>
              <a:buChar char="o"/>
            </a:pPr>
            <a:r>
              <a:rPr lang="en-US" sz="2400" dirty="0">
                <a:latin typeface="+mj-lt"/>
              </a:rPr>
              <a:t> Protects privacy</a:t>
            </a:r>
          </a:p>
          <a:p>
            <a:pPr>
              <a:buFont typeface="Wingdings" panose="05000000000000000000" pitchFamily="2" charset="2"/>
              <a:buChar char="q"/>
            </a:pPr>
            <a:endParaRPr lang="en-US" sz="2400" dirty="0">
              <a:latin typeface="+mj-lt"/>
            </a:endParaRPr>
          </a:p>
          <a:p>
            <a:pPr marL="0" indent="0">
              <a:buNone/>
            </a:pPr>
            <a:r>
              <a:rPr lang="en-US" sz="2400" b="1" dirty="0">
                <a:solidFill>
                  <a:schemeClr val="accent2"/>
                </a:solidFill>
                <a:latin typeface="+mj-lt"/>
              </a:rPr>
              <a:t>For researchers</a:t>
            </a:r>
          </a:p>
          <a:p>
            <a:pPr>
              <a:buFont typeface="Courier New" panose="02070309020205020404" pitchFamily="49" charset="0"/>
              <a:buChar char="o"/>
            </a:pPr>
            <a:r>
              <a:rPr lang="en-US" sz="2400" dirty="0">
                <a:latin typeface="+mj-lt"/>
              </a:rPr>
              <a:t> Large, labeled dataset</a:t>
            </a:r>
          </a:p>
          <a:p>
            <a:pPr>
              <a:buFont typeface="Wingdings" panose="05000000000000000000" pitchFamily="2" charset="2"/>
              <a:buChar char="q"/>
            </a:pPr>
            <a:endParaRPr lang="en-US" dirty="0">
              <a:latin typeface="+mj-lt"/>
            </a:endParaRPr>
          </a:p>
        </p:txBody>
      </p:sp>
      <p:pic>
        <p:nvPicPr>
          <p:cNvPr id="21" name="Graphic 20" descr="Checkmark">
            <a:extLst>
              <a:ext uri="{FF2B5EF4-FFF2-40B4-BE49-F238E27FC236}">
                <a16:creationId xmlns:a16="http://schemas.microsoft.com/office/drawing/2014/main" id="{DADE2D49-BD2D-4ABE-8750-E19963B60C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6403" y="2648864"/>
            <a:ext cx="497016" cy="497016"/>
          </a:xfrm>
          <a:prstGeom prst="rect">
            <a:avLst/>
          </a:prstGeom>
        </p:spPr>
      </p:pic>
      <p:pic>
        <p:nvPicPr>
          <p:cNvPr id="25" name="Graphic 24" descr="Checkmark">
            <a:extLst>
              <a:ext uri="{FF2B5EF4-FFF2-40B4-BE49-F238E27FC236}">
                <a16:creationId xmlns:a16="http://schemas.microsoft.com/office/drawing/2014/main" id="{B25A1158-AD93-475E-B213-B4CD8CE9EB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86403" y="3071449"/>
            <a:ext cx="497016" cy="497016"/>
          </a:xfrm>
          <a:prstGeom prst="rect">
            <a:avLst/>
          </a:prstGeom>
        </p:spPr>
      </p:pic>
      <p:sp>
        <p:nvSpPr>
          <p:cNvPr id="4" name="Speech Bubble: Rectangle with Corners Rounded 3">
            <a:extLst>
              <a:ext uri="{FF2B5EF4-FFF2-40B4-BE49-F238E27FC236}">
                <a16:creationId xmlns:a16="http://schemas.microsoft.com/office/drawing/2014/main" id="{97C0B32A-DFAC-4007-9A07-32883EC7791A}"/>
              </a:ext>
            </a:extLst>
          </p:cNvPr>
          <p:cNvSpPr/>
          <p:nvPr/>
        </p:nvSpPr>
        <p:spPr>
          <a:xfrm>
            <a:off x="4711997" y="2011472"/>
            <a:ext cx="5909929" cy="2119954"/>
          </a:xfrm>
          <a:prstGeom prst="wedgeRoundRectCallout">
            <a:avLst>
              <a:gd name="adj1" fmla="val -71879"/>
              <a:gd name="adj2" fmla="val 35918"/>
              <a:gd name="adj3" fmla="val 16667"/>
            </a:avLst>
          </a:prstGeom>
          <a:ln w="28575"/>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2400" dirty="0">
                <a:solidFill>
                  <a:prstClr val="black"/>
                </a:solidFill>
                <a:latin typeface="Calibri Light" panose="020F0302020204030204"/>
              </a:rPr>
              <a:t>Trade-off between ease of use and abuse</a:t>
            </a:r>
          </a:p>
          <a:p>
            <a:pPr lvl="0"/>
            <a:endParaRPr lang="en-US" sz="2400" dirty="0">
              <a:solidFill>
                <a:prstClr val="black"/>
              </a:solidFill>
              <a:latin typeface="Calibri Light" panose="020F0302020204030204"/>
            </a:endParaRPr>
          </a:p>
          <a:p>
            <a:pPr lvl="0"/>
            <a:r>
              <a:rPr lang="en-US" sz="2400" dirty="0">
                <a:solidFill>
                  <a:prstClr val="black"/>
                </a:solidFill>
                <a:latin typeface="Calibri Light" panose="020F0302020204030204"/>
              </a:rPr>
              <a:t>Detects non-IoT devices based on heuristics</a:t>
            </a:r>
          </a:p>
        </p:txBody>
      </p:sp>
      <p:sp>
        <p:nvSpPr>
          <p:cNvPr id="10" name="Speech Bubble: Rectangle with Corners Rounded 9">
            <a:extLst>
              <a:ext uri="{FF2B5EF4-FFF2-40B4-BE49-F238E27FC236}">
                <a16:creationId xmlns:a16="http://schemas.microsoft.com/office/drawing/2014/main" id="{64A34E68-8666-46F7-91FB-CBC506D7FEE2}"/>
              </a:ext>
            </a:extLst>
          </p:cNvPr>
          <p:cNvSpPr/>
          <p:nvPr/>
        </p:nvSpPr>
        <p:spPr>
          <a:xfrm>
            <a:off x="4711996" y="4418958"/>
            <a:ext cx="5909929" cy="2119954"/>
          </a:xfrm>
          <a:prstGeom prst="wedgeRoundRectCallout">
            <a:avLst>
              <a:gd name="adj1" fmla="val -66661"/>
              <a:gd name="adj2" fmla="val -14236"/>
              <a:gd name="adj3" fmla="val 16667"/>
            </a:avLst>
          </a:prstGeom>
          <a:ln w="28575"/>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2400" dirty="0">
                <a:solidFill>
                  <a:prstClr val="black"/>
                </a:solidFill>
                <a:latin typeface="Calibri Light" panose="020F0302020204030204"/>
              </a:rPr>
              <a:t>User encouraged to label devices</a:t>
            </a:r>
          </a:p>
          <a:p>
            <a:pPr lvl="0"/>
            <a:endParaRPr lang="en-US" sz="2400" dirty="0">
              <a:solidFill>
                <a:prstClr val="black"/>
              </a:solidFill>
              <a:latin typeface="Calibri Light" panose="020F0302020204030204"/>
            </a:endParaRPr>
          </a:p>
          <a:p>
            <a:pPr lvl="0"/>
            <a:r>
              <a:rPr lang="en-US" sz="2400" dirty="0">
                <a:solidFill>
                  <a:prstClr val="black"/>
                </a:solidFill>
                <a:latin typeface="Calibri Light" panose="020F0302020204030204"/>
              </a:rPr>
              <a:t>50k devices, 20% of devices labeled</a:t>
            </a:r>
          </a:p>
        </p:txBody>
      </p:sp>
    </p:spTree>
    <p:extLst>
      <p:ext uri="{BB962C8B-B14F-4D97-AF65-F5344CB8AC3E}">
        <p14:creationId xmlns:p14="http://schemas.microsoft.com/office/powerpoint/2010/main" val="25204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Findings: Ineffective encryption on IoT devices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113</a:t>
            </a:fld>
            <a:endParaRPr lang="en-US"/>
          </a:p>
        </p:txBody>
      </p:sp>
      <p:pic>
        <p:nvPicPr>
          <p:cNvPr id="6" name="Picture 2" descr="Image result for google logo">
            <a:extLst>
              <a:ext uri="{FF2B5EF4-FFF2-40B4-BE49-F238E27FC236}">
                <a16:creationId xmlns:a16="http://schemas.microsoft.com/office/drawing/2014/main" id="{D03AB715-C1D6-468B-A2B7-9499BA8B0E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265" y="2359567"/>
            <a:ext cx="1656907" cy="16569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amazon logo">
            <a:extLst>
              <a:ext uri="{FF2B5EF4-FFF2-40B4-BE49-F238E27FC236}">
                <a16:creationId xmlns:a16="http://schemas.microsoft.com/office/drawing/2014/main" id="{948D7551-949F-463A-9C49-C775F25F4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15" y="3906999"/>
            <a:ext cx="2243470" cy="943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samsung logo">
            <a:extLst>
              <a:ext uri="{FF2B5EF4-FFF2-40B4-BE49-F238E27FC236}">
                <a16:creationId xmlns:a16="http://schemas.microsoft.com/office/drawing/2014/main" id="{76AF1F59-7960-4EF0-B7C0-EC395983B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377" y="4648230"/>
            <a:ext cx="2221208" cy="14631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Content Placeholder 9">
            <a:extLst>
              <a:ext uri="{FF2B5EF4-FFF2-40B4-BE49-F238E27FC236}">
                <a16:creationId xmlns:a16="http://schemas.microsoft.com/office/drawing/2014/main" id="{3F1DA05A-8A69-4BA3-B8BA-ED613BB5B85B}"/>
              </a:ext>
            </a:extLst>
          </p:cNvPr>
          <p:cNvGraphicFramePr>
            <a:graphicFrameLocks noGrp="1"/>
          </p:cNvGraphicFramePr>
          <p:nvPr>
            <p:ph idx="1"/>
          </p:nvPr>
        </p:nvGraphicFramePr>
        <p:xfrm>
          <a:off x="2849526" y="1212108"/>
          <a:ext cx="8835654" cy="4808574"/>
        </p:xfrm>
        <a:graphic>
          <a:graphicData uri="http://schemas.openxmlformats.org/drawingml/2006/table">
            <a:tbl>
              <a:tblPr firstRow="1" bandRow="1">
                <a:tableStyleId>{C083E6E3-FA7D-4D7B-A595-EF9225AFEA82}</a:tableStyleId>
              </a:tblPr>
              <a:tblGrid>
                <a:gridCol w="1472609">
                  <a:extLst>
                    <a:ext uri="{9D8B030D-6E8A-4147-A177-3AD203B41FA5}">
                      <a16:colId xmlns:a16="http://schemas.microsoft.com/office/drawing/2014/main" val="3604577502"/>
                    </a:ext>
                  </a:extLst>
                </a:gridCol>
                <a:gridCol w="1472609">
                  <a:extLst>
                    <a:ext uri="{9D8B030D-6E8A-4147-A177-3AD203B41FA5}">
                      <a16:colId xmlns:a16="http://schemas.microsoft.com/office/drawing/2014/main" val="129608620"/>
                    </a:ext>
                  </a:extLst>
                </a:gridCol>
                <a:gridCol w="1318438">
                  <a:extLst>
                    <a:ext uri="{9D8B030D-6E8A-4147-A177-3AD203B41FA5}">
                      <a16:colId xmlns:a16="http://schemas.microsoft.com/office/drawing/2014/main" val="1424475733"/>
                    </a:ext>
                  </a:extLst>
                </a:gridCol>
                <a:gridCol w="1414131">
                  <a:extLst>
                    <a:ext uri="{9D8B030D-6E8A-4147-A177-3AD203B41FA5}">
                      <a16:colId xmlns:a16="http://schemas.microsoft.com/office/drawing/2014/main" val="3334769083"/>
                    </a:ext>
                  </a:extLst>
                </a:gridCol>
                <a:gridCol w="1360967">
                  <a:extLst>
                    <a:ext uri="{9D8B030D-6E8A-4147-A177-3AD203B41FA5}">
                      <a16:colId xmlns:a16="http://schemas.microsoft.com/office/drawing/2014/main" val="971404021"/>
                    </a:ext>
                  </a:extLst>
                </a:gridCol>
                <a:gridCol w="1796900">
                  <a:extLst>
                    <a:ext uri="{9D8B030D-6E8A-4147-A177-3AD203B41FA5}">
                      <a16:colId xmlns:a16="http://schemas.microsoft.com/office/drawing/2014/main" val="4202240251"/>
                    </a:ext>
                  </a:extLst>
                </a:gridCol>
              </a:tblGrid>
              <a:tr h="1145658">
                <a:tc>
                  <a:txBody>
                    <a:bodyPr/>
                    <a:lstStyle/>
                    <a:p>
                      <a:pPr algn="ctr"/>
                      <a:r>
                        <a:rPr lang="en-US" b="1" dirty="0">
                          <a:latin typeface="+mj-lt"/>
                        </a:rPr>
                        <a:t>number of devices</a:t>
                      </a:r>
                    </a:p>
                  </a:txBody>
                  <a:tcPr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400" b="1" dirty="0">
                          <a:latin typeface="+mj-lt"/>
                        </a:rPr>
                        <a:t>TLS 1.2</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400" b="1" dirty="0">
                          <a:latin typeface="+mj-lt"/>
                        </a:rPr>
                        <a:t>TLS 1.1</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400" b="1" dirty="0">
                          <a:latin typeface="+mj-lt"/>
                        </a:rPr>
                        <a:t>TLS 1.0</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400" b="1" dirty="0">
                          <a:latin typeface="+mj-lt"/>
                        </a:rPr>
                        <a:t>SSL 3.0</a:t>
                      </a:r>
                    </a:p>
                    <a:p>
                      <a:pPr algn="ctr"/>
                      <a:r>
                        <a:rPr lang="en-US" b="0" i="1" dirty="0">
                          <a:solidFill>
                            <a:schemeClr val="accent1"/>
                          </a:solidFill>
                          <a:latin typeface="+mj-lt"/>
                        </a:rPr>
                        <a:t>Deprecated in 2015</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algn="ctr"/>
                      <a:r>
                        <a:rPr lang="en-US" sz="2400" b="1" dirty="0">
                          <a:latin typeface="+mj-lt"/>
                        </a:rPr>
                        <a:t>RC4 in </a:t>
                      </a:r>
                      <a:r>
                        <a:rPr lang="en-US" sz="2400" b="1" dirty="0" err="1">
                          <a:latin typeface="+mj-lt"/>
                        </a:rPr>
                        <a:t>ClientHello</a:t>
                      </a:r>
                      <a:endParaRPr lang="en-US" sz="2400" b="1" dirty="0">
                        <a:latin typeface="+mj-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4472C4"/>
                          </a:solidFill>
                          <a:effectLst/>
                          <a:uLnTx/>
                          <a:uFillTx/>
                          <a:latin typeface="Calibri Light" panose="020F0302020204030204"/>
                          <a:ea typeface="+mn-ea"/>
                          <a:cs typeface="+mn-cs"/>
                        </a:rPr>
                        <a:t>Attack found</a:t>
                      </a:r>
                      <a:br>
                        <a:rPr kumimoji="0" lang="en-US" sz="1800" b="0" i="1" u="none" strike="noStrike" kern="1200" cap="none" spc="0" normalizeH="0" baseline="0" noProof="0" dirty="0">
                          <a:ln>
                            <a:noFill/>
                          </a:ln>
                          <a:solidFill>
                            <a:srgbClr val="4472C4"/>
                          </a:solidFill>
                          <a:effectLst/>
                          <a:uLnTx/>
                          <a:uFillTx/>
                          <a:latin typeface="Calibri Light" panose="020F0302020204030204"/>
                          <a:ea typeface="+mn-ea"/>
                          <a:cs typeface="+mn-cs"/>
                        </a:rPr>
                      </a:br>
                      <a:r>
                        <a:rPr kumimoji="0" lang="en-US" sz="1800" b="0" i="1" u="none" strike="noStrike" kern="1200" cap="none" spc="0" normalizeH="0" baseline="0" noProof="0" dirty="0">
                          <a:ln>
                            <a:noFill/>
                          </a:ln>
                          <a:solidFill>
                            <a:srgbClr val="4472C4"/>
                          </a:solidFill>
                          <a:effectLst/>
                          <a:uLnTx/>
                          <a:uFillTx/>
                          <a:latin typeface="Calibri Light" panose="020F0302020204030204"/>
                          <a:ea typeface="+mn-ea"/>
                          <a:cs typeface="+mn-cs"/>
                        </a:rPr>
                        <a:t> in 2002</a:t>
                      </a:r>
                    </a:p>
                  </a:txBody>
                  <a:tcPr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04449194"/>
                  </a:ext>
                </a:extLst>
              </a:tr>
              <a:tr h="1145658">
                <a:tc>
                  <a:txBody>
                    <a:bodyPr/>
                    <a:lstStyle/>
                    <a:p>
                      <a:pPr algn="ctr"/>
                      <a:r>
                        <a:rPr lang="en-US" sz="2800" dirty="0">
                          <a:latin typeface="+mj-lt"/>
                        </a:rPr>
                        <a:t>669</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latin typeface="+mj-lt"/>
                        </a:rPr>
                        <a:t>645</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2800" b="1" dirty="0">
                        <a:solidFill>
                          <a:schemeClr val="accent2"/>
                        </a:solidFill>
                        <a:latin typeface="+mj-lt"/>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1" dirty="0">
                          <a:solidFill>
                            <a:schemeClr val="accent2"/>
                          </a:solidFill>
                          <a:latin typeface="+mj-lt"/>
                        </a:rPr>
                        <a:t>31</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endParaRPr lang="en-US" sz="2800" b="1" dirty="0">
                        <a:solidFill>
                          <a:schemeClr val="accent2"/>
                        </a:solidFill>
                        <a:latin typeface="+mj-lt"/>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1" dirty="0">
                          <a:solidFill>
                            <a:schemeClr val="accent2"/>
                          </a:solidFill>
                          <a:latin typeface="+mj-lt"/>
                        </a:rPr>
                        <a:t>9</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67197998"/>
                  </a:ext>
                </a:extLst>
              </a:tr>
              <a:tr h="1145658">
                <a:tc>
                  <a:txBody>
                    <a:bodyPr/>
                    <a:lstStyle/>
                    <a:p>
                      <a:pPr algn="ctr"/>
                      <a:r>
                        <a:rPr lang="en-US" sz="2800" dirty="0">
                          <a:latin typeface="+mj-lt"/>
                        </a:rPr>
                        <a:t>614</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dirty="0">
                          <a:latin typeface="+mj-lt"/>
                        </a:rPr>
                        <a:t>613</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1" dirty="0">
                          <a:solidFill>
                            <a:schemeClr val="accent2"/>
                          </a:solidFill>
                          <a:latin typeface="+mj-lt"/>
                        </a:rPr>
                        <a:t>1</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1" dirty="0">
                          <a:solidFill>
                            <a:schemeClr val="accent2"/>
                          </a:solidFill>
                          <a:latin typeface="+mj-lt"/>
                        </a:rPr>
                        <a:t>67</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1" dirty="0">
                          <a:solidFill>
                            <a:schemeClr val="accent2"/>
                          </a:solidFill>
                          <a:latin typeface="+mj-lt"/>
                        </a:rPr>
                        <a:t>5</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a:r>
                        <a:rPr lang="en-US" sz="2800" b="1" dirty="0">
                          <a:solidFill>
                            <a:schemeClr val="accent2"/>
                          </a:solidFill>
                          <a:latin typeface="+mj-lt"/>
                        </a:rPr>
                        <a:t>397</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1692683"/>
                  </a:ext>
                </a:extLst>
              </a:tr>
              <a:tr h="1145658">
                <a:tc>
                  <a:txBody>
                    <a:bodyPr/>
                    <a:lstStyle/>
                    <a:p>
                      <a:pPr algn="ctr"/>
                      <a:r>
                        <a:rPr lang="en-US" sz="2800" dirty="0">
                          <a:latin typeface="+mj-lt"/>
                        </a:rPr>
                        <a:t>148</a:t>
                      </a:r>
                    </a:p>
                  </a:txBody>
                  <a:tcPr anchor="ctr">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800" dirty="0">
                          <a:latin typeface="+mj-lt"/>
                        </a:rPr>
                        <a:t>129</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endParaRPr lang="en-US" sz="2800" b="1" dirty="0">
                        <a:solidFill>
                          <a:schemeClr val="accent2"/>
                        </a:solidFill>
                        <a:latin typeface="+mj-lt"/>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800" b="1" dirty="0">
                          <a:solidFill>
                            <a:schemeClr val="accent2"/>
                          </a:solidFill>
                          <a:latin typeface="+mj-lt"/>
                        </a:rPr>
                        <a:t>41</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endParaRPr lang="en-US" sz="2800" b="1" dirty="0">
                        <a:solidFill>
                          <a:schemeClr val="accent2"/>
                        </a:solidFill>
                        <a:latin typeface="+mj-lt"/>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tcPr>
                </a:tc>
                <a:tc>
                  <a:txBody>
                    <a:bodyPr/>
                    <a:lstStyle/>
                    <a:p>
                      <a:pPr algn="ctr"/>
                      <a:r>
                        <a:rPr lang="en-US" sz="2800" b="1" dirty="0">
                          <a:solidFill>
                            <a:schemeClr val="accent2"/>
                          </a:solidFill>
                          <a:latin typeface="+mj-lt"/>
                        </a:rPr>
                        <a:t>80</a:t>
                      </a:r>
                    </a:p>
                  </a:txBody>
                  <a:tcPr anchor="ctr">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9471562"/>
                  </a:ext>
                </a:extLst>
              </a:tr>
            </a:tbl>
          </a:graphicData>
        </a:graphic>
      </p:graphicFrame>
    </p:spTree>
    <p:extLst>
      <p:ext uri="{BB962C8B-B14F-4D97-AF65-F5344CB8AC3E}">
        <p14:creationId xmlns:p14="http://schemas.microsoft.com/office/powerpoint/2010/main" val="18509290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Finding: Smart TVs communicate with 3</a:t>
            </a:r>
            <a:r>
              <a:rPr lang="en-US" sz="3200" baseline="30000" dirty="0">
                <a:solidFill>
                  <a:schemeClr val="bg1"/>
                </a:solidFill>
              </a:rPr>
              <a:t>rd</a:t>
            </a:r>
            <a:r>
              <a:rPr lang="en-US" sz="3200" dirty="0">
                <a:solidFill>
                  <a:schemeClr val="bg1"/>
                </a:solidFill>
              </a:rPr>
              <a:t>-party ad/tracking services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114</a:t>
            </a:fld>
            <a:endParaRPr lang="en-US"/>
          </a:p>
        </p:txBody>
      </p:sp>
      <p:grpSp>
        <p:nvGrpSpPr>
          <p:cNvPr id="3" name="Group 2">
            <a:extLst>
              <a:ext uri="{FF2B5EF4-FFF2-40B4-BE49-F238E27FC236}">
                <a16:creationId xmlns:a16="http://schemas.microsoft.com/office/drawing/2014/main" id="{4D61057F-8B65-453A-AE0B-12E2BE2BDAD9}"/>
              </a:ext>
            </a:extLst>
          </p:cNvPr>
          <p:cNvGrpSpPr/>
          <p:nvPr/>
        </p:nvGrpSpPr>
        <p:grpSpPr>
          <a:xfrm>
            <a:off x="180216" y="944233"/>
            <a:ext cx="2243114" cy="1218271"/>
            <a:chOff x="338149" y="5161279"/>
            <a:chExt cx="2243114" cy="1218271"/>
          </a:xfrm>
        </p:grpSpPr>
        <p:pic>
          <p:nvPicPr>
            <p:cNvPr id="8" name="Picture 7">
              <a:extLst>
                <a:ext uri="{FF2B5EF4-FFF2-40B4-BE49-F238E27FC236}">
                  <a16:creationId xmlns:a16="http://schemas.microsoft.com/office/drawing/2014/main" id="{DCE6B599-3540-4723-BF85-6180DE500443}"/>
                </a:ext>
              </a:extLst>
            </p:cNvPr>
            <p:cNvPicPr>
              <a:picLocks noChangeAspect="1"/>
            </p:cNvPicPr>
            <p:nvPr/>
          </p:nvPicPr>
          <p:blipFill>
            <a:blip r:embed="rId2"/>
            <a:stretch>
              <a:fillRect/>
            </a:stretch>
          </p:blipFill>
          <p:spPr>
            <a:xfrm>
              <a:off x="380681" y="5593300"/>
              <a:ext cx="2200582" cy="447737"/>
            </a:xfrm>
            <a:prstGeom prst="rect">
              <a:avLst/>
            </a:prstGeom>
          </p:spPr>
        </p:pic>
        <p:sp>
          <p:nvSpPr>
            <p:cNvPr id="9" name="TextBox 8">
              <a:extLst>
                <a:ext uri="{FF2B5EF4-FFF2-40B4-BE49-F238E27FC236}">
                  <a16:creationId xmlns:a16="http://schemas.microsoft.com/office/drawing/2014/main" id="{05D9F45A-9885-4899-859A-97ADB5EF2A01}"/>
                </a:ext>
              </a:extLst>
            </p:cNvPr>
            <p:cNvSpPr txBox="1"/>
            <p:nvPr/>
          </p:nvSpPr>
          <p:spPr>
            <a:xfrm>
              <a:off x="338149" y="5917885"/>
              <a:ext cx="1770741" cy="461665"/>
            </a:xfrm>
            <a:prstGeom prst="rect">
              <a:avLst/>
            </a:prstGeom>
            <a:noFill/>
          </p:spPr>
          <p:txBody>
            <a:bodyPr wrap="square" rtlCol="0">
              <a:spAutoFit/>
            </a:bodyPr>
            <a:lstStyle/>
            <a:p>
              <a:r>
                <a:rPr lang="en-US" sz="2400" b="1" dirty="0">
                  <a:solidFill>
                    <a:srgbClr val="48A57F"/>
                  </a:solidFill>
                  <a:latin typeface="+mj-lt"/>
                </a:rPr>
                <a:t>blacklist</a:t>
              </a:r>
            </a:p>
          </p:txBody>
        </p:sp>
        <p:pic>
          <p:nvPicPr>
            <p:cNvPr id="21508" name="Picture 4" descr="Image result for firefox logo">
              <a:extLst>
                <a:ext uri="{FF2B5EF4-FFF2-40B4-BE49-F238E27FC236}">
                  <a16:creationId xmlns:a16="http://schemas.microsoft.com/office/drawing/2014/main" id="{0C9960D6-0BC4-4E93-A94F-DD155B24B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81" y="5161279"/>
              <a:ext cx="979791" cy="3741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35EA9EDA-04DB-4941-B438-735F8B4769E1}"/>
              </a:ext>
            </a:extLst>
          </p:cNvPr>
          <p:cNvGrpSpPr/>
          <p:nvPr/>
        </p:nvGrpSpPr>
        <p:grpSpPr>
          <a:xfrm>
            <a:off x="5789236" y="2217809"/>
            <a:ext cx="2566754" cy="1135176"/>
            <a:chOff x="5782309" y="1933792"/>
            <a:chExt cx="2566754" cy="1135176"/>
          </a:xfrm>
        </p:grpSpPr>
        <p:pic>
          <p:nvPicPr>
            <p:cNvPr id="21510" name="Picture 6" descr="https://www.scorecardresearch.com/Images/ScorecardResearch_01_Small.jpg">
              <a:extLst>
                <a:ext uri="{FF2B5EF4-FFF2-40B4-BE49-F238E27FC236}">
                  <a16:creationId xmlns:a16="http://schemas.microsoft.com/office/drawing/2014/main" id="{80E292F6-C554-497E-A8EC-0C56C69071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4651" y="1933792"/>
              <a:ext cx="2462069" cy="51412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A953EAD-C60F-4E26-9070-871D11D7BF50}"/>
                </a:ext>
              </a:extLst>
            </p:cNvPr>
            <p:cNvSpPr txBox="1"/>
            <p:nvPr/>
          </p:nvSpPr>
          <p:spPr>
            <a:xfrm>
              <a:off x="5782309" y="2699636"/>
              <a:ext cx="2566754" cy="369332"/>
            </a:xfrm>
            <a:prstGeom prst="rect">
              <a:avLst/>
            </a:prstGeom>
            <a:noFill/>
          </p:spPr>
          <p:txBody>
            <a:bodyPr wrap="square" rtlCol="0">
              <a:spAutoFit/>
            </a:bodyPr>
            <a:lstStyle/>
            <a:p>
              <a:r>
                <a:rPr lang="en-US" dirty="0">
                  <a:latin typeface="+mj-lt"/>
                </a:rPr>
                <a:t>scorecardresearch.com</a:t>
              </a:r>
            </a:p>
          </p:txBody>
        </p:sp>
      </p:grpSp>
      <p:grpSp>
        <p:nvGrpSpPr>
          <p:cNvPr id="27" name="Group 26">
            <a:extLst>
              <a:ext uri="{FF2B5EF4-FFF2-40B4-BE49-F238E27FC236}">
                <a16:creationId xmlns:a16="http://schemas.microsoft.com/office/drawing/2014/main" id="{8841DE99-B157-4C1D-B7BA-6433A5D9C24C}"/>
              </a:ext>
            </a:extLst>
          </p:cNvPr>
          <p:cNvGrpSpPr/>
          <p:nvPr/>
        </p:nvGrpSpPr>
        <p:grpSpPr>
          <a:xfrm>
            <a:off x="8738330" y="1876144"/>
            <a:ext cx="2578171" cy="1476841"/>
            <a:chOff x="8731403" y="1592127"/>
            <a:chExt cx="2578171" cy="1476841"/>
          </a:xfrm>
        </p:grpSpPr>
        <p:pic>
          <p:nvPicPr>
            <p:cNvPr id="21512" name="Picture 8" descr="Image result for comcast logo">
              <a:extLst>
                <a:ext uri="{FF2B5EF4-FFF2-40B4-BE49-F238E27FC236}">
                  <a16:creationId xmlns:a16="http://schemas.microsoft.com/office/drawing/2014/main" id="{4AC8FF64-ACCD-46AE-BAA8-332BAF8F26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1403" y="1592127"/>
              <a:ext cx="1945306" cy="109423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225194E-2CED-48CB-82A5-6BB07E98D5BC}"/>
                </a:ext>
              </a:extLst>
            </p:cNvPr>
            <p:cNvSpPr txBox="1"/>
            <p:nvPr/>
          </p:nvSpPr>
          <p:spPr>
            <a:xfrm>
              <a:off x="9022080" y="2699636"/>
              <a:ext cx="2287494" cy="369332"/>
            </a:xfrm>
            <a:prstGeom prst="rect">
              <a:avLst/>
            </a:prstGeom>
            <a:noFill/>
          </p:spPr>
          <p:txBody>
            <a:bodyPr wrap="square" rtlCol="0">
              <a:spAutoFit/>
            </a:bodyPr>
            <a:lstStyle/>
            <a:p>
              <a:r>
                <a:rPr lang="en-US" dirty="0">
                  <a:latin typeface="+mj-lt"/>
                </a:rPr>
                <a:t>fwmrm.net</a:t>
              </a:r>
            </a:p>
          </p:txBody>
        </p:sp>
      </p:grpSp>
      <p:grpSp>
        <p:nvGrpSpPr>
          <p:cNvPr id="29" name="Group 28">
            <a:extLst>
              <a:ext uri="{FF2B5EF4-FFF2-40B4-BE49-F238E27FC236}">
                <a16:creationId xmlns:a16="http://schemas.microsoft.com/office/drawing/2014/main" id="{5C728C38-1BCE-4DE2-A24E-F2E7A22686A5}"/>
              </a:ext>
            </a:extLst>
          </p:cNvPr>
          <p:cNvGrpSpPr/>
          <p:nvPr/>
        </p:nvGrpSpPr>
        <p:grpSpPr>
          <a:xfrm>
            <a:off x="2978818" y="2064604"/>
            <a:ext cx="2566754" cy="2797843"/>
            <a:chOff x="2971891" y="1780587"/>
            <a:chExt cx="2566754" cy="2797843"/>
          </a:xfrm>
        </p:grpSpPr>
        <p:grpSp>
          <p:nvGrpSpPr>
            <p:cNvPr id="16" name="Group 15">
              <a:extLst>
                <a:ext uri="{FF2B5EF4-FFF2-40B4-BE49-F238E27FC236}">
                  <a16:creationId xmlns:a16="http://schemas.microsoft.com/office/drawing/2014/main" id="{1DDBBC2D-F5F0-4FBA-912D-5D6108BDE85C}"/>
                </a:ext>
              </a:extLst>
            </p:cNvPr>
            <p:cNvGrpSpPr/>
            <p:nvPr/>
          </p:nvGrpSpPr>
          <p:grpSpPr>
            <a:xfrm>
              <a:off x="2971891" y="1780587"/>
              <a:ext cx="2566754" cy="1304247"/>
              <a:chOff x="2971891" y="1780587"/>
              <a:chExt cx="2566754" cy="1304247"/>
            </a:xfrm>
          </p:grpSpPr>
          <p:pic>
            <p:nvPicPr>
              <p:cNvPr id="12" name="Picture 6" descr="Image result for google logo">
                <a:extLst>
                  <a:ext uri="{FF2B5EF4-FFF2-40B4-BE49-F238E27FC236}">
                    <a16:creationId xmlns:a16="http://schemas.microsoft.com/office/drawing/2014/main" id="{13C65B19-FAB0-412D-A93C-15B97A407A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0905" y="1780587"/>
                <a:ext cx="667327" cy="66732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E5082065-73C8-4F41-A70D-E1ADC5B95E74}"/>
                  </a:ext>
                </a:extLst>
              </p:cNvPr>
              <p:cNvSpPr txBox="1"/>
              <p:nvPr/>
            </p:nvSpPr>
            <p:spPr>
              <a:xfrm>
                <a:off x="2971891" y="2438503"/>
                <a:ext cx="2566754" cy="646331"/>
              </a:xfrm>
              <a:prstGeom prst="rect">
                <a:avLst/>
              </a:prstGeom>
              <a:noFill/>
            </p:spPr>
            <p:txBody>
              <a:bodyPr wrap="square" rtlCol="0">
                <a:spAutoFit/>
              </a:bodyPr>
              <a:lstStyle/>
              <a:p>
                <a:r>
                  <a:rPr lang="en-US" dirty="0">
                    <a:latin typeface="+mj-lt"/>
                  </a:rPr>
                  <a:t>doubleclick.net</a:t>
                </a:r>
              </a:p>
              <a:p>
                <a:r>
                  <a:rPr lang="en-US" dirty="0">
                    <a:latin typeface="+mj-lt"/>
                  </a:rPr>
                  <a:t>googlesyndication.com</a:t>
                </a:r>
              </a:p>
            </p:txBody>
          </p:sp>
        </p:grpSp>
        <p:sp>
          <p:nvSpPr>
            <p:cNvPr id="20" name="TextBox 19">
              <a:extLst>
                <a:ext uri="{FF2B5EF4-FFF2-40B4-BE49-F238E27FC236}">
                  <a16:creationId xmlns:a16="http://schemas.microsoft.com/office/drawing/2014/main" id="{20DBD46C-7E70-4F39-A92B-7F480C2AAC1D}"/>
                </a:ext>
              </a:extLst>
            </p:cNvPr>
            <p:cNvSpPr txBox="1"/>
            <p:nvPr/>
          </p:nvSpPr>
          <p:spPr>
            <a:xfrm>
              <a:off x="2971891" y="3655100"/>
              <a:ext cx="2107934" cy="923330"/>
            </a:xfrm>
            <a:prstGeom prst="rect">
              <a:avLst/>
            </a:prstGeom>
            <a:noFill/>
          </p:spPr>
          <p:txBody>
            <a:bodyPr wrap="square" rtlCol="0">
              <a:spAutoFit/>
            </a:bodyPr>
            <a:lstStyle/>
            <a:p>
              <a:r>
                <a:rPr lang="en-US" sz="3600" dirty="0">
                  <a:latin typeface="+mj-lt"/>
                </a:rPr>
                <a:t>69.7% </a:t>
              </a:r>
              <a:br>
                <a:rPr lang="en-US" sz="3600" dirty="0">
                  <a:latin typeface="+mj-lt"/>
                </a:rPr>
              </a:br>
              <a:r>
                <a:rPr lang="en-US" dirty="0">
                  <a:latin typeface="+mj-lt"/>
                </a:rPr>
                <a:t>of smart TVs</a:t>
              </a:r>
            </a:p>
          </p:txBody>
        </p:sp>
      </p:grpSp>
      <p:sp>
        <p:nvSpPr>
          <p:cNvPr id="21" name="TextBox 20">
            <a:extLst>
              <a:ext uri="{FF2B5EF4-FFF2-40B4-BE49-F238E27FC236}">
                <a16:creationId xmlns:a16="http://schemas.microsoft.com/office/drawing/2014/main" id="{E1B97294-91FD-4E67-8622-C331CC494B8A}"/>
              </a:ext>
            </a:extLst>
          </p:cNvPr>
          <p:cNvSpPr txBox="1"/>
          <p:nvPr/>
        </p:nvSpPr>
        <p:spPr>
          <a:xfrm>
            <a:off x="5893921" y="3939117"/>
            <a:ext cx="2107934" cy="923330"/>
          </a:xfrm>
          <a:prstGeom prst="rect">
            <a:avLst/>
          </a:prstGeom>
          <a:noFill/>
        </p:spPr>
        <p:txBody>
          <a:bodyPr wrap="square" rtlCol="0">
            <a:spAutoFit/>
          </a:bodyPr>
          <a:lstStyle/>
          <a:p>
            <a:r>
              <a:rPr lang="en-US" sz="3600" dirty="0">
                <a:latin typeface="+mj-lt"/>
              </a:rPr>
              <a:t>14.9% </a:t>
            </a:r>
            <a:br>
              <a:rPr lang="en-US" sz="3600" dirty="0">
                <a:latin typeface="+mj-lt"/>
              </a:rPr>
            </a:br>
            <a:r>
              <a:rPr lang="en-US" dirty="0">
                <a:latin typeface="+mj-lt"/>
              </a:rPr>
              <a:t>of smart TVs</a:t>
            </a:r>
          </a:p>
        </p:txBody>
      </p:sp>
      <p:sp>
        <p:nvSpPr>
          <p:cNvPr id="22" name="TextBox 21">
            <a:extLst>
              <a:ext uri="{FF2B5EF4-FFF2-40B4-BE49-F238E27FC236}">
                <a16:creationId xmlns:a16="http://schemas.microsoft.com/office/drawing/2014/main" id="{83F871D4-D374-4006-9A15-EBA074B2A46E}"/>
              </a:ext>
            </a:extLst>
          </p:cNvPr>
          <p:cNvSpPr txBox="1"/>
          <p:nvPr/>
        </p:nvSpPr>
        <p:spPr>
          <a:xfrm>
            <a:off x="8935160" y="3939117"/>
            <a:ext cx="2107934" cy="923330"/>
          </a:xfrm>
          <a:prstGeom prst="rect">
            <a:avLst/>
          </a:prstGeom>
          <a:noFill/>
        </p:spPr>
        <p:txBody>
          <a:bodyPr wrap="square" rtlCol="0">
            <a:spAutoFit/>
          </a:bodyPr>
          <a:lstStyle/>
          <a:p>
            <a:r>
              <a:rPr lang="en-US" sz="3600" dirty="0">
                <a:latin typeface="+mj-lt"/>
              </a:rPr>
              <a:t>4.3% </a:t>
            </a:r>
            <a:br>
              <a:rPr lang="en-US" sz="3600" dirty="0">
                <a:latin typeface="+mj-lt"/>
              </a:rPr>
            </a:br>
            <a:r>
              <a:rPr lang="en-US" dirty="0">
                <a:latin typeface="+mj-lt"/>
              </a:rPr>
              <a:t>of smart TVs</a:t>
            </a:r>
          </a:p>
        </p:txBody>
      </p:sp>
      <p:grpSp>
        <p:nvGrpSpPr>
          <p:cNvPr id="32" name="Group 31">
            <a:extLst>
              <a:ext uri="{FF2B5EF4-FFF2-40B4-BE49-F238E27FC236}">
                <a16:creationId xmlns:a16="http://schemas.microsoft.com/office/drawing/2014/main" id="{1CBD40DC-3582-4641-99F2-710C4D7BACC2}"/>
              </a:ext>
            </a:extLst>
          </p:cNvPr>
          <p:cNvGrpSpPr/>
          <p:nvPr/>
        </p:nvGrpSpPr>
        <p:grpSpPr>
          <a:xfrm>
            <a:off x="4423063" y="5143041"/>
            <a:ext cx="5647037" cy="1214215"/>
            <a:chOff x="2649679" y="5143041"/>
            <a:chExt cx="5647037" cy="1214215"/>
          </a:xfrm>
        </p:grpSpPr>
        <p:pic>
          <p:nvPicPr>
            <p:cNvPr id="25" name="Graphic 24" descr="Help">
              <a:extLst>
                <a:ext uri="{FF2B5EF4-FFF2-40B4-BE49-F238E27FC236}">
                  <a16:creationId xmlns:a16="http://schemas.microsoft.com/office/drawing/2014/main" id="{04CD9C9B-775B-49D7-96E2-7330C28DB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40780" y="5266664"/>
              <a:ext cx="914400" cy="914400"/>
            </a:xfrm>
            <a:prstGeom prst="rect">
              <a:avLst/>
            </a:prstGeom>
          </p:spPr>
        </p:pic>
        <p:sp>
          <p:nvSpPr>
            <p:cNvPr id="15" name="Rectangle: Rounded Corners 14">
              <a:extLst>
                <a:ext uri="{FF2B5EF4-FFF2-40B4-BE49-F238E27FC236}">
                  <a16:creationId xmlns:a16="http://schemas.microsoft.com/office/drawing/2014/main" id="{5998C68A-23BF-48CB-AFEF-871E3F773935}"/>
                </a:ext>
              </a:extLst>
            </p:cNvPr>
            <p:cNvSpPr/>
            <p:nvPr/>
          </p:nvSpPr>
          <p:spPr>
            <a:xfrm>
              <a:off x="2649679" y="5143041"/>
              <a:ext cx="5647037" cy="1214215"/>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TextBox 32">
              <a:extLst>
                <a:ext uri="{FF2B5EF4-FFF2-40B4-BE49-F238E27FC236}">
                  <a16:creationId xmlns:a16="http://schemas.microsoft.com/office/drawing/2014/main" id="{49489449-1BA7-4BCE-88BA-53988BBB4249}"/>
                </a:ext>
              </a:extLst>
            </p:cNvPr>
            <p:cNvSpPr txBox="1"/>
            <p:nvPr/>
          </p:nvSpPr>
          <p:spPr>
            <a:xfrm>
              <a:off x="3859762" y="5143179"/>
              <a:ext cx="4135165" cy="1200329"/>
            </a:xfrm>
            <a:prstGeom prst="rect">
              <a:avLst/>
            </a:prstGeom>
            <a:noFill/>
          </p:spPr>
          <p:txBody>
            <a:bodyPr wrap="square" rtlCol="0">
              <a:spAutoFit/>
            </a:bodyPr>
            <a:lstStyle/>
            <a:p>
              <a:r>
                <a:rPr lang="en-US" sz="2400" dirty="0">
                  <a:latin typeface="+mj-lt"/>
                </a:rPr>
                <a:t>Which smart TV apps?</a:t>
              </a:r>
            </a:p>
            <a:p>
              <a:r>
                <a:rPr lang="en-US" sz="2400" dirty="0">
                  <a:latin typeface="+mj-lt"/>
                </a:rPr>
                <a:t>What sensitive data is shared?</a:t>
              </a:r>
            </a:p>
            <a:p>
              <a:r>
                <a:rPr lang="en-US" sz="2400" dirty="0">
                  <a:latin typeface="+mj-lt"/>
                </a:rPr>
                <a:t>Shared with whom?</a:t>
              </a:r>
            </a:p>
          </p:txBody>
        </p:sp>
      </p:grpSp>
    </p:spTree>
    <p:extLst>
      <p:ext uri="{BB962C8B-B14F-4D97-AF65-F5344CB8AC3E}">
        <p14:creationId xmlns:p14="http://schemas.microsoft.com/office/powerpoint/2010/main" val="164178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Opportunities for further research</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115</a:t>
            </a:fld>
            <a:endParaRPr lang="en-US"/>
          </a:p>
        </p:txBody>
      </p:sp>
      <p:grpSp>
        <p:nvGrpSpPr>
          <p:cNvPr id="20" name="Group 19">
            <a:extLst>
              <a:ext uri="{FF2B5EF4-FFF2-40B4-BE49-F238E27FC236}">
                <a16:creationId xmlns:a16="http://schemas.microsoft.com/office/drawing/2014/main" id="{2EE7ECE2-3B3B-4CB5-9910-C1D29CF1A499}"/>
              </a:ext>
            </a:extLst>
          </p:cNvPr>
          <p:cNvGrpSpPr/>
          <p:nvPr/>
        </p:nvGrpSpPr>
        <p:grpSpPr>
          <a:xfrm>
            <a:off x="754801" y="1571423"/>
            <a:ext cx="5407016" cy="914400"/>
            <a:chOff x="754801" y="1571423"/>
            <a:chExt cx="5407016" cy="914400"/>
          </a:xfrm>
        </p:grpSpPr>
        <p:pic>
          <p:nvPicPr>
            <p:cNvPr id="8" name="Graphic 7" descr="Lightbulb and pencil">
              <a:extLst>
                <a:ext uri="{FF2B5EF4-FFF2-40B4-BE49-F238E27FC236}">
                  <a16:creationId xmlns:a16="http://schemas.microsoft.com/office/drawing/2014/main" id="{F0E05601-4291-482C-BF8F-F857F9EA3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801" y="1571423"/>
              <a:ext cx="914400" cy="914400"/>
            </a:xfrm>
            <a:prstGeom prst="rect">
              <a:avLst/>
            </a:prstGeom>
          </p:spPr>
        </p:pic>
        <p:sp>
          <p:nvSpPr>
            <p:cNvPr id="15" name="TextBox 14">
              <a:extLst>
                <a:ext uri="{FF2B5EF4-FFF2-40B4-BE49-F238E27FC236}">
                  <a16:creationId xmlns:a16="http://schemas.microsoft.com/office/drawing/2014/main" id="{9AF1C0D8-2D92-44CA-822A-2FC948692F84}"/>
                </a:ext>
              </a:extLst>
            </p:cNvPr>
            <p:cNvSpPr txBox="1"/>
            <p:nvPr/>
          </p:nvSpPr>
          <p:spPr>
            <a:xfrm>
              <a:off x="2026652" y="1767013"/>
              <a:ext cx="4135165" cy="523220"/>
            </a:xfrm>
            <a:prstGeom prst="rect">
              <a:avLst/>
            </a:prstGeom>
            <a:noFill/>
          </p:spPr>
          <p:txBody>
            <a:bodyPr wrap="square" rtlCol="0">
              <a:spAutoFit/>
            </a:bodyPr>
            <a:lstStyle/>
            <a:p>
              <a:r>
                <a:rPr lang="en-US" sz="2800" dirty="0">
                  <a:latin typeface="+mj-lt"/>
                </a:rPr>
                <a:t>device identification</a:t>
              </a:r>
            </a:p>
          </p:txBody>
        </p:sp>
      </p:grpSp>
      <p:grpSp>
        <p:nvGrpSpPr>
          <p:cNvPr id="21" name="Group 20">
            <a:extLst>
              <a:ext uri="{FF2B5EF4-FFF2-40B4-BE49-F238E27FC236}">
                <a16:creationId xmlns:a16="http://schemas.microsoft.com/office/drawing/2014/main" id="{FF52EF52-5914-4624-882C-C11FA7ACDC3D}"/>
              </a:ext>
            </a:extLst>
          </p:cNvPr>
          <p:cNvGrpSpPr/>
          <p:nvPr/>
        </p:nvGrpSpPr>
        <p:grpSpPr>
          <a:xfrm>
            <a:off x="754801" y="2839916"/>
            <a:ext cx="5407015" cy="914400"/>
            <a:chOff x="754801" y="2839916"/>
            <a:chExt cx="5407015" cy="914400"/>
          </a:xfrm>
        </p:grpSpPr>
        <p:pic>
          <p:nvPicPr>
            <p:cNvPr id="10" name="Graphic 9" descr="Devil face with no fill">
              <a:extLst>
                <a:ext uri="{FF2B5EF4-FFF2-40B4-BE49-F238E27FC236}">
                  <a16:creationId xmlns:a16="http://schemas.microsoft.com/office/drawing/2014/main" id="{BC20141E-8A6D-4F43-9992-026A46D01C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801" y="2839916"/>
              <a:ext cx="914400" cy="914400"/>
            </a:xfrm>
            <a:prstGeom prst="rect">
              <a:avLst/>
            </a:prstGeom>
          </p:spPr>
        </p:pic>
        <p:sp>
          <p:nvSpPr>
            <p:cNvPr id="16" name="TextBox 15">
              <a:extLst>
                <a:ext uri="{FF2B5EF4-FFF2-40B4-BE49-F238E27FC236}">
                  <a16:creationId xmlns:a16="http://schemas.microsoft.com/office/drawing/2014/main" id="{3BC95946-9D16-450A-A0FF-CE75A58C7E47}"/>
                </a:ext>
              </a:extLst>
            </p:cNvPr>
            <p:cNvSpPr txBox="1"/>
            <p:nvPr/>
          </p:nvSpPr>
          <p:spPr>
            <a:xfrm>
              <a:off x="2026651" y="3035506"/>
              <a:ext cx="4135165" cy="523220"/>
            </a:xfrm>
            <a:prstGeom prst="rect">
              <a:avLst/>
            </a:prstGeom>
            <a:noFill/>
          </p:spPr>
          <p:txBody>
            <a:bodyPr wrap="square" rtlCol="0">
              <a:spAutoFit/>
            </a:bodyPr>
            <a:lstStyle/>
            <a:p>
              <a:r>
                <a:rPr lang="en-US" sz="2800" dirty="0">
                  <a:latin typeface="+mj-lt"/>
                </a:rPr>
                <a:t>anomaly detection</a:t>
              </a:r>
            </a:p>
          </p:txBody>
        </p:sp>
      </p:grpSp>
      <p:grpSp>
        <p:nvGrpSpPr>
          <p:cNvPr id="22" name="Group 21">
            <a:extLst>
              <a:ext uri="{FF2B5EF4-FFF2-40B4-BE49-F238E27FC236}">
                <a16:creationId xmlns:a16="http://schemas.microsoft.com/office/drawing/2014/main" id="{61685A10-7951-4C8C-BA74-EA5140BD645C}"/>
              </a:ext>
            </a:extLst>
          </p:cNvPr>
          <p:cNvGrpSpPr/>
          <p:nvPr/>
        </p:nvGrpSpPr>
        <p:grpSpPr>
          <a:xfrm>
            <a:off x="754801" y="3958662"/>
            <a:ext cx="5407015" cy="914400"/>
            <a:chOff x="754801" y="3958662"/>
            <a:chExt cx="5407015" cy="914400"/>
          </a:xfrm>
        </p:grpSpPr>
        <p:pic>
          <p:nvPicPr>
            <p:cNvPr id="12" name="Graphic 11" descr="Eye">
              <a:extLst>
                <a:ext uri="{FF2B5EF4-FFF2-40B4-BE49-F238E27FC236}">
                  <a16:creationId xmlns:a16="http://schemas.microsoft.com/office/drawing/2014/main" id="{440A127E-E50C-4761-A808-7FF7744A0A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4801" y="3958662"/>
              <a:ext cx="914400" cy="914400"/>
            </a:xfrm>
            <a:prstGeom prst="rect">
              <a:avLst/>
            </a:prstGeom>
          </p:spPr>
        </p:pic>
        <p:sp>
          <p:nvSpPr>
            <p:cNvPr id="17" name="TextBox 16">
              <a:extLst>
                <a:ext uri="{FF2B5EF4-FFF2-40B4-BE49-F238E27FC236}">
                  <a16:creationId xmlns:a16="http://schemas.microsoft.com/office/drawing/2014/main" id="{92D9692E-55D7-420B-99D6-6DADCE81A58D}"/>
                </a:ext>
              </a:extLst>
            </p:cNvPr>
            <p:cNvSpPr txBox="1"/>
            <p:nvPr/>
          </p:nvSpPr>
          <p:spPr>
            <a:xfrm>
              <a:off x="2026651" y="4143374"/>
              <a:ext cx="4135165" cy="523220"/>
            </a:xfrm>
            <a:prstGeom prst="rect">
              <a:avLst/>
            </a:prstGeom>
            <a:noFill/>
          </p:spPr>
          <p:txBody>
            <a:bodyPr wrap="square" rtlCol="0">
              <a:spAutoFit/>
            </a:bodyPr>
            <a:lstStyle/>
            <a:p>
              <a:r>
                <a:rPr lang="en-US" sz="2800" dirty="0">
                  <a:latin typeface="+mj-lt"/>
                </a:rPr>
                <a:t>3</a:t>
              </a:r>
              <a:r>
                <a:rPr lang="en-US" sz="2800" baseline="30000" dirty="0">
                  <a:latin typeface="+mj-lt"/>
                </a:rPr>
                <a:t>rd</a:t>
              </a:r>
              <a:r>
                <a:rPr lang="en-US" sz="2800" dirty="0">
                  <a:latin typeface="+mj-lt"/>
                </a:rPr>
                <a:t>-party identification</a:t>
              </a:r>
            </a:p>
          </p:txBody>
        </p:sp>
      </p:grpSp>
      <p:grpSp>
        <p:nvGrpSpPr>
          <p:cNvPr id="23" name="Group 22">
            <a:extLst>
              <a:ext uri="{FF2B5EF4-FFF2-40B4-BE49-F238E27FC236}">
                <a16:creationId xmlns:a16="http://schemas.microsoft.com/office/drawing/2014/main" id="{4E445533-DFEB-407E-8B2B-C93B1118FB46}"/>
              </a:ext>
            </a:extLst>
          </p:cNvPr>
          <p:cNvGrpSpPr/>
          <p:nvPr/>
        </p:nvGrpSpPr>
        <p:grpSpPr>
          <a:xfrm>
            <a:off x="754801" y="5226902"/>
            <a:ext cx="5407014" cy="914400"/>
            <a:chOff x="754801" y="5226902"/>
            <a:chExt cx="5407014" cy="914400"/>
          </a:xfrm>
        </p:grpSpPr>
        <p:pic>
          <p:nvPicPr>
            <p:cNvPr id="14" name="Graphic 13" descr="Heart with pulse">
              <a:extLst>
                <a:ext uri="{FF2B5EF4-FFF2-40B4-BE49-F238E27FC236}">
                  <a16:creationId xmlns:a16="http://schemas.microsoft.com/office/drawing/2014/main" id="{1FF4BC4F-4255-4C48-96D6-E8F75C1B92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54801" y="5226902"/>
              <a:ext cx="914400" cy="914400"/>
            </a:xfrm>
            <a:prstGeom prst="rect">
              <a:avLst/>
            </a:prstGeom>
          </p:spPr>
        </p:pic>
        <p:sp>
          <p:nvSpPr>
            <p:cNvPr id="18" name="TextBox 17">
              <a:extLst>
                <a:ext uri="{FF2B5EF4-FFF2-40B4-BE49-F238E27FC236}">
                  <a16:creationId xmlns:a16="http://schemas.microsoft.com/office/drawing/2014/main" id="{AE94AA24-969B-4BBC-981F-452BE999FD17}"/>
                </a:ext>
              </a:extLst>
            </p:cNvPr>
            <p:cNvSpPr txBox="1"/>
            <p:nvPr/>
          </p:nvSpPr>
          <p:spPr>
            <a:xfrm>
              <a:off x="2026650" y="5411867"/>
              <a:ext cx="4135165" cy="523220"/>
            </a:xfrm>
            <a:prstGeom prst="rect">
              <a:avLst/>
            </a:prstGeom>
            <a:noFill/>
          </p:spPr>
          <p:txBody>
            <a:bodyPr wrap="square" rtlCol="0">
              <a:spAutoFit/>
            </a:bodyPr>
            <a:lstStyle/>
            <a:p>
              <a:r>
                <a:rPr lang="en-US" sz="2800" dirty="0">
                  <a:latin typeface="+mj-lt"/>
                </a:rPr>
                <a:t>healthcare</a:t>
              </a:r>
            </a:p>
          </p:txBody>
        </p:sp>
      </p:grpSp>
      <p:pic>
        <p:nvPicPr>
          <p:cNvPr id="1026" name="Picture 2" descr="Image result for northwestern logo">
            <a:extLst>
              <a:ext uri="{FF2B5EF4-FFF2-40B4-BE49-F238E27FC236}">
                <a16:creationId xmlns:a16="http://schemas.microsoft.com/office/drawing/2014/main" id="{F3EACDA7-0A1F-497E-A890-DDC46C4E4C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54017" y="5487150"/>
            <a:ext cx="1544515" cy="3726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mu">
            <a:extLst>
              <a:ext uri="{FF2B5EF4-FFF2-40B4-BE49-F238E27FC236}">
                <a16:creationId xmlns:a16="http://schemas.microsoft.com/office/drawing/2014/main" id="{CB6FF590-4D7A-4C0C-8F9B-4FE22123684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55769" y="4076537"/>
            <a:ext cx="1248810" cy="796525"/>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8A6D2217-B8CD-44AA-A4A1-341D97B7165B}"/>
              </a:ext>
            </a:extLst>
          </p:cNvPr>
          <p:cNvGrpSpPr/>
          <p:nvPr/>
        </p:nvGrpSpPr>
        <p:grpSpPr>
          <a:xfrm>
            <a:off x="7998532" y="4143374"/>
            <a:ext cx="1681490" cy="642400"/>
            <a:chOff x="8724645" y="4073414"/>
            <a:chExt cx="2388182" cy="912386"/>
          </a:xfrm>
        </p:grpSpPr>
        <p:pic>
          <p:nvPicPr>
            <p:cNvPr id="1030" name="Picture 6" descr="Image result for nc state">
              <a:extLst>
                <a:ext uri="{FF2B5EF4-FFF2-40B4-BE49-F238E27FC236}">
                  <a16:creationId xmlns:a16="http://schemas.microsoft.com/office/drawing/2014/main" id="{43746AA4-C6DC-4430-8A91-53735B170F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24645" y="4134093"/>
              <a:ext cx="664318" cy="7910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nc state university">
              <a:extLst>
                <a:ext uri="{FF2B5EF4-FFF2-40B4-BE49-F238E27FC236}">
                  <a16:creationId xmlns:a16="http://schemas.microsoft.com/office/drawing/2014/main" id="{975C2055-4E70-4506-B752-7F4E7DC135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17871" y="4073414"/>
              <a:ext cx="1894956" cy="912386"/>
            </a:xfrm>
            <a:prstGeom prst="rect">
              <a:avLst/>
            </a:prstGeom>
            <a:noFill/>
            <a:extLst>
              <a:ext uri="{909E8E84-426E-40DD-AFC4-6F175D3DCCD1}">
                <a14:hiddenFill xmlns:a14="http://schemas.microsoft.com/office/drawing/2010/main">
                  <a:solidFill>
                    <a:srgbClr val="FFFFFF"/>
                  </a:solidFill>
                </a14:hiddenFill>
              </a:ext>
            </a:extLst>
          </p:spPr>
        </p:pic>
      </p:grpSp>
      <p:pic>
        <p:nvPicPr>
          <p:cNvPr id="1034" name="Picture 10" descr="Image result for columbia university">
            <a:extLst>
              <a:ext uri="{FF2B5EF4-FFF2-40B4-BE49-F238E27FC236}">
                <a16:creationId xmlns:a16="http://schemas.microsoft.com/office/drawing/2014/main" id="{D0CBC57F-49FE-43F3-99E7-193D7BC811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54017" y="2769578"/>
            <a:ext cx="984738" cy="9847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u chicago">
            <a:extLst>
              <a:ext uri="{FF2B5EF4-FFF2-40B4-BE49-F238E27FC236}">
                <a16:creationId xmlns:a16="http://schemas.microsoft.com/office/drawing/2014/main" id="{ED916CA8-058E-48BF-9B75-11C57B6F8A8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59188" y="1841941"/>
            <a:ext cx="2024062" cy="4310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uiuc">
            <a:extLst>
              <a:ext uri="{FF2B5EF4-FFF2-40B4-BE49-F238E27FC236}">
                <a16:creationId xmlns:a16="http://schemas.microsoft.com/office/drawing/2014/main" id="{C56E4C79-9305-4936-9553-3A649965C9B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12914" y="1769137"/>
            <a:ext cx="1908452" cy="521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63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40"/>
                                        </p:tgtEl>
                                        <p:attrNameLst>
                                          <p:attrName>style.visibility</p:attrName>
                                        </p:attrNameLst>
                                      </p:cBhvr>
                                      <p:to>
                                        <p:strVal val="visible"/>
                                      </p:to>
                                    </p:set>
                                    <p:animEffect transition="in" filter="fade">
                                      <p:cBhvr>
                                        <p:cTn id="27" dur="500"/>
                                        <p:tgtEl>
                                          <p:spTgt spid="1040"/>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500"/>
                                        <p:tgtEl>
                                          <p:spTgt spid="1034"/>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1026"/>
                                        </p:tgtEl>
                                        <p:attrNameLst>
                                          <p:attrName>style.visibility</p:attrName>
                                        </p:attrNameLst>
                                      </p:cBhvr>
                                      <p:to>
                                        <p:strVal val="visible"/>
                                      </p:to>
                                    </p:set>
                                    <p:animEffect transition="in" filter="fade">
                                      <p:cBhvr>
                                        <p:cTn id="4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Summary of IoT Inspector</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116</a:t>
            </a:fld>
            <a:endParaRPr lang="en-US"/>
          </a:p>
        </p:txBody>
      </p:sp>
      <p:sp>
        <p:nvSpPr>
          <p:cNvPr id="4" name="TextBox 3">
            <a:extLst>
              <a:ext uri="{FF2B5EF4-FFF2-40B4-BE49-F238E27FC236}">
                <a16:creationId xmlns:a16="http://schemas.microsoft.com/office/drawing/2014/main" id="{540DFA18-D8A3-4AE3-B206-9C67846E36DD}"/>
              </a:ext>
            </a:extLst>
          </p:cNvPr>
          <p:cNvSpPr txBox="1"/>
          <p:nvPr/>
        </p:nvSpPr>
        <p:spPr>
          <a:xfrm>
            <a:off x="320944" y="1151552"/>
            <a:ext cx="11179394" cy="954107"/>
          </a:xfrm>
          <a:prstGeom prst="rect">
            <a:avLst/>
          </a:prstGeom>
          <a:noFill/>
        </p:spPr>
        <p:txBody>
          <a:bodyPr wrap="square" rtlCol="0">
            <a:spAutoFit/>
          </a:bodyPr>
          <a:lstStyle/>
          <a:p>
            <a:r>
              <a:rPr lang="en-US" sz="2800" dirty="0">
                <a:latin typeface="+mj-lt"/>
              </a:rPr>
              <a:t>Built a system to gather empirical evidence of security and privacy threats from 50k+ devices and 5k users</a:t>
            </a:r>
          </a:p>
        </p:txBody>
      </p:sp>
      <p:grpSp>
        <p:nvGrpSpPr>
          <p:cNvPr id="16" name="Group 15">
            <a:extLst>
              <a:ext uri="{FF2B5EF4-FFF2-40B4-BE49-F238E27FC236}">
                <a16:creationId xmlns:a16="http://schemas.microsoft.com/office/drawing/2014/main" id="{4A996B55-261E-4822-841D-E12CBF6006B0}"/>
              </a:ext>
            </a:extLst>
          </p:cNvPr>
          <p:cNvGrpSpPr/>
          <p:nvPr/>
        </p:nvGrpSpPr>
        <p:grpSpPr>
          <a:xfrm>
            <a:off x="715624" y="3236771"/>
            <a:ext cx="2445374" cy="2143407"/>
            <a:chOff x="271193" y="3383390"/>
            <a:chExt cx="2445374" cy="2143407"/>
          </a:xfrm>
        </p:grpSpPr>
        <p:grpSp>
          <p:nvGrpSpPr>
            <p:cNvPr id="3" name="Group 2">
              <a:extLst>
                <a:ext uri="{FF2B5EF4-FFF2-40B4-BE49-F238E27FC236}">
                  <a16:creationId xmlns:a16="http://schemas.microsoft.com/office/drawing/2014/main" id="{C4E7A0D7-8560-4100-8940-F2F918B240CA}"/>
                </a:ext>
              </a:extLst>
            </p:cNvPr>
            <p:cNvGrpSpPr/>
            <p:nvPr/>
          </p:nvGrpSpPr>
          <p:grpSpPr>
            <a:xfrm>
              <a:off x="320944" y="3383390"/>
              <a:ext cx="1576294" cy="1424903"/>
              <a:chOff x="2705508" y="3363784"/>
              <a:chExt cx="2908125" cy="2628822"/>
            </a:xfrm>
          </p:grpSpPr>
          <p:pic>
            <p:nvPicPr>
              <p:cNvPr id="6" name="Graphic 5" descr="Laptop">
                <a:extLst>
                  <a:ext uri="{FF2B5EF4-FFF2-40B4-BE49-F238E27FC236}">
                    <a16:creationId xmlns:a16="http://schemas.microsoft.com/office/drawing/2014/main" id="{B7EF24A8-6747-4368-8C46-81C439C3EB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05508" y="3363784"/>
                <a:ext cx="2505023" cy="2505024"/>
              </a:xfrm>
              <a:prstGeom prst="rect">
                <a:avLst/>
              </a:prstGeom>
            </p:spPr>
          </p:pic>
          <p:pic>
            <p:nvPicPr>
              <p:cNvPr id="7" name="Graphic 6" descr="User">
                <a:extLst>
                  <a:ext uri="{FF2B5EF4-FFF2-40B4-BE49-F238E27FC236}">
                    <a16:creationId xmlns:a16="http://schemas.microsoft.com/office/drawing/2014/main" id="{76FC73A3-2099-4D7F-984B-8951A0272B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80165" y="4559137"/>
                <a:ext cx="1433468" cy="1433469"/>
              </a:xfrm>
              <a:prstGeom prst="rect">
                <a:avLst/>
              </a:prstGeom>
            </p:spPr>
          </p:pic>
          <p:pic>
            <p:nvPicPr>
              <p:cNvPr id="8" name="Graphic 7" descr="Research">
                <a:extLst>
                  <a:ext uri="{FF2B5EF4-FFF2-40B4-BE49-F238E27FC236}">
                    <a16:creationId xmlns:a16="http://schemas.microsoft.com/office/drawing/2014/main" id="{04296F65-7875-4C0A-86AA-29A66431A1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8638" y="4047248"/>
                <a:ext cx="979136" cy="979136"/>
              </a:xfrm>
              <a:prstGeom prst="rect">
                <a:avLst/>
              </a:prstGeom>
            </p:spPr>
          </p:pic>
        </p:grpSp>
        <p:sp>
          <p:nvSpPr>
            <p:cNvPr id="17" name="TextBox 16">
              <a:extLst>
                <a:ext uri="{FF2B5EF4-FFF2-40B4-BE49-F238E27FC236}">
                  <a16:creationId xmlns:a16="http://schemas.microsoft.com/office/drawing/2014/main" id="{D5AA9B5D-2027-4563-86C3-93CBD714DE07}"/>
                </a:ext>
              </a:extLst>
            </p:cNvPr>
            <p:cNvSpPr txBox="1"/>
            <p:nvPr/>
          </p:nvSpPr>
          <p:spPr>
            <a:xfrm>
              <a:off x="271193" y="4818911"/>
              <a:ext cx="2445374" cy="707886"/>
            </a:xfrm>
            <a:prstGeom prst="rect">
              <a:avLst/>
            </a:prstGeom>
            <a:noFill/>
          </p:spPr>
          <p:txBody>
            <a:bodyPr wrap="square" rtlCol="0">
              <a:spAutoFit/>
            </a:bodyPr>
            <a:lstStyle/>
            <a:p>
              <a:r>
                <a:rPr lang="en-US" sz="2000" dirty="0">
                  <a:latin typeface="+mj-lt"/>
                </a:rPr>
                <a:t>Empowers consumers with simple tool</a:t>
              </a:r>
            </a:p>
          </p:txBody>
        </p:sp>
      </p:grpSp>
      <p:grpSp>
        <p:nvGrpSpPr>
          <p:cNvPr id="20" name="Group 19">
            <a:extLst>
              <a:ext uri="{FF2B5EF4-FFF2-40B4-BE49-F238E27FC236}">
                <a16:creationId xmlns:a16="http://schemas.microsoft.com/office/drawing/2014/main" id="{A616584E-12A9-4ECD-87A6-BFE86AAA5B84}"/>
              </a:ext>
            </a:extLst>
          </p:cNvPr>
          <p:cNvGrpSpPr/>
          <p:nvPr/>
        </p:nvGrpSpPr>
        <p:grpSpPr>
          <a:xfrm>
            <a:off x="3332943" y="3648166"/>
            <a:ext cx="2108084" cy="1751101"/>
            <a:chOff x="3138806" y="3765078"/>
            <a:chExt cx="2108084" cy="1751101"/>
          </a:xfrm>
        </p:grpSpPr>
        <p:pic>
          <p:nvPicPr>
            <p:cNvPr id="9" name="Picture 2" descr="https://lh6.googleusercontent.com/J0uxKjM5lhcTruerOayFeOTxpQUhjdi2-K4VcyqKOGZatT-XJEzaGuK5cZXVw8KqsDzbScMS-ivxUV01B5dOUEz3QXkNCw4p-ljD6xLqeh4HxTBc69ueJnNmXmNAOAgPUSIMpphtIm8">
              <a:extLst>
                <a:ext uri="{FF2B5EF4-FFF2-40B4-BE49-F238E27FC236}">
                  <a16:creationId xmlns:a16="http://schemas.microsoft.com/office/drawing/2014/main" id="{1DDE13C9-383F-42CB-A607-6D0DD557E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2109" y="4270266"/>
              <a:ext cx="1957800" cy="3013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NPR">
              <a:extLst>
                <a:ext uri="{FF2B5EF4-FFF2-40B4-BE49-F238E27FC236}">
                  <a16:creationId xmlns:a16="http://schemas.microsoft.com/office/drawing/2014/main" id="{C86794A3-B8DB-4BAD-B05A-0515459C85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42109" y="3765078"/>
              <a:ext cx="1126236" cy="38087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00556E6-B047-4B5F-B75C-A1EDEC8AAD7F}"/>
                </a:ext>
              </a:extLst>
            </p:cNvPr>
            <p:cNvSpPr txBox="1"/>
            <p:nvPr/>
          </p:nvSpPr>
          <p:spPr>
            <a:xfrm>
              <a:off x="3138806" y="4808293"/>
              <a:ext cx="2108084" cy="707886"/>
            </a:xfrm>
            <a:prstGeom prst="rect">
              <a:avLst/>
            </a:prstGeom>
            <a:noFill/>
          </p:spPr>
          <p:txBody>
            <a:bodyPr wrap="square" rtlCol="0">
              <a:spAutoFit/>
            </a:bodyPr>
            <a:lstStyle/>
            <a:p>
              <a:r>
                <a:rPr lang="en-US" sz="2000" dirty="0">
                  <a:latin typeface="+mj-lt"/>
                </a:rPr>
                <a:t>Helps journalist raise awareness</a:t>
              </a:r>
            </a:p>
          </p:txBody>
        </p:sp>
      </p:grpSp>
      <p:grpSp>
        <p:nvGrpSpPr>
          <p:cNvPr id="22" name="Group 21">
            <a:extLst>
              <a:ext uri="{FF2B5EF4-FFF2-40B4-BE49-F238E27FC236}">
                <a16:creationId xmlns:a16="http://schemas.microsoft.com/office/drawing/2014/main" id="{2BB69944-1E42-4CA6-B75D-1F4BC302A9E2}"/>
              </a:ext>
            </a:extLst>
          </p:cNvPr>
          <p:cNvGrpSpPr/>
          <p:nvPr/>
        </p:nvGrpSpPr>
        <p:grpSpPr>
          <a:xfrm>
            <a:off x="5761253" y="3497092"/>
            <a:ext cx="2644022" cy="2227465"/>
            <a:chOff x="6260281" y="3607108"/>
            <a:chExt cx="2644022" cy="2227465"/>
          </a:xfrm>
        </p:grpSpPr>
        <p:pic>
          <p:nvPicPr>
            <p:cNvPr id="2050" name="Picture 2" descr="Image result for consumer reports">
              <a:extLst>
                <a:ext uri="{FF2B5EF4-FFF2-40B4-BE49-F238E27FC236}">
                  <a16:creationId xmlns:a16="http://schemas.microsoft.com/office/drawing/2014/main" id="{231D8076-7AF4-4715-A1C4-2D8BF37EB4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6864" y="3607108"/>
              <a:ext cx="1376555" cy="45518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62A0ABE7-0537-4973-B65E-EF465B495678}"/>
                </a:ext>
              </a:extLst>
            </p:cNvPr>
            <p:cNvSpPr txBox="1"/>
            <p:nvPr/>
          </p:nvSpPr>
          <p:spPr>
            <a:xfrm>
              <a:off x="6260281" y="4818910"/>
              <a:ext cx="2644022" cy="1015663"/>
            </a:xfrm>
            <a:prstGeom prst="rect">
              <a:avLst/>
            </a:prstGeom>
            <a:noFill/>
          </p:spPr>
          <p:txBody>
            <a:bodyPr wrap="square" rtlCol="0">
              <a:spAutoFit/>
            </a:bodyPr>
            <a:lstStyle/>
            <a:p>
              <a:r>
                <a:rPr lang="en-US" sz="2000" dirty="0">
                  <a:latin typeface="+mj-lt"/>
                </a:rPr>
                <a:t>Facilitates investigations to push for policy changes</a:t>
              </a:r>
            </a:p>
          </p:txBody>
        </p:sp>
        <p:pic>
          <p:nvPicPr>
            <p:cNvPr id="2052" name="Picture 4" descr="Image result for ftc">
              <a:extLst>
                <a:ext uri="{FF2B5EF4-FFF2-40B4-BE49-F238E27FC236}">
                  <a16:creationId xmlns:a16="http://schemas.microsoft.com/office/drawing/2014/main" id="{07917DCA-5980-4387-99DC-23F0A7EA86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38174" y="4128886"/>
              <a:ext cx="1426186" cy="3808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C81269CC-EF50-487C-A916-77641C70D255}"/>
              </a:ext>
            </a:extLst>
          </p:cNvPr>
          <p:cNvGrpSpPr/>
          <p:nvPr/>
        </p:nvGrpSpPr>
        <p:grpSpPr>
          <a:xfrm>
            <a:off x="8689260" y="3242223"/>
            <a:ext cx="2644024" cy="2177568"/>
            <a:chOff x="9276783" y="3349228"/>
            <a:chExt cx="2644024" cy="2177568"/>
          </a:xfrm>
        </p:grpSpPr>
        <p:pic>
          <p:nvPicPr>
            <p:cNvPr id="15" name="Graphic 14" descr="Classroom">
              <a:extLst>
                <a:ext uri="{FF2B5EF4-FFF2-40B4-BE49-F238E27FC236}">
                  <a16:creationId xmlns:a16="http://schemas.microsoft.com/office/drawing/2014/main" id="{ACC7916A-0FE0-461A-9EA5-AD5EE2F535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276783" y="3349228"/>
              <a:ext cx="1221231" cy="1221231"/>
            </a:xfrm>
            <a:prstGeom prst="rect">
              <a:avLst/>
            </a:prstGeom>
          </p:spPr>
        </p:pic>
        <p:sp>
          <p:nvSpPr>
            <p:cNvPr id="21" name="TextBox 20">
              <a:extLst>
                <a:ext uri="{FF2B5EF4-FFF2-40B4-BE49-F238E27FC236}">
                  <a16:creationId xmlns:a16="http://schemas.microsoft.com/office/drawing/2014/main" id="{17210E0F-4C43-4957-931F-ABE04EC0C7D9}"/>
                </a:ext>
              </a:extLst>
            </p:cNvPr>
            <p:cNvSpPr txBox="1"/>
            <p:nvPr/>
          </p:nvSpPr>
          <p:spPr>
            <a:xfrm>
              <a:off x="9276784" y="4818910"/>
              <a:ext cx="2644023" cy="707886"/>
            </a:xfrm>
            <a:prstGeom prst="rect">
              <a:avLst/>
            </a:prstGeom>
            <a:noFill/>
          </p:spPr>
          <p:txBody>
            <a:bodyPr wrap="square" rtlCol="0">
              <a:spAutoFit/>
            </a:bodyPr>
            <a:lstStyle/>
            <a:p>
              <a:r>
                <a:rPr lang="en-US" sz="2000" dirty="0">
                  <a:latin typeface="+mj-lt"/>
                </a:rPr>
                <a:t>Provides researchers with new insights</a:t>
              </a:r>
            </a:p>
          </p:txBody>
        </p:sp>
      </p:grpSp>
      <p:grpSp>
        <p:nvGrpSpPr>
          <p:cNvPr id="25" name="Group 24">
            <a:extLst>
              <a:ext uri="{FF2B5EF4-FFF2-40B4-BE49-F238E27FC236}">
                <a16:creationId xmlns:a16="http://schemas.microsoft.com/office/drawing/2014/main" id="{C7807D6E-C098-4974-9EA7-920DC56C6D70}"/>
              </a:ext>
            </a:extLst>
          </p:cNvPr>
          <p:cNvGrpSpPr/>
          <p:nvPr/>
        </p:nvGrpSpPr>
        <p:grpSpPr>
          <a:xfrm>
            <a:off x="6526113" y="1758442"/>
            <a:ext cx="5477608" cy="1015501"/>
            <a:chOff x="6488723" y="1732085"/>
            <a:chExt cx="5477608" cy="1015501"/>
          </a:xfrm>
        </p:grpSpPr>
        <p:sp>
          <p:nvSpPr>
            <p:cNvPr id="24" name="Speech Bubble: Rectangle with Corners Rounded 23">
              <a:extLst>
                <a:ext uri="{FF2B5EF4-FFF2-40B4-BE49-F238E27FC236}">
                  <a16:creationId xmlns:a16="http://schemas.microsoft.com/office/drawing/2014/main" id="{E6C24D42-FC22-4E82-B478-6741103393E3}"/>
                </a:ext>
              </a:extLst>
            </p:cNvPr>
            <p:cNvSpPr/>
            <p:nvPr/>
          </p:nvSpPr>
          <p:spPr>
            <a:xfrm>
              <a:off x="6488723" y="1732085"/>
              <a:ext cx="5477608" cy="1015501"/>
            </a:xfrm>
            <a:prstGeom prst="wedgeRoundRectCallout">
              <a:avLst>
                <a:gd name="adj1" fmla="val 2912"/>
                <a:gd name="adj2" fmla="val 97132"/>
                <a:gd name="adj3" fmla="val 16667"/>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7" name="Graphic 26" descr="Help">
              <a:extLst>
                <a:ext uri="{FF2B5EF4-FFF2-40B4-BE49-F238E27FC236}">
                  <a16:creationId xmlns:a16="http://schemas.microsoft.com/office/drawing/2014/main" id="{4590DBF7-A526-4710-B905-5D28A6DC49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88723" y="1754297"/>
              <a:ext cx="914400" cy="914400"/>
            </a:xfrm>
            <a:prstGeom prst="rect">
              <a:avLst/>
            </a:prstGeom>
          </p:spPr>
        </p:pic>
        <p:sp>
          <p:nvSpPr>
            <p:cNvPr id="28" name="TextBox 27">
              <a:extLst>
                <a:ext uri="{FF2B5EF4-FFF2-40B4-BE49-F238E27FC236}">
                  <a16:creationId xmlns:a16="http://schemas.microsoft.com/office/drawing/2014/main" id="{A3EEFCD2-564A-444B-8605-AEFBA114E931}"/>
                </a:ext>
              </a:extLst>
            </p:cNvPr>
            <p:cNvSpPr txBox="1"/>
            <p:nvPr/>
          </p:nvSpPr>
          <p:spPr>
            <a:xfrm>
              <a:off x="7297616" y="1874549"/>
              <a:ext cx="4668715" cy="707886"/>
            </a:xfrm>
            <a:prstGeom prst="rect">
              <a:avLst/>
            </a:prstGeom>
            <a:noFill/>
          </p:spPr>
          <p:txBody>
            <a:bodyPr wrap="square" rtlCol="0">
              <a:spAutoFit/>
            </a:bodyPr>
            <a:lstStyle/>
            <a:p>
              <a:r>
                <a:rPr lang="en-US" sz="2000" dirty="0">
                  <a:latin typeface="+mj-lt"/>
                </a:rPr>
                <a:t>Which smart TV apps track users?</a:t>
              </a:r>
            </a:p>
            <a:p>
              <a:r>
                <a:rPr lang="en-US" sz="2000" dirty="0">
                  <a:latin typeface="+mj-lt"/>
                </a:rPr>
                <a:t>What sensitive data is shared? With whom?</a:t>
              </a:r>
            </a:p>
          </p:txBody>
        </p:sp>
      </p:grpSp>
    </p:spTree>
    <p:extLst>
      <p:ext uri="{BB962C8B-B14F-4D97-AF65-F5344CB8AC3E}">
        <p14:creationId xmlns:p14="http://schemas.microsoft.com/office/powerpoint/2010/main" val="166534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Summary of the talk: Smart home IoT security &amp; privacy</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117</a:t>
            </a:fld>
            <a:endParaRPr lang="en-US"/>
          </a:p>
        </p:txBody>
      </p:sp>
      <p:sp>
        <p:nvSpPr>
          <p:cNvPr id="6" name="Rectangle: Rounded Corners 5">
            <a:extLst>
              <a:ext uri="{FF2B5EF4-FFF2-40B4-BE49-F238E27FC236}">
                <a16:creationId xmlns:a16="http://schemas.microsoft.com/office/drawing/2014/main" id="{6966C64A-4A4F-442D-919E-130579639F60}"/>
              </a:ext>
            </a:extLst>
          </p:cNvPr>
          <p:cNvSpPr/>
          <p:nvPr/>
        </p:nvSpPr>
        <p:spPr>
          <a:xfrm>
            <a:off x="3457471" y="1929600"/>
            <a:ext cx="2037600" cy="152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accent1"/>
                </a:solidFill>
                <a:latin typeface="Calibri Light" panose="020F0302020204030204"/>
              </a:rPr>
              <a:t>in the wild</a:t>
            </a:r>
          </a:p>
        </p:txBody>
      </p:sp>
      <p:sp>
        <p:nvSpPr>
          <p:cNvPr id="19" name="Rectangle: Rounded Corners 18">
            <a:extLst>
              <a:ext uri="{FF2B5EF4-FFF2-40B4-BE49-F238E27FC236}">
                <a16:creationId xmlns:a16="http://schemas.microsoft.com/office/drawing/2014/main" id="{9E77149B-5B11-4DC1-881E-2F39EAB0DF2A}"/>
              </a:ext>
            </a:extLst>
          </p:cNvPr>
          <p:cNvSpPr/>
          <p:nvPr/>
        </p:nvSpPr>
        <p:spPr>
          <a:xfrm>
            <a:off x="3457471" y="3759600"/>
            <a:ext cx="2037600" cy="152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b="1" dirty="0">
                <a:solidFill>
                  <a:schemeClr val="accent1"/>
                </a:solidFill>
                <a:latin typeface="Calibri Light" panose="020F0302020204030204"/>
              </a:rPr>
              <a:t>in the lab</a:t>
            </a:r>
          </a:p>
        </p:txBody>
      </p:sp>
      <p:sp>
        <p:nvSpPr>
          <p:cNvPr id="7" name="TextBox 6">
            <a:extLst>
              <a:ext uri="{FF2B5EF4-FFF2-40B4-BE49-F238E27FC236}">
                <a16:creationId xmlns:a16="http://schemas.microsoft.com/office/drawing/2014/main" id="{04EE79F2-0E92-4895-A287-1419E23F6D5D}"/>
              </a:ext>
            </a:extLst>
          </p:cNvPr>
          <p:cNvSpPr txBox="1"/>
          <p:nvPr/>
        </p:nvSpPr>
        <p:spPr>
          <a:xfrm>
            <a:off x="5636125" y="2239188"/>
            <a:ext cx="4671657" cy="830997"/>
          </a:xfrm>
          <a:prstGeom prst="rect">
            <a:avLst/>
          </a:prstGeom>
          <a:noFill/>
        </p:spPr>
        <p:txBody>
          <a:bodyPr wrap="square" rtlCol="0">
            <a:spAutoFit/>
          </a:bodyPr>
          <a:lstStyle/>
          <a:p>
            <a:r>
              <a:rPr lang="en-US" sz="2400" dirty="0">
                <a:latin typeface="+mj-lt"/>
              </a:rPr>
              <a:t>Built system that crowd-sources network traffic [</a:t>
            </a:r>
            <a:r>
              <a:rPr lang="en-US" sz="2400" dirty="0" err="1">
                <a:latin typeface="+mj-lt"/>
              </a:rPr>
              <a:t>arXiv</a:t>
            </a:r>
            <a:r>
              <a:rPr lang="en-US" sz="2400" dirty="0">
                <a:latin typeface="+mj-lt"/>
              </a:rPr>
              <a:t> ‘19]</a:t>
            </a:r>
          </a:p>
        </p:txBody>
      </p:sp>
      <p:pic>
        <p:nvPicPr>
          <p:cNvPr id="26" name="Graphic 25" descr="Globe">
            <a:extLst>
              <a:ext uri="{FF2B5EF4-FFF2-40B4-BE49-F238E27FC236}">
                <a16:creationId xmlns:a16="http://schemas.microsoft.com/office/drawing/2014/main" id="{EEBF62D2-B8FC-444E-B311-69194B3DA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43071" y="2235600"/>
            <a:ext cx="914400" cy="914400"/>
          </a:xfrm>
          <a:prstGeom prst="rect">
            <a:avLst/>
          </a:prstGeom>
        </p:spPr>
      </p:pic>
      <p:pic>
        <p:nvPicPr>
          <p:cNvPr id="27" name="Graphic 26" descr="Microscope">
            <a:extLst>
              <a:ext uri="{FF2B5EF4-FFF2-40B4-BE49-F238E27FC236}">
                <a16:creationId xmlns:a16="http://schemas.microsoft.com/office/drawing/2014/main" id="{729458D6-EE9C-4836-A51E-FB15F9E749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3071" y="4065600"/>
            <a:ext cx="914400" cy="914400"/>
          </a:xfrm>
          <a:prstGeom prst="rect">
            <a:avLst/>
          </a:prstGeom>
        </p:spPr>
      </p:pic>
      <p:sp>
        <p:nvSpPr>
          <p:cNvPr id="28" name="Arrow: Curved Right 27">
            <a:extLst>
              <a:ext uri="{FF2B5EF4-FFF2-40B4-BE49-F238E27FC236}">
                <a16:creationId xmlns:a16="http://schemas.microsoft.com/office/drawing/2014/main" id="{5BD85406-A600-40C7-8F66-9A42152A364C}"/>
              </a:ext>
            </a:extLst>
          </p:cNvPr>
          <p:cNvSpPr/>
          <p:nvPr/>
        </p:nvSpPr>
        <p:spPr>
          <a:xfrm>
            <a:off x="1632271" y="2635200"/>
            <a:ext cx="914400" cy="2158464"/>
          </a:xfrm>
          <a:prstGeom prst="curved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30399AB5-CD22-4D9E-A8A6-15E5BB25EBD6}"/>
              </a:ext>
            </a:extLst>
          </p:cNvPr>
          <p:cNvSpPr txBox="1"/>
          <p:nvPr/>
        </p:nvSpPr>
        <p:spPr>
          <a:xfrm>
            <a:off x="776058" y="2169315"/>
            <a:ext cx="1579227" cy="1015663"/>
          </a:xfrm>
          <a:prstGeom prst="rect">
            <a:avLst/>
          </a:prstGeom>
          <a:noFill/>
        </p:spPr>
        <p:txBody>
          <a:bodyPr wrap="square" rtlCol="0">
            <a:spAutoFit/>
          </a:bodyPr>
          <a:lstStyle/>
          <a:p>
            <a:r>
              <a:rPr lang="en-US" sz="2000" b="1" dirty="0">
                <a:solidFill>
                  <a:schemeClr val="accent2"/>
                </a:solidFill>
                <a:latin typeface="+mj-lt"/>
              </a:rPr>
              <a:t>discover systematic trend</a:t>
            </a:r>
          </a:p>
        </p:txBody>
      </p:sp>
      <p:sp>
        <p:nvSpPr>
          <p:cNvPr id="30" name="TextBox 29">
            <a:extLst>
              <a:ext uri="{FF2B5EF4-FFF2-40B4-BE49-F238E27FC236}">
                <a16:creationId xmlns:a16="http://schemas.microsoft.com/office/drawing/2014/main" id="{545CFB03-B0C5-4174-B782-66A7D27618D5}"/>
              </a:ext>
            </a:extLst>
          </p:cNvPr>
          <p:cNvSpPr txBox="1"/>
          <p:nvPr/>
        </p:nvSpPr>
        <p:spPr>
          <a:xfrm>
            <a:off x="807872" y="4579254"/>
            <a:ext cx="1195264" cy="506292"/>
          </a:xfrm>
          <a:prstGeom prst="rect">
            <a:avLst/>
          </a:prstGeom>
          <a:noFill/>
        </p:spPr>
        <p:txBody>
          <a:bodyPr wrap="none" rtlCol="0">
            <a:spAutoFit/>
          </a:bodyPr>
          <a:lstStyle/>
          <a:p>
            <a:pPr>
              <a:lnSpc>
                <a:spcPct val="150000"/>
              </a:lnSpc>
            </a:pPr>
            <a:r>
              <a:rPr lang="en-US" sz="2000" b="1" dirty="0">
                <a:solidFill>
                  <a:schemeClr val="accent2"/>
                </a:solidFill>
                <a:latin typeface="+mj-lt"/>
              </a:rPr>
              <a:t>deep-dive</a:t>
            </a:r>
          </a:p>
        </p:txBody>
      </p:sp>
      <p:sp>
        <p:nvSpPr>
          <p:cNvPr id="35" name="TextBox 34">
            <a:extLst>
              <a:ext uri="{FF2B5EF4-FFF2-40B4-BE49-F238E27FC236}">
                <a16:creationId xmlns:a16="http://schemas.microsoft.com/office/drawing/2014/main" id="{CC2CB284-9FAC-41EA-9F4E-87E9F7D8F8FA}"/>
              </a:ext>
            </a:extLst>
          </p:cNvPr>
          <p:cNvSpPr txBox="1"/>
          <p:nvPr/>
        </p:nvSpPr>
        <p:spPr>
          <a:xfrm>
            <a:off x="5575916" y="4102845"/>
            <a:ext cx="4610621" cy="830997"/>
          </a:xfrm>
          <a:prstGeom prst="rect">
            <a:avLst/>
          </a:prstGeom>
          <a:noFill/>
        </p:spPr>
        <p:txBody>
          <a:bodyPr wrap="square" rtlCol="0">
            <a:spAutoFit/>
          </a:bodyPr>
          <a:lstStyle/>
          <a:p>
            <a:r>
              <a:rPr lang="en-US" sz="2400" dirty="0">
                <a:latin typeface="+mj-lt"/>
              </a:rPr>
              <a:t>Built system that interacts with smart TV apps [CCS ‘19]</a:t>
            </a:r>
          </a:p>
        </p:txBody>
      </p:sp>
      <p:sp>
        <p:nvSpPr>
          <p:cNvPr id="37" name="Oval 36">
            <a:extLst>
              <a:ext uri="{FF2B5EF4-FFF2-40B4-BE49-F238E27FC236}">
                <a16:creationId xmlns:a16="http://schemas.microsoft.com/office/drawing/2014/main" id="{817F66D8-1F19-4802-84CA-7BF43CDFD1E9}"/>
              </a:ext>
            </a:extLst>
          </p:cNvPr>
          <p:cNvSpPr/>
          <p:nvPr/>
        </p:nvSpPr>
        <p:spPr>
          <a:xfrm>
            <a:off x="10186537" y="2223412"/>
            <a:ext cx="948806" cy="94880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1</a:t>
            </a:r>
          </a:p>
        </p:txBody>
      </p:sp>
      <p:sp>
        <p:nvSpPr>
          <p:cNvPr id="38" name="Oval 37">
            <a:extLst>
              <a:ext uri="{FF2B5EF4-FFF2-40B4-BE49-F238E27FC236}">
                <a16:creationId xmlns:a16="http://schemas.microsoft.com/office/drawing/2014/main" id="{EE19B1F7-16B2-4129-973E-2214A0333C64}"/>
              </a:ext>
            </a:extLst>
          </p:cNvPr>
          <p:cNvSpPr/>
          <p:nvPr/>
        </p:nvSpPr>
        <p:spPr>
          <a:xfrm>
            <a:off x="10267382" y="4043940"/>
            <a:ext cx="948806" cy="94880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2</a:t>
            </a:r>
          </a:p>
        </p:txBody>
      </p:sp>
    </p:spTree>
    <p:extLst>
      <p:ext uri="{BB962C8B-B14F-4D97-AF65-F5344CB8AC3E}">
        <p14:creationId xmlns:p14="http://schemas.microsoft.com/office/powerpoint/2010/main" val="21293103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A6BB2-D2A5-4D1A-8AB8-4038A657CDF2}"/>
              </a:ext>
            </a:extLst>
          </p:cNvPr>
          <p:cNvSpPr>
            <a:spLocks noGrp="1"/>
          </p:cNvSpPr>
          <p:nvPr>
            <p:ph type="title"/>
          </p:nvPr>
        </p:nvSpPr>
        <p:spPr>
          <a:xfrm>
            <a:off x="1586759" y="1592784"/>
            <a:ext cx="9779443" cy="2852737"/>
          </a:xfrm>
        </p:spPr>
        <p:txBody>
          <a:bodyPr>
            <a:normAutofit/>
          </a:bodyPr>
          <a:lstStyle/>
          <a:p>
            <a:r>
              <a:rPr lang="en-US" sz="4400" dirty="0">
                <a:solidFill>
                  <a:schemeClr val="bg1"/>
                </a:solidFill>
              </a:rPr>
              <a:t>Analyzing tracking on smart TVs</a:t>
            </a:r>
          </a:p>
        </p:txBody>
      </p:sp>
      <p:sp>
        <p:nvSpPr>
          <p:cNvPr id="3" name="Text Placeholder 2">
            <a:extLst>
              <a:ext uri="{FF2B5EF4-FFF2-40B4-BE49-F238E27FC236}">
                <a16:creationId xmlns:a16="http://schemas.microsoft.com/office/drawing/2014/main" id="{6D4B98A8-6CA6-49DD-8D3C-5C92A87B336F}"/>
              </a:ext>
            </a:extLst>
          </p:cNvPr>
          <p:cNvSpPr>
            <a:spLocks noGrp="1"/>
          </p:cNvSpPr>
          <p:nvPr>
            <p:ph type="body" idx="1"/>
          </p:nvPr>
        </p:nvSpPr>
        <p:spPr>
          <a:xfrm>
            <a:off x="1586759" y="4606411"/>
            <a:ext cx="9779443" cy="1985776"/>
          </a:xfrm>
        </p:spPr>
        <p:txBody>
          <a:bodyPr>
            <a:normAutofit/>
          </a:bodyPr>
          <a:lstStyle/>
          <a:p>
            <a:r>
              <a:rPr lang="en-US" dirty="0" err="1">
                <a:solidFill>
                  <a:schemeClr val="bg1"/>
                </a:solidFill>
                <a:latin typeface="+mj-lt"/>
              </a:rPr>
              <a:t>Hooman</a:t>
            </a:r>
            <a:r>
              <a:rPr lang="en-US" dirty="0">
                <a:solidFill>
                  <a:schemeClr val="bg1"/>
                </a:solidFill>
                <a:latin typeface="+mj-lt"/>
              </a:rPr>
              <a:t> </a:t>
            </a:r>
            <a:r>
              <a:rPr lang="en-US" dirty="0" err="1">
                <a:solidFill>
                  <a:schemeClr val="bg1"/>
                </a:solidFill>
                <a:latin typeface="+mj-lt"/>
              </a:rPr>
              <a:t>Mohajeri</a:t>
            </a:r>
            <a:r>
              <a:rPr lang="en-US" dirty="0">
                <a:solidFill>
                  <a:schemeClr val="bg1"/>
                </a:solidFill>
                <a:latin typeface="+mj-lt"/>
              </a:rPr>
              <a:t> Moghaddam, </a:t>
            </a:r>
            <a:r>
              <a:rPr lang="en-US" dirty="0" err="1">
                <a:solidFill>
                  <a:schemeClr val="bg1"/>
                </a:solidFill>
                <a:latin typeface="+mj-lt"/>
              </a:rPr>
              <a:t>Gunes</a:t>
            </a:r>
            <a:r>
              <a:rPr lang="en-US" dirty="0">
                <a:solidFill>
                  <a:schemeClr val="bg1"/>
                </a:solidFill>
                <a:latin typeface="+mj-lt"/>
              </a:rPr>
              <a:t> </a:t>
            </a:r>
            <a:r>
              <a:rPr lang="en-US" dirty="0" err="1">
                <a:solidFill>
                  <a:schemeClr val="bg1"/>
                </a:solidFill>
                <a:latin typeface="+mj-lt"/>
              </a:rPr>
              <a:t>Acar</a:t>
            </a:r>
            <a:r>
              <a:rPr lang="en-US" dirty="0">
                <a:solidFill>
                  <a:schemeClr val="bg1"/>
                </a:solidFill>
                <a:latin typeface="+mj-lt"/>
              </a:rPr>
              <a:t>, </a:t>
            </a:r>
            <a:r>
              <a:rPr lang="en-US" dirty="0" err="1">
                <a:solidFill>
                  <a:schemeClr val="bg1"/>
                </a:solidFill>
                <a:latin typeface="+mj-lt"/>
              </a:rPr>
              <a:t>Arunesh</a:t>
            </a:r>
            <a:r>
              <a:rPr lang="en-US" dirty="0">
                <a:solidFill>
                  <a:schemeClr val="bg1"/>
                </a:solidFill>
                <a:latin typeface="+mj-lt"/>
              </a:rPr>
              <a:t> Mathur, Ben Burgess, </a:t>
            </a:r>
            <a:r>
              <a:rPr lang="en-US" b="1" u="sng" dirty="0">
                <a:solidFill>
                  <a:schemeClr val="bg1"/>
                </a:solidFill>
                <a:latin typeface="+mj-lt"/>
              </a:rPr>
              <a:t>Danny Yuxing Huang</a:t>
            </a:r>
            <a:r>
              <a:rPr lang="en-US" dirty="0">
                <a:solidFill>
                  <a:schemeClr val="bg1"/>
                </a:solidFill>
                <a:latin typeface="+mj-lt"/>
              </a:rPr>
              <a:t>, </a:t>
            </a:r>
            <a:br>
              <a:rPr lang="en-US" dirty="0">
                <a:solidFill>
                  <a:schemeClr val="bg1"/>
                </a:solidFill>
                <a:latin typeface="+mj-lt"/>
              </a:rPr>
            </a:br>
            <a:r>
              <a:rPr lang="en-US" dirty="0">
                <a:solidFill>
                  <a:schemeClr val="bg1"/>
                </a:solidFill>
                <a:latin typeface="+mj-lt"/>
              </a:rPr>
              <a:t>Prateek Mittal, Nick </a:t>
            </a:r>
            <a:r>
              <a:rPr lang="en-US" dirty="0" err="1">
                <a:solidFill>
                  <a:schemeClr val="bg1"/>
                </a:solidFill>
                <a:latin typeface="+mj-lt"/>
              </a:rPr>
              <a:t>Feamster</a:t>
            </a:r>
            <a:r>
              <a:rPr lang="en-US" dirty="0">
                <a:solidFill>
                  <a:schemeClr val="bg1"/>
                </a:solidFill>
                <a:latin typeface="+mj-lt"/>
              </a:rPr>
              <a:t>, Arvind Narayanan, Edward </a:t>
            </a:r>
            <a:r>
              <a:rPr lang="en-US" dirty="0" err="1">
                <a:solidFill>
                  <a:schemeClr val="bg1"/>
                </a:solidFill>
                <a:latin typeface="+mj-lt"/>
              </a:rPr>
              <a:t>Felten</a:t>
            </a:r>
            <a:endParaRPr lang="en-US" dirty="0">
              <a:solidFill>
                <a:schemeClr val="bg1"/>
              </a:solidFill>
              <a:latin typeface="+mj-lt"/>
            </a:endParaRPr>
          </a:p>
          <a:p>
            <a:r>
              <a:rPr lang="en-US" dirty="0">
                <a:solidFill>
                  <a:schemeClr val="bg1"/>
                </a:solidFill>
                <a:latin typeface="+mj-lt"/>
              </a:rPr>
              <a:t>ACM Conference on Computer and Communications Security (CCS). 2019. </a:t>
            </a:r>
          </a:p>
        </p:txBody>
      </p:sp>
      <p:sp>
        <p:nvSpPr>
          <p:cNvPr id="4" name="Slide Number Placeholder 3">
            <a:extLst>
              <a:ext uri="{FF2B5EF4-FFF2-40B4-BE49-F238E27FC236}">
                <a16:creationId xmlns:a16="http://schemas.microsoft.com/office/drawing/2014/main" id="{A6874127-5E14-4C6F-8E5C-58A753F340DE}"/>
              </a:ext>
            </a:extLst>
          </p:cNvPr>
          <p:cNvSpPr>
            <a:spLocks noGrp="1"/>
          </p:cNvSpPr>
          <p:nvPr>
            <p:ph type="sldNum" sz="quarter" idx="12"/>
          </p:nvPr>
        </p:nvSpPr>
        <p:spPr/>
        <p:txBody>
          <a:bodyPr/>
          <a:lstStyle/>
          <a:p>
            <a:fld id="{D07015C1-5BB4-41E2-9916-8652CC71BEAE}" type="slidenum">
              <a:rPr lang="en-US" smtClean="0"/>
              <a:t>118</a:t>
            </a:fld>
            <a:endParaRPr lang="en-US"/>
          </a:p>
        </p:txBody>
      </p:sp>
      <p:sp>
        <p:nvSpPr>
          <p:cNvPr id="5" name="Oval 4">
            <a:extLst>
              <a:ext uri="{FF2B5EF4-FFF2-40B4-BE49-F238E27FC236}">
                <a16:creationId xmlns:a16="http://schemas.microsoft.com/office/drawing/2014/main" id="{C7685BD2-65D0-47E6-BCF9-F393CFC42D1A}"/>
              </a:ext>
            </a:extLst>
          </p:cNvPr>
          <p:cNvSpPr/>
          <p:nvPr/>
        </p:nvSpPr>
        <p:spPr>
          <a:xfrm>
            <a:off x="489098" y="3657604"/>
            <a:ext cx="948806" cy="94880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accent1"/>
                </a:solidFill>
              </a:rPr>
              <a:t>2</a:t>
            </a:r>
          </a:p>
        </p:txBody>
      </p:sp>
    </p:spTree>
    <p:extLst>
      <p:ext uri="{BB962C8B-B14F-4D97-AF65-F5344CB8AC3E}">
        <p14:creationId xmlns:p14="http://schemas.microsoft.com/office/powerpoint/2010/main" val="197403136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bs-final">
            <a:hlinkClick r:id="" action="ppaction://media"/>
            <a:extLst>
              <a:ext uri="{FF2B5EF4-FFF2-40B4-BE49-F238E27FC236}">
                <a16:creationId xmlns:a16="http://schemas.microsoft.com/office/drawing/2014/main" id="{4DA07C09-3A6A-4CC0-A5AD-FEC5629001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2457" y="881970"/>
            <a:ext cx="10381343" cy="5839505"/>
          </a:xfrm>
          <a:prstGeom prst="rect">
            <a:avLst/>
          </a:prstGeom>
        </p:spPr>
      </p:pic>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Recap: Using IoT Inspector to watch CBS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119</a:t>
            </a:fld>
            <a:endParaRPr lang="en-US"/>
          </a:p>
        </p:txBody>
      </p:sp>
      <p:pic>
        <p:nvPicPr>
          <p:cNvPr id="18434"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C8143014-5E9B-40E1-B8B2-E187498310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3523" y="3564293"/>
            <a:ext cx="1596020" cy="474857"/>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01878FF-A71F-4D88-B1A9-1B8254E4FF2B}"/>
              </a:ext>
            </a:extLst>
          </p:cNvPr>
          <p:cNvGrpSpPr/>
          <p:nvPr/>
        </p:nvGrpSpPr>
        <p:grpSpPr>
          <a:xfrm>
            <a:off x="3339609" y="5142135"/>
            <a:ext cx="5647037" cy="1214215"/>
            <a:chOff x="3339609" y="5142135"/>
            <a:chExt cx="5647037" cy="1214215"/>
          </a:xfrm>
        </p:grpSpPr>
        <p:sp>
          <p:nvSpPr>
            <p:cNvPr id="9" name="Rectangle: Rounded Corners 8">
              <a:extLst>
                <a:ext uri="{FF2B5EF4-FFF2-40B4-BE49-F238E27FC236}">
                  <a16:creationId xmlns:a16="http://schemas.microsoft.com/office/drawing/2014/main" id="{558AD3BB-6207-42E3-ADD1-34C3B6B9CE7E}"/>
                </a:ext>
              </a:extLst>
            </p:cNvPr>
            <p:cNvSpPr/>
            <p:nvPr/>
          </p:nvSpPr>
          <p:spPr>
            <a:xfrm>
              <a:off x="3339609" y="5142135"/>
              <a:ext cx="5647037" cy="1214215"/>
            </a:xfrm>
            <a:prstGeom prst="roundRect">
              <a:avLst/>
            </a:prstGeom>
            <a:solidFill>
              <a:schemeClr val="bg1"/>
            </a:solid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Graphic 7" descr="Help">
              <a:extLst>
                <a:ext uri="{FF2B5EF4-FFF2-40B4-BE49-F238E27FC236}">
                  <a16:creationId xmlns:a16="http://schemas.microsoft.com/office/drawing/2014/main" id="{FFD1FFD1-5F56-4DD6-8713-CE38FA834F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30710" y="5265758"/>
              <a:ext cx="914400" cy="914400"/>
            </a:xfrm>
            <a:prstGeom prst="rect">
              <a:avLst/>
            </a:prstGeom>
          </p:spPr>
        </p:pic>
        <p:sp>
          <p:nvSpPr>
            <p:cNvPr id="10" name="TextBox 9">
              <a:extLst>
                <a:ext uri="{FF2B5EF4-FFF2-40B4-BE49-F238E27FC236}">
                  <a16:creationId xmlns:a16="http://schemas.microsoft.com/office/drawing/2014/main" id="{2E20B288-7D9E-4772-BFA0-A8BF12D0F806}"/>
                </a:ext>
              </a:extLst>
            </p:cNvPr>
            <p:cNvSpPr txBox="1"/>
            <p:nvPr/>
          </p:nvSpPr>
          <p:spPr>
            <a:xfrm>
              <a:off x="4549692" y="5142273"/>
              <a:ext cx="4135165" cy="1200329"/>
            </a:xfrm>
            <a:prstGeom prst="rect">
              <a:avLst/>
            </a:prstGeom>
            <a:noFill/>
          </p:spPr>
          <p:txBody>
            <a:bodyPr wrap="square" rtlCol="0">
              <a:spAutoFit/>
            </a:bodyPr>
            <a:lstStyle/>
            <a:p>
              <a:r>
                <a:rPr lang="en-US" sz="2400" dirty="0">
                  <a:latin typeface="+mj-lt"/>
                </a:rPr>
                <a:t>What sensitive data is shared?</a:t>
              </a:r>
            </a:p>
            <a:p>
              <a:r>
                <a:rPr lang="en-US" sz="2400" dirty="0">
                  <a:latin typeface="+mj-lt"/>
                </a:rPr>
                <a:t>From which smart TV apps?</a:t>
              </a:r>
            </a:p>
            <a:p>
              <a:r>
                <a:rPr lang="en-US" sz="2400" dirty="0">
                  <a:latin typeface="+mj-lt"/>
                </a:rPr>
                <a:t>Shared with whom?</a:t>
              </a:r>
            </a:p>
          </p:txBody>
        </p:sp>
      </p:grpSp>
    </p:spTree>
    <p:extLst>
      <p:ext uri="{BB962C8B-B14F-4D97-AF65-F5344CB8AC3E}">
        <p14:creationId xmlns:p14="http://schemas.microsoft.com/office/powerpoint/2010/main" val="350993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6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7"/>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12</a:t>
            </a:fld>
            <a:endParaRPr/>
          </a:p>
        </p:txBody>
      </p:sp>
      <p:sp>
        <p:nvSpPr>
          <p:cNvPr id="387" name="Google Shape;387;p57"/>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388" name="Google Shape;388;p57"/>
          <p:cNvSpPr txBox="1"/>
          <p:nvPr/>
        </p:nvSpPr>
        <p:spPr>
          <a:xfrm>
            <a:off x="391900" y="1247200"/>
            <a:ext cx="11335600" cy="28384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3. Identify IoT devices.</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Send request for our GET endpoints to active IP addresses, using HTML5 &lt;audio&gt; element.</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Use resulting MediaError message to infer resource availability (</a:t>
            </a:r>
            <a:r>
              <a:rPr lang="en" sz="3200" i="1">
                <a:solidFill>
                  <a:schemeClr val="dk2"/>
                </a:solidFill>
                <a:latin typeface="Roboto"/>
                <a:ea typeface="Roboto"/>
                <a:cs typeface="Roboto"/>
                <a:sym typeface="Roboto"/>
              </a:rPr>
              <a:t>new</a:t>
            </a:r>
            <a:r>
              <a:rPr lang="en" sz="3200">
                <a:solidFill>
                  <a:schemeClr val="dk2"/>
                </a:solidFill>
                <a:latin typeface="Roboto"/>
                <a:ea typeface="Roboto"/>
                <a:cs typeface="Roboto"/>
                <a:sym typeface="Roboto"/>
              </a:rPr>
              <a:t> side channel).</a:t>
            </a:r>
            <a:endParaRPr sz="3200">
              <a:solidFill>
                <a:schemeClr val="dk2"/>
              </a:solidFill>
              <a:latin typeface="Roboto"/>
              <a:ea typeface="Roboto"/>
              <a:cs typeface="Roboto"/>
              <a:sym typeface="Roboto"/>
            </a:endParaRPr>
          </a:p>
        </p:txBody>
      </p:sp>
      <p:sp>
        <p:nvSpPr>
          <p:cNvPr id="389" name="Google Shape;389;p57"/>
          <p:cNvSpPr txBox="1"/>
          <p:nvPr/>
        </p:nvSpPr>
        <p:spPr>
          <a:xfrm>
            <a:off x="290300" y="5146533"/>
            <a:ext cx="11335600" cy="18856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Safari: Fetches timed out</a:t>
            </a:r>
            <a:endParaRPr sz="3200">
              <a:solidFill>
                <a:schemeClr val="dk2"/>
              </a:solidFill>
              <a:latin typeface="Roboto"/>
              <a:ea typeface="Roboto"/>
              <a:cs typeface="Roboto"/>
              <a:sym typeface="Roboto"/>
            </a:endParaRPr>
          </a:p>
          <a:p>
            <a:r>
              <a:rPr lang="en" sz="3200">
                <a:solidFill>
                  <a:schemeClr val="dk2"/>
                </a:solidFill>
                <a:latin typeface="Roboto"/>
                <a:ea typeface="Roboto"/>
                <a:cs typeface="Roboto"/>
                <a:sym typeface="Roboto"/>
              </a:rPr>
              <a:t>Edge: No MediaError error messages</a:t>
            </a:r>
            <a:endParaRPr sz="3200">
              <a:solidFill>
                <a:schemeClr val="dk2"/>
              </a:solidFill>
              <a:latin typeface="Roboto"/>
              <a:ea typeface="Roboto"/>
              <a:cs typeface="Roboto"/>
              <a:sym typeface="Roboto"/>
            </a:endParaRPr>
          </a:p>
          <a:p>
            <a:r>
              <a:rPr lang="en" sz="3200">
                <a:solidFill>
                  <a:schemeClr val="dk2"/>
                </a:solidFill>
                <a:latin typeface="Roboto"/>
                <a:ea typeface="Roboto"/>
                <a:cs typeface="Roboto"/>
                <a:sym typeface="Roboto"/>
              </a:rPr>
              <a:t>(Attack 1 does not work)</a:t>
            </a:r>
            <a:endParaRPr sz="3200">
              <a:solidFill>
                <a:schemeClr val="dk2"/>
              </a:solidFill>
              <a:latin typeface="Roboto"/>
              <a:ea typeface="Roboto"/>
              <a:cs typeface="Roboto"/>
              <a:sym typeface="Roboto"/>
            </a:endParaRPr>
          </a:p>
        </p:txBody>
      </p:sp>
      <p:pic>
        <p:nvPicPr>
          <p:cNvPr id="390" name="Google Shape;390;p57"/>
          <p:cNvPicPr preferRelativeResize="0"/>
          <p:nvPr/>
        </p:nvPicPr>
        <p:blipFill>
          <a:blip r:embed="rId3">
            <a:alphaModFix/>
          </a:blip>
          <a:stretch>
            <a:fillRect/>
          </a:stretch>
        </p:blipFill>
        <p:spPr>
          <a:xfrm>
            <a:off x="626241" y="3910700"/>
            <a:ext cx="1352499" cy="1352499"/>
          </a:xfrm>
          <a:prstGeom prst="rect">
            <a:avLst/>
          </a:prstGeom>
          <a:noFill/>
          <a:ln>
            <a:noFill/>
          </a:ln>
        </p:spPr>
      </p:pic>
      <p:pic>
        <p:nvPicPr>
          <p:cNvPr id="391" name="Google Shape;391;p57"/>
          <p:cNvPicPr preferRelativeResize="0"/>
          <p:nvPr/>
        </p:nvPicPr>
        <p:blipFill>
          <a:blip r:embed="rId4">
            <a:alphaModFix/>
          </a:blip>
          <a:stretch>
            <a:fillRect/>
          </a:stretch>
        </p:blipFill>
        <p:spPr>
          <a:xfrm>
            <a:off x="2118175" y="4002375"/>
            <a:ext cx="1206200" cy="1206200"/>
          </a:xfrm>
          <a:prstGeom prst="rect">
            <a:avLst/>
          </a:prstGeom>
          <a:noFill/>
          <a:ln>
            <a:noFill/>
          </a:ln>
        </p:spPr>
      </p:pic>
    </p:spTree>
    <p:extLst>
      <p:ext uri="{BB962C8B-B14F-4D97-AF65-F5344CB8AC3E}">
        <p14:creationId xmlns:p14="http://schemas.microsoft.com/office/powerpoint/2010/main" val="8636312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Challenges of analyzing smart TV traffic in lab</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120</a:t>
            </a:fld>
            <a:endParaRPr lang="en-US"/>
          </a:p>
        </p:txBody>
      </p:sp>
      <p:pic>
        <p:nvPicPr>
          <p:cNvPr id="6"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6F73673F-E7CA-498E-9271-16BADC967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906" y="5560146"/>
            <a:ext cx="1596020" cy="474857"/>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D974216C-775C-4CF5-B60E-411672DA8E03}"/>
              </a:ext>
            </a:extLst>
          </p:cNvPr>
          <p:cNvCxnSpPr>
            <a:cxnSpLocks/>
          </p:cNvCxnSpPr>
          <p:nvPr/>
        </p:nvCxnSpPr>
        <p:spPr>
          <a:xfrm flipH="1">
            <a:off x="1813916" y="1929280"/>
            <a:ext cx="1" cy="1220919"/>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696FBD-93FC-4C38-B924-C8B593F13905}"/>
              </a:ext>
            </a:extLst>
          </p:cNvPr>
          <p:cNvCxnSpPr>
            <a:cxnSpLocks/>
          </p:cNvCxnSpPr>
          <p:nvPr/>
        </p:nvCxnSpPr>
        <p:spPr>
          <a:xfrm flipH="1">
            <a:off x="1813916" y="4299056"/>
            <a:ext cx="1" cy="1220919"/>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pic>
        <p:nvPicPr>
          <p:cNvPr id="4" name="Graphic 3" descr="Laptop">
            <a:extLst>
              <a:ext uri="{FF2B5EF4-FFF2-40B4-BE49-F238E27FC236}">
                <a16:creationId xmlns:a16="http://schemas.microsoft.com/office/drawing/2014/main" id="{CD9C18D9-5AD5-4A7D-8323-7DE6F170C8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650" y="2764541"/>
            <a:ext cx="1750531" cy="1750532"/>
          </a:xfrm>
          <a:prstGeom prst="rect">
            <a:avLst/>
          </a:prstGeom>
        </p:spPr>
      </p:pic>
      <p:pic>
        <p:nvPicPr>
          <p:cNvPr id="7" name="Graphic 6" descr="Wireless router">
            <a:extLst>
              <a:ext uri="{FF2B5EF4-FFF2-40B4-BE49-F238E27FC236}">
                <a16:creationId xmlns:a16="http://schemas.microsoft.com/office/drawing/2014/main" id="{9D7095C9-3827-48FC-A2A8-49C0F4F61B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6095" y="848924"/>
            <a:ext cx="1115639" cy="1115639"/>
          </a:xfrm>
          <a:prstGeom prst="rect">
            <a:avLst/>
          </a:prstGeom>
        </p:spPr>
      </p:pic>
      <p:sp>
        <p:nvSpPr>
          <p:cNvPr id="10" name="TextBox 9">
            <a:extLst>
              <a:ext uri="{FF2B5EF4-FFF2-40B4-BE49-F238E27FC236}">
                <a16:creationId xmlns:a16="http://schemas.microsoft.com/office/drawing/2014/main" id="{CAF5709E-EBBC-47B0-839C-E88406FC810B}"/>
              </a:ext>
            </a:extLst>
          </p:cNvPr>
          <p:cNvSpPr txBox="1"/>
          <p:nvPr/>
        </p:nvSpPr>
        <p:spPr>
          <a:xfrm>
            <a:off x="1256101" y="3354060"/>
            <a:ext cx="1115633" cy="338554"/>
          </a:xfrm>
          <a:prstGeom prst="rect">
            <a:avLst/>
          </a:prstGeom>
          <a:noFill/>
        </p:spPr>
        <p:txBody>
          <a:bodyPr wrap="square" rtlCol="0">
            <a:spAutoFit/>
          </a:bodyPr>
          <a:lstStyle/>
          <a:p>
            <a:pPr algn="ctr"/>
            <a:r>
              <a:rPr lang="en-US" sz="1600" dirty="0" err="1">
                <a:latin typeface="+mj-lt"/>
              </a:rPr>
              <a:t>tcpdump</a:t>
            </a:r>
            <a:endParaRPr lang="en-US" sz="1600" dirty="0">
              <a:latin typeface="+mj-lt"/>
            </a:endParaRPr>
          </a:p>
        </p:txBody>
      </p:sp>
      <p:pic>
        <p:nvPicPr>
          <p:cNvPr id="3076" name="Picture 4" descr="AsianCrush screenshot">
            <a:extLst>
              <a:ext uri="{FF2B5EF4-FFF2-40B4-BE49-F238E27FC236}">
                <a16:creationId xmlns:a16="http://schemas.microsoft.com/office/drawing/2014/main" id="{325927BE-66D0-4410-9C7D-751D298324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1758" y="1404664"/>
            <a:ext cx="7644141" cy="433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77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Challenges of analyzing smart TV traffic in lab</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121</a:t>
            </a:fld>
            <a:endParaRPr lang="en-US"/>
          </a:p>
        </p:txBody>
      </p:sp>
      <p:pic>
        <p:nvPicPr>
          <p:cNvPr id="6"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6F73673F-E7CA-498E-9271-16BADC9672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906" y="5560146"/>
            <a:ext cx="1596020" cy="474857"/>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D974216C-775C-4CF5-B60E-411672DA8E03}"/>
              </a:ext>
            </a:extLst>
          </p:cNvPr>
          <p:cNvCxnSpPr>
            <a:cxnSpLocks/>
          </p:cNvCxnSpPr>
          <p:nvPr/>
        </p:nvCxnSpPr>
        <p:spPr>
          <a:xfrm flipH="1">
            <a:off x="1813916" y="1929280"/>
            <a:ext cx="1" cy="1220919"/>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9696FBD-93FC-4C38-B924-C8B593F13905}"/>
              </a:ext>
            </a:extLst>
          </p:cNvPr>
          <p:cNvCxnSpPr>
            <a:cxnSpLocks/>
          </p:cNvCxnSpPr>
          <p:nvPr/>
        </p:nvCxnSpPr>
        <p:spPr>
          <a:xfrm flipH="1">
            <a:off x="1813916" y="4299056"/>
            <a:ext cx="1" cy="1220919"/>
          </a:xfrm>
          <a:prstGeom prst="line">
            <a:avLst/>
          </a:prstGeom>
          <a:ln w="571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pic>
        <p:nvPicPr>
          <p:cNvPr id="4" name="Graphic 3" descr="Laptop">
            <a:extLst>
              <a:ext uri="{FF2B5EF4-FFF2-40B4-BE49-F238E27FC236}">
                <a16:creationId xmlns:a16="http://schemas.microsoft.com/office/drawing/2014/main" id="{CD9C18D9-5AD5-4A7D-8323-7DE6F170C8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650" y="2764541"/>
            <a:ext cx="1750531" cy="1750532"/>
          </a:xfrm>
          <a:prstGeom prst="rect">
            <a:avLst/>
          </a:prstGeom>
        </p:spPr>
      </p:pic>
      <p:pic>
        <p:nvPicPr>
          <p:cNvPr id="7" name="Graphic 6" descr="Wireless router">
            <a:extLst>
              <a:ext uri="{FF2B5EF4-FFF2-40B4-BE49-F238E27FC236}">
                <a16:creationId xmlns:a16="http://schemas.microsoft.com/office/drawing/2014/main" id="{9D7095C9-3827-48FC-A2A8-49C0F4F61B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6095" y="848924"/>
            <a:ext cx="1115639" cy="1115639"/>
          </a:xfrm>
          <a:prstGeom prst="rect">
            <a:avLst/>
          </a:prstGeom>
        </p:spPr>
      </p:pic>
      <p:sp>
        <p:nvSpPr>
          <p:cNvPr id="10" name="TextBox 9">
            <a:extLst>
              <a:ext uri="{FF2B5EF4-FFF2-40B4-BE49-F238E27FC236}">
                <a16:creationId xmlns:a16="http://schemas.microsoft.com/office/drawing/2014/main" id="{CAF5709E-EBBC-47B0-839C-E88406FC810B}"/>
              </a:ext>
            </a:extLst>
          </p:cNvPr>
          <p:cNvSpPr txBox="1"/>
          <p:nvPr/>
        </p:nvSpPr>
        <p:spPr>
          <a:xfrm>
            <a:off x="1256101" y="3354060"/>
            <a:ext cx="1115633" cy="338554"/>
          </a:xfrm>
          <a:prstGeom prst="rect">
            <a:avLst/>
          </a:prstGeom>
          <a:noFill/>
        </p:spPr>
        <p:txBody>
          <a:bodyPr wrap="square" rtlCol="0">
            <a:spAutoFit/>
          </a:bodyPr>
          <a:lstStyle/>
          <a:p>
            <a:pPr algn="ctr"/>
            <a:r>
              <a:rPr lang="en-US" sz="1600" dirty="0" err="1">
                <a:latin typeface="+mj-lt"/>
              </a:rPr>
              <a:t>tcpdump</a:t>
            </a:r>
            <a:endParaRPr lang="en-US" sz="1600" dirty="0">
              <a:latin typeface="+mj-lt"/>
            </a:endParaRPr>
          </a:p>
        </p:txBody>
      </p:sp>
      <p:pic>
        <p:nvPicPr>
          <p:cNvPr id="3076" name="Picture 4" descr="AsianCrush screenshot">
            <a:extLst>
              <a:ext uri="{FF2B5EF4-FFF2-40B4-BE49-F238E27FC236}">
                <a16:creationId xmlns:a16="http://schemas.microsoft.com/office/drawing/2014/main" id="{325927BE-66D0-4410-9C7D-751D298324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87192" y="4909515"/>
            <a:ext cx="3084637" cy="175053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www.spotx.tv/wp-content/uploads/spotx-logo-color-300x64.png">
            <a:extLst>
              <a:ext uri="{FF2B5EF4-FFF2-40B4-BE49-F238E27FC236}">
                <a16:creationId xmlns:a16="http://schemas.microsoft.com/office/drawing/2014/main" id="{981BB4F1-966B-4638-A63F-65F1ED01C8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760" y="1098405"/>
            <a:ext cx="2857500" cy="609600"/>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8C31B4BB-906B-47E1-B542-C2A611318954}"/>
              </a:ext>
            </a:extLst>
          </p:cNvPr>
          <p:cNvCxnSpPr>
            <a:cxnSpLocks/>
          </p:cNvCxnSpPr>
          <p:nvPr/>
        </p:nvCxnSpPr>
        <p:spPr>
          <a:xfrm>
            <a:off x="3717412" y="1879575"/>
            <a:ext cx="1" cy="2948970"/>
          </a:xfrm>
          <a:prstGeom prst="line">
            <a:avLst/>
          </a:prstGeom>
          <a:ln w="57150">
            <a:solidFill>
              <a:schemeClr val="accent6"/>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4100" name="Picture 4" descr="https://lh5.googleusercontent.com/8muib31HOBSsXhAGEJB5ugb_XILRMO5jOYERrf5MyeYBTHh0VYZ931-jDYTw_ROr1r3Mqlha7zssFNze0MTV1VvDeYT_S8mQxLlhQuTNg9KuDfcWoab3iQgdHCZ7YsPItoENzLYJM58">
            <a:extLst>
              <a:ext uri="{FF2B5EF4-FFF2-40B4-BE49-F238E27FC236}">
                <a16:creationId xmlns:a16="http://schemas.microsoft.com/office/drawing/2014/main" id="{E8A76507-B2B4-42BD-9113-01F4224CE0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75485" y="2206002"/>
            <a:ext cx="7378315" cy="229611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71337B9-BB9C-4ABB-B6AE-0B8024FBB760}"/>
              </a:ext>
            </a:extLst>
          </p:cNvPr>
          <p:cNvGrpSpPr/>
          <p:nvPr/>
        </p:nvGrpSpPr>
        <p:grpSpPr>
          <a:xfrm>
            <a:off x="6828182" y="4515073"/>
            <a:ext cx="5029201" cy="1841277"/>
            <a:chOff x="6828182" y="4515073"/>
            <a:chExt cx="5029201" cy="1841277"/>
          </a:xfrm>
        </p:grpSpPr>
        <p:pic>
          <p:nvPicPr>
            <p:cNvPr id="16" name="Graphic 15" descr="Help">
              <a:extLst>
                <a:ext uri="{FF2B5EF4-FFF2-40B4-BE49-F238E27FC236}">
                  <a16:creationId xmlns:a16="http://schemas.microsoft.com/office/drawing/2014/main" id="{242D5FD1-19DB-403A-9731-E74210134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72607" y="4542915"/>
              <a:ext cx="930937" cy="914400"/>
            </a:xfrm>
            <a:prstGeom prst="rect">
              <a:avLst/>
            </a:prstGeom>
          </p:spPr>
        </p:pic>
        <p:sp>
          <p:nvSpPr>
            <p:cNvPr id="17" name="Rectangle: Rounded Corners 16">
              <a:extLst>
                <a:ext uri="{FF2B5EF4-FFF2-40B4-BE49-F238E27FC236}">
                  <a16:creationId xmlns:a16="http://schemas.microsoft.com/office/drawing/2014/main" id="{46ECB4E5-D122-4CC3-9824-158FE0B40672}"/>
                </a:ext>
              </a:extLst>
            </p:cNvPr>
            <p:cNvSpPr/>
            <p:nvPr/>
          </p:nvSpPr>
          <p:spPr>
            <a:xfrm>
              <a:off x="6828182" y="4515073"/>
              <a:ext cx="5029201" cy="1841277"/>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BB62B8BE-23BE-4FF2-9209-0D0827DD874C}"/>
                </a:ext>
              </a:extLst>
            </p:cNvPr>
            <p:cNvSpPr txBox="1"/>
            <p:nvPr/>
          </p:nvSpPr>
          <p:spPr>
            <a:xfrm>
              <a:off x="7780979" y="4650881"/>
              <a:ext cx="3805115" cy="1569660"/>
            </a:xfrm>
            <a:prstGeom prst="rect">
              <a:avLst/>
            </a:prstGeom>
            <a:noFill/>
          </p:spPr>
          <p:txBody>
            <a:bodyPr wrap="square" rtlCol="0">
              <a:spAutoFit/>
            </a:bodyPr>
            <a:lstStyle/>
            <a:p>
              <a:r>
                <a:rPr lang="en-US" sz="2400" dirty="0">
                  <a:latin typeface="+mj-lt"/>
                </a:rPr>
                <a:t>How to analyze the traffic of channels at scale?</a:t>
              </a:r>
            </a:p>
            <a:p>
              <a:endParaRPr lang="en-US" sz="2400" dirty="0">
                <a:latin typeface="+mj-lt"/>
              </a:endParaRPr>
            </a:p>
            <a:p>
              <a:r>
                <a:rPr lang="en-US" sz="2400" dirty="0">
                  <a:latin typeface="+mj-lt"/>
                </a:rPr>
                <a:t>How to decrypt traffic?</a:t>
              </a:r>
            </a:p>
          </p:txBody>
        </p:sp>
      </p:grpSp>
    </p:spTree>
    <p:extLst>
      <p:ext uri="{BB962C8B-B14F-4D97-AF65-F5344CB8AC3E}">
        <p14:creationId xmlns:p14="http://schemas.microsoft.com/office/powerpoint/2010/main" val="188025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Building a smart TV crawler</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122</a:t>
            </a:fld>
            <a:endParaRPr lang="en-US" dirty="0"/>
          </a:p>
        </p:txBody>
      </p:sp>
      <p:sp>
        <p:nvSpPr>
          <p:cNvPr id="4" name="Content Placeholder 2">
            <a:extLst>
              <a:ext uri="{FF2B5EF4-FFF2-40B4-BE49-F238E27FC236}">
                <a16:creationId xmlns:a16="http://schemas.microsoft.com/office/drawing/2014/main" id="{78C34A22-B536-4AD6-9646-5F1C956253EF}"/>
              </a:ext>
            </a:extLst>
          </p:cNvPr>
          <p:cNvSpPr txBox="1">
            <a:spLocks/>
          </p:cNvSpPr>
          <p:nvPr/>
        </p:nvSpPr>
        <p:spPr>
          <a:xfrm>
            <a:off x="588027" y="1299543"/>
            <a:ext cx="4818860"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Design Goals</a:t>
            </a: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r>
              <a:rPr lang="en-US" sz="2400" b="1" dirty="0">
                <a:solidFill>
                  <a:schemeClr val="accent2"/>
                </a:solidFill>
                <a:latin typeface="+mj-lt"/>
              </a:rPr>
              <a:t>Automate TV interactions</a:t>
            </a:r>
          </a:p>
          <a:p>
            <a:pPr>
              <a:buFont typeface="Courier New" panose="02070309020205020404" pitchFamily="49" charset="0"/>
              <a:buChar char="o"/>
            </a:pPr>
            <a:r>
              <a:rPr lang="en-US" sz="2400" dirty="0">
                <a:latin typeface="+mj-lt"/>
              </a:rPr>
              <a:t> Install and launch channels (apps)</a:t>
            </a:r>
          </a:p>
          <a:p>
            <a:pPr>
              <a:buFont typeface="Courier New" panose="02070309020205020404" pitchFamily="49" charset="0"/>
              <a:buChar char="o"/>
            </a:pPr>
            <a:r>
              <a:rPr lang="en-US" sz="2400" dirty="0">
                <a:latin typeface="+mj-lt"/>
              </a:rPr>
              <a:t> Play videos</a:t>
            </a:r>
          </a:p>
          <a:p>
            <a:pPr marL="0" indent="0">
              <a:buNone/>
            </a:pPr>
            <a:endParaRPr lang="en-US" sz="2400" dirty="0">
              <a:latin typeface="+mj-lt"/>
            </a:endParaRPr>
          </a:p>
          <a:p>
            <a:pPr marL="0" indent="0">
              <a:buNone/>
            </a:pPr>
            <a:r>
              <a:rPr lang="en-US" sz="2400" b="1" dirty="0">
                <a:solidFill>
                  <a:schemeClr val="accent2"/>
                </a:solidFill>
                <a:latin typeface="+mj-lt"/>
              </a:rPr>
              <a:t>Detect privacy leaks</a:t>
            </a:r>
          </a:p>
          <a:p>
            <a:pPr>
              <a:buFont typeface="Courier New" panose="02070309020205020404" pitchFamily="49" charset="0"/>
              <a:buChar char="o"/>
            </a:pPr>
            <a:r>
              <a:rPr lang="en-US" sz="2400" dirty="0">
                <a:latin typeface="+mj-lt"/>
              </a:rPr>
              <a:t> Decrypt traffic</a:t>
            </a:r>
          </a:p>
          <a:p>
            <a:pPr>
              <a:buFont typeface="Courier New" panose="02070309020205020404" pitchFamily="49" charset="0"/>
              <a:buChar char="o"/>
            </a:pPr>
            <a:r>
              <a:rPr lang="en-US" sz="2400" dirty="0">
                <a:latin typeface="+mj-lt"/>
              </a:rPr>
              <a:t> Identify sensitive information</a:t>
            </a:r>
          </a:p>
          <a:p>
            <a:pPr>
              <a:buFont typeface="Wingdings" panose="05000000000000000000" pitchFamily="2" charset="2"/>
              <a:buChar char="q"/>
            </a:pPr>
            <a:endParaRPr lang="en-US" dirty="0">
              <a:latin typeface="+mj-lt"/>
            </a:endParaRPr>
          </a:p>
        </p:txBody>
      </p:sp>
      <p:sp>
        <p:nvSpPr>
          <p:cNvPr id="6" name="Content Placeholder 2">
            <a:extLst>
              <a:ext uri="{FF2B5EF4-FFF2-40B4-BE49-F238E27FC236}">
                <a16:creationId xmlns:a16="http://schemas.microsoft.com/office/drawing/2014/main" id="{B13056F2-B423-4AF1-AE9E-EA5A43EFD038}"/>
              </a:ext>
            </a:extLst>
          </p:cNvPr>
          <p:cNvSpPr txBox="1">
            <a:spLocks/>
          </p:cNvSpPr>
          <p:nvPr/>
        </p:nvSpPr>
        <p:spPr>
          <a:xfrm>
            <a:off x="5908774" y="1299543"/>
            <a:ext cx="5445009" cy="791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Challenges</a:t>
            </a:r>
          </a:p>
        </p:txBody>
      </p:sp>
      <p:sp>
        <p:nvSpPr>
          <p:cNvPr id="7" name="TextBox 6">
            <a:extLst>
              <a:ext uri="{FF2B5EF4-FFF2-40B4-BE49-F238E27FC236}">
                <a16:creationId xmlns:a16="http://schemas.microsoft.com/office/drawing/2014/main" id="{D51DBD57-9055-489C-947B-EE603425A40D}"/>
              </a:ext>
            </a:extLst>
          </p:cNvPr>
          <p:cNvSpPr txBox="1"/>
          <p:nvPr/>
        </p:nvSpPr>
        <p:spPr>
          <a:xfrm>
            <a:off x="5908775" y="1814256"/>
            <a:ext cx="2589181"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sz="2400" dirty="0">
                <a:latin typeface="+mj-lt"/>
              </a:rPr>
              <a:t>web &amp; mobile</a:t>
            </a:r>
          </a:p>
        </p:txBody>
      </p:sp>
      <p:sp>
        <p:nvSpPr>
          <p:cNvPr id="8" name="TextBox 7">
            <a:extLst>
              <a:ext uri="{FF2B5EF4-FFF2-40B4-BE49-F238E27FC236}">
                <a16:creationId xmlns:a16="http://schemas.microsoft.com/office/drawing/2014/main" id="{CC887270-4C0B-4BF0-A53F-CA97B17853F2}"/>
              </a:ext>
            </a:extLst>
          </p:cNvPr>
          <p:cNvSpPr txBox="1"/>
          <p:nvPr/>
        </p:nvSpPr>
        <p:spPr>
          <a:xfrm>
            <a:off x="8830878" y="1814256"/>
            <a:ext cx="2589171" cy="461665"/>
          </a:xfrm>
          <a:prstGeom prst="rect">
            <a:avLst/>
          </a:prstGeom>
        </p:spPr>
        <p:style>
          <a:lnRef idx="3">
            <a:schemeClr val="lt1"/>
          </a:lnRef>
          <a:fillRef idx="1">
            <a:schemeClr val="accent1"/>
          </a:fillRef>
          <a:effectRef idx="1">
            <a:schemeClr val="accent1"/>
          </a:effectRef>
          <a:fontRef idx="minor">
            <a:schemeClr val="lt1"/>
          </a:fontRef>
        </p:style>
        <p:txBody>
          <a:bodyPr wrap="square" rtlCol="0" anchor="ctr">
            <a:spAutoFit/>
          </a:bodyPr>
          <a:lstStyle/>
          <a:p>
            <a:pPr algn="ctr"/>
            <a:r>
              <a:rPr lang="en-US" sz="2400" dirty="0">
                <a:latin typeface="+mj-lt"/>
              </a:rPr>
              <a:t>smart TV</a:t>
            </a:r>
          </a:p>
        </p:txBody>
      </p:sp>
      <p:cxnSp>
        <p:nvCxnSpPr>
          <p:cNvPr id="9" name="Straight Connector 8">
            <a:extLst>
              <a:ext uri="{FF2B5EF4-FFF2-40B4-BE49-F238E27FC236}">
                <a16:creationId xmlns:a16="http://schemas.microsoft.com/office/drawing/2014/main" id="{26B475CB-DAA9-4EA7-B44D-783F7740A1F1}"/>
              </a:ext>
            </a:extLst>
          </p:cNvPr>
          <p:cNvCxnSpPr>
            <a:cxnSpLocks/>
          </p:cNvCxnSpPr>
          <p:nvPr/>
        </p:nvCxnSpPr>
        <p:spPr>
          <a:xfrm>
            <a:off x="5575852" y="727548"/>
            <a:ext cx="0" cy="6130452"/>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3A03001-FB54-4EED-A9D0-8EDCD2FA5103}"/>
              </a:ext>
            </a:extLst>
          </p:cNvPr>
          <p:cNvGrpSpPr/>
          <p:nvPr/>
        </p:nvGrpSpPr>
        <p:grpSpPr>
          <a:xfrm>
            <a:off x="6264888" y="2614119"/>
            <a:ext cx="1812546" cy="1231298"/>
            <a:chOff x="6264888" y="2614119"/>
            <a:chExt cx="1812546" cy="1231298"/>
          </a:xfrm>
        </p:grpSpPr>
        <p:pic>
          <p:nvPicPr>
            <p:cNvPr id="5124" name="Picture 4" descr="Image result for android debug bridge">
              <a:extLst>
                <a:ext uri="{FF2B5EF4-FFF2-40B4-BE49-F238E27FC236}">
                  <a16:creationId xmlns:a16="http://schemas.microsoft.com/office/drawing/2014/main" id="{7BDF63AB-6538-4093-B09D-CA9CE9A1B5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6697"/>
            <a:stretch/>
          </p:blipFill>
          <p:spPr bwMode="auto">
            <a:xfrm>
              <a:off x="7236796" y="2632088"/>
              <a:ext cx="840638" cy="82991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selenium">
              <a:extLst>
                <a:ext uri="{FF2B5EF4-FFF2-40B4-BE49-F238E27FC236}">
                  <a16:creationId xmlns:a16="http://schemas.microsoft.com/office/drawing/2014/main" id="{521536A7-A3EE-48E1-9BCE-F4D286FF09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4704" y="2614119"/>
              <a:ext cx="942092" cy="84788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DCADC9B-80CC-46C9-AC48-2091FC19CAB1}"/>
                </a:ext>
              </a:extLst>
            </p:cNvPr>
            <p:cNvSpPr txBox="1"/>
            <p:nvPr/>
          </p:nvSpPr>
          <p:spPr>
            <a:xfrm>
              <a:off x="6264888" y="3383752"/>
              <a:ext cx="1812545" cy="461665"/>
            </a:xfrm>
            <a:prstGeom prst="rect">
              <a:avLst/>
            </a:prstGeom>
            <a:noFill/>
          </p:spPr>
          <p:txBody>
            <a:bodyPr wrap="square" rtlCol="0">
              <a:spAutoFit/>
            </a:bodyPr>
            <a:lstStyle/>
            <a:p>
              <a:pPr algn="ctr"/>
              <a:r>
                <a:rPr lang="en-US" sz="2400" dirty="0">
                  <a:latin typeface="+mj-lt"/>
                </a:rPr>
                <a:t>known tools</a:t>
              </a:r>
            </a:p>
          </p:txBody>
        </p:sp>
      </p:grpSp>
      <p:grpSp>
        <p:nvGrpSpPr>
          <p:cNvPr id="17" name="Group 16">
            <a:extLst>
              <a:ext uri="{FF2B5EF4-FFF2-40B4-BE49-F238E27FC236}">
                <a16:creationId xmlns:a16="http://schemas.microsoft.com/office/drawing/2014/main" id="{C209A798-EFEC-43D3-A02A-39D1A9DD1F54}"/>
              </a:ext>
            </a:extLst>
          </p:cNvPr>
          <p:cNvGrpSpPr/>
          <p:nvPr/>
        </p:nvGrpSpPr>
        <p:grpSpPr>
          <a:xfrm>
            <a:off x="5908760" y="4370858"/>
            <a:ext cx="2589181" cy="1434271"/>
            <a:chOff x="5908760" y="4370858"/>
            <a:chExt cx="2589181" cy="1434271"/>
          </a:xfrm>
        </p:grpSpPr>
        <p:pic>
          <p:nvPicPr>
            <p:cNvPr id="5126" name="Picture 6" descr="Image result for https lock">
              <a:extLst>
                <a:ext uri="{FF2B5EF4-FFF2-40B4-BE49-F238E27FC236}">
                  <a16:creationId xmlns:a16="http://schemas.microsoft.com/office/drawing/2014/main" id="{37B92111-CDA9-41AC-95C0-25872FE8B8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6149" y="4370858"/>
              <a:ext cx="1342482" cy="60327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6F22C19-E7E0-41B6-923E-481FE79A3D4E}"/>
                </a:ext>
              </a:extLst>
            </p:cNvPr>
            <p:cNvSpPr txBox="1"/>
            <p:nvPr/>
          </p:nvSpPr>
          <p:spPr>
            <a:xfrm>
              <a:off x="5908760" y="4974132"/>
              <a:ext cx="2589181" cy="830997"/>
            </a:xfrm>
            <a:prstGeom prst="rect">
              <a:avLst/>
            </a:prstGeom>
            <a:noFill/>
          </p:spPr>
          <p:txBody>
            <a:bodyPr wrap="square" rtlCol="0">
              <a:spAutoFit/>
            </a:bodyPr>
            <a:lstStyle/>
            <a:p>
              <a:pPr algn="ctr"/>
              <a:r>
                <a:rPr lang="en-US" sz="2400" dirty="0">
                  <a:latin typeface="+mj-lt"/>
                </a:rPr>
                <a:t>allows changing  root cert</a:t>
              </a:r>
            </a:p>
          </p:txBody>
        </p:sp>
      </p:grpSp>
      <p:grpSp>
        <p:nvGrpSpPr>
          <p:cNvPr id="18" name="Group 17">
            <a:extLst>
              <a:ext uri="{FF2B5EF4-FFF2-40B4-BE49-F238E27FC236}">
                <a16:creationId xmlns:a16="http://schemas.microsoft.com/office/drawing/2014/main" id="{F6B8B47A-F5FF-41A9-B24B-3DCC8F34DD00}"/>
              </a:ext>
            </a:extLst>
          </p:cNvPr>
          <p:cNvGrpSpPr/>
          <p:nvPr/>
        </p:nvGrpSpPr>
        <p:grpSpPr>
          <a:xfrm>
            <a:off x="9170194" y="2508084"/>
            <a:ext cx="1812545" cy="1316430"/>
            <a:chOff x="9170194" y="2508084"/>
            <a:chExt cx="1812545" cy="1316430"/>
          </a:xfrm>
        </p:grpSpPr>
        <p:pic>
          <p:nvPicPr>
            <p:cNvPr id="13" name="Graphic 12" descr="Remote control">
              <a:extLst>
                <a:ext uri="{FF2B5EF4-FFF2-40B4-BE49-F238E27FC236}">
                  <a16:creationId xmlns:a16="http://schemas.microsoft.com/office/drawing/2014/main" id="{B9FD6EDF-3D17-48CA-81AA-AF69D9ABA6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68263" y="2508084"/>
              <a:ext cx="914400" cy="914400"/>
            </a:xfrm>
            <a:prstGeom prst="rect">
              <a:avLst/>
            </a:prstGeom>
          </p:spPr>
        </p:pic>
        <p:sp>
          <p:nvSpPr>
            <p:cNvPr id="19" name="TextBox 18">
              <a:extLst>
                <a:ext uri="{FF2B5EF4-FFF2-40B4-BE49-F238E27FC236}">
                  <a16:creationId xmlns:a16="http://schemas.microsoft.com/office/drawing/2014/main" id="{F0E8F441-B00C-4546-B009-B0A8775C4355}"/>
                </a:ext>
              </a:extLst>
            </p:cNvPr>
            <p:cNvSpPr txBox="1"/>
            <p:nvPr/>
          </p:nvSpPr>
          <p:spPr>
            <a:xfrm>
              <a:off x="9170194" y="3362849"/>
              <a:ext cx="1812545" cy="461665"/>
            </a:xfrm>
            <a:prstGeom prst="rect">
              <a:avLst/>
            </a:prstGeom>
            <a:noFill/>
          </p:spPr>
          <p:txBody>
            <a:bodyPr wrap="square" rtlCol="0">
              <a:spAutoFit/>
            </a:bodyPr>
            <a:lstStyle/>
            <a:p>
              <a:pPr algn="ctr"/>
              <a:r>
                <a:rPr lang="en-US" sz="2400" dirty="0">
                  <a:latin typeface="+mj-lt"/>
                </a:rPr>
                <a:t>limited API</a:t>
              </a:r>
            </a:p>
          </p:txBody>
        </p:sp>
      </p:grpSp>
      <p:grpSp>
        <p:nvGrpSpPr>
          <p:cNvPr id="20" name="Group 19">
            <a:extLst>
              <a:ext uri="{FF2B5EF4-FFF2-40B4-BE49-F238E27FC236}">
                <a16:creationId xmlns:a16="http://schemas.microsoft.com/office/drawing/2014/main" id="{9A0708C2-CE84-4C83-AAFE-4170A681D6CD}"/>
              </a:ext>
            </a:extLst>
          </p:cNvPr>
          <p:cNvGrpSpPr/>
          <p:nvPr/>
        </p:nvGrpSpPr>
        <p:grpSpPr>
          <a:xfrm>
            <a:off x="8764602" y="4090620"/>
            <a:ext cx="2589181" cy="1714508"/>
            <a:chOff x="8764602" y="4090620"/>
            <a:chExt cx="2589181" cy="1714508"/>
          </a:xfrm>
        </p:grpSpPr>
        <p:pic>
          <p:nvPicPr>
            <p:cNvPr id="5128" name="Picture 8" descr="https://www.cc.gatech.edu/~pearce/favicon.png">
              <a:extLst>
                <a:ext uri="{FF2B5EF4-FFF2-40B4-BE49-F238E27FC236}">
                  <a16:creationId xmlns:a16="http://schemas.microsoft.com/office/drawing/2014/main" id="{F7331EFE-41BB-492A-86BA-547D1485FB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052" y="4090620"/>
              <a:ext cx="820822" cy="82082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00F3E3D-CCC9-442E-AA54-7C4B5D3A86B0}"/>
                </a:ext>
              </a:extLst>
            </p:cNvPr>
            <p:cNvSpPr txBox="1"/>
            <p:nvPr/>
          </p:nvSpPr>
          <p:spPr>
            <a:xfrm>
              <a:off x="8764602" y="4974131"/>
              <a:ext cx="2589181" cy="830997"/>
            </a:xfrm>
            <a:prstGeom prst="rect">
              <a:avLst/>
            </a:prstGeom>
            <a:noFill/>
          </p:spPr>
          <p:txBody>
            <a:bodyPr wrap="square" rtlCol="0">
              <a:spAutoFit/>
            </a:bodyPr>
            <a:lstStyle/>
            <a:p>
              <a:pPr algn="ctr"/>
              <a:r>
                <a:rPr lang="en-US" sz="2400" dirty="0">
                  <a:latin typeface="+mj-lt"/>
                </a:rPr>
                <a:t>prohibits changing  root cert</a:t>
              </a:r>
            </a:p>
          </p:txBody>
        </p:sp>
      </p:grpSp>
    </p:spTree>
    <p:extLst>
      <p:ext uri="{BB962C8B-B14F-4D97-AF65-F5344CB8AC3E}">
        <p14:creationId xmlns:p14="http://schemas.microsoft.com/office/powerpoint/2010/main" val="218980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Our contributions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123</a:t>
            </a:fld>
            <a:endParaRPr lang="en-US" dirty="0"/>
          </a:p>
        </p:txBody>
      </p:sp>
      <p:sp>
        <p:nvSpPr>
          <p:cNvPr id="4" name="Content Placeholder 2">
            <a:extLst>
              <a:ext uri="{FF2B5EF4-FFF2-40B4-BE49-F238E27FC236}">
                <a16:creationId xmlns:a16="http://schemas.microsoft.com/office/drawing/2014/main" id="{78C34A22-B536-4AD6-9646-5F1C956253EF}"/>
              </a:ext>
            </a:extLst>
          </p:cNvPr>
          <p:cNvSpPr txBox="1">
            <a:spLocks/>
          </p:cNvSpPr>
          <p:nvPr/>
        </p:nvSpPr>
        <p:spPr>
          <a:xfrm>
            <a:off x="588027" y="1299543"/>
            <a:ext cx="4818860"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Design Goals</a:t>
            </a: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r>
              <a:rPr lang="en-US" sz="2400" b="1" dirty="0">
                <a:solidFill>
                  <a:schemeClr val="accent2"/>
                </a:solidFill>
                <a:latin typeface="+mj-lt"/>
              </a:rPr>
              <a:t>Automate TV interactions</a:t>
            </a:r>
          </a:p>
          <a:p>
            <a:pPr>
              <a:buFont typeface="Courier New" panose="02070309020205020404" pitchFamily="49" charset="0"/>
              <a:buChar char="o"/>
            </a:pPr>
            <a:r>
              <a:rPr lang="en-US" sz="2400" dirty="0">
                <a:latin typeface="+mj-lt"/>
              </a:rPr>
              <a:t> Install and launch channels (apps)</a:t>
            </a:r>
          </a:p>
          <a:p>
            <a:pPr>
              <a:buFont typeface="Courier New" panose="02070309020205020404" pitchFamily="49" charset="0"/>
              <a:buChar char="o"/>
            </a:pPr>
            <a:r>
              <a:rPr lang="en-US" sz="2400" dirty="0">
                <a:latin typeface="+mj-lt"/>
              </a:rPr>
              <a:t> Play videos</a:t>
            </a:r>
          </a:p>
          <a:p>
            <a:pPr marL="0" indent="0">
              <a:buNone/>
            </a:pPr>
            <a:endParaRPr lang="en-US" sz="2400" dirty="0">
              <a:latin typeface="+mj-lt"/>
            </a:endParaRPr>
          </a:p>
          <a:p>
            <a:pPr marL="0" indent="0">
              <a:buNone/>
            </a:pPr>
            <a:r>
              <a:rPr lang="en-US" sz="2400" b="1" dirty="0">
                <a:solidFill>
                  <a:schemeClr val="accent2"/>
                </a:solidFill>
                <a:latin typeface="+mj-lt"/>
              </a:rPr>
              <a:t>Detect privacy leaks</a:t>
            </a:r>
          </a:p>
          <a:p>
            <a:pPr>
              <a:buFont typeface="Courier New" panose="02070309020205020404" pitchFamily="49" charset="0"/>
              <a:buChar char="o"/>
            </a:pPr>
            <a:r>
              <a:rPr lang="en-US" sz="2400" dirty="0">
                <a:latin typeface="+mj-lt"/>
              </a:rPr>
              <a:t> Decrypt traffic</a:t>
            </a:r>
          </a:p>
          <a:p>
            <a:pPr>
              <a:buFont typeface="Courier New" panose="02070309020205020404" pitchFamily="49" charset="0"/>
              <a:buChar char="o"/>
            </a:pPr>
            <a:r>
              <a:rPr lang="en-US" sz="2400" dirty="0">
                <a:latin typeface="+mj-lt"/>
              </a:rPr>
              <a:t> Identify sensitive information</a:t>
            </a:r>
          </a:p>
          <a:p>
            <a:pPr>
              <a:buFont typeface="Wingdings" panose="05000000000000000000" pitchFamily="2" charset="2"/>
              <a:buChar char="q"/>
            </a:pPr>
            <a:endParaRPr lang="en-US" dirty="0">
              <a:latin typeface="+mj-lt"/>
            </a:endParaRPr>
          </a:p>
        </p:txBody>
      </p:sp>
      <p:sp>
        <p:nvSpPr>
          <p:cNvPr id="6" name="Content Placeholder 2">
            <a:extLst>
              <a:ext uri="{FF2B5EF4-FFF2-40B4-BE49-F238E27FC236}">
                <a16:creationId xmlns:a16="http://schemas.microsoft.com/office/drawing/2014/main" id="{B13056F2-B423-4AF1-AE9E-EA5A43EFD038}"/>
              </a:ext>
            </a:extLst>
          </p:cNvPr>
          <p:cNvSpPr txBox="1">
            <a:spLocks/>
          </p:cNvSpPr>
          <p:nvPr/>
        </p:nvSpPr>
        <p:spPr>
          <a:xfrm>
            <a:off x="5908774" y="1299543"/>
            <a:ext cx="5445009" cy="7910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Contributions</a:t>
            </a:r>
          </a:p>
        </p:txBody>
      </p:sp>
      <p:cxnSp>
        <p:nvCxnSpPr>
          <p:cNvPr id="9" name="Straight Connector 8">
            <a:extLst>
              <a:ext uri="{FF2B5EF4-FFF2-40B4-BE49-F238E27FC236}">
                <a16:creationId xmlns:a16="http://schemas.microsoft.com/office/drawing/2014/main" id="{26B475CB-DAA9-4EA7-B44D-783F7740A1F1}"/>
              </a:ext>
            </a:extLst>
          </p:cNvPr>
          <p:cNvCxnSpPr>
            <a:cxnSpLocks/>
          </p:cNvCxnSpPr>
          <p:nvPr/>
        </p:nvCxnSpPr>
        <p:spPr>
          <a:xfrm>
            <a:off x="5575852" y="727548"/>
            <a:ext cx="0" cy="613045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0B2D248-7772-4038-8753-6630B7496D2D}"/>
              </a:ext>
            </a:extLst>
          </p:cNvPr>
          <p:cNvSpPr txBox="1"/>
          <p:nvPr/>
        </p:nvSpPr>
        <p:spPr>
          <a:xfrm>
            <a:off x="5908774" y="2231420"/>
            <a:ext cx="5859154" cy="1200329"/>
          </a:xfrm>
          <a:prstGeom prst="rect">
            <a:avLst/>
          </a:prstGeom>
          <a:noFill/>
        </p:spPr>
        <p:txBody>
          <a:bodyPr wrap="square" rtlCol="0">
            <a:spAutoFit/>
          </a:bodyPr>
          <a:lstStyle/>
          <a:p>
            <a:r>
              <a:rPr lang="en-US" sz="2400" dirty="0">
                <a:latin typeface="+mj-lt"/>
              </a:rPr>
              <a:t>Built general-purpose smart TV crawler</a:t>
            </a:r>
          </a:p>
          <a:p>
            <a:endParaRPr lang="en-US" sz="2400" dirty="0">
              <a:latin typeface="+mj-lt"/>
            </a:endParaRPr>
          </a:p>
          <a:p>
            <a:r>
              <a:rPr lang="en-US" sz="2400" dirty="0">
                <a:latin typeface="+mj-lt"/>
              </a:rPr>
              <a:t>First large-scale analysis of channels</a:t>
            </a:r>
          </a:p>
        </p:txBody>
      </p:sp>
      <p:pic>
        <p:nvPicPr>
          <p:cNvPr id="24"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AACA853A-74E3-49D5-9703-557A59652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8633" y="3444994"/>
            <a:ext cx="977420" cy="2908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146" name="Picture 2"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A47337DB-C173-490F-B47C-171B530E9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7525" y="3370478"/>
            <a:ext cx="1507435" cy="63398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96C88F3-9CFA-4CE6-A053-D4DBD32BA7E8}"/>
              </a:ext>
            </a:extLst>
          </p:cNvPr>
          <p:cNvSpPr txBox="1"/>
          <p:nvPr/>
        </p:nvSpPr>
        <p:spPr>
          <a:xfrm>
            <a:off x="5908774" y="4352638"/>
            <a:ext cx="5859154" cy="1569660"/>
          </a:xfrm>
          <a:prstGeom prst="rect">
            <a:avLst/>
          </a:prstGeom>
          <a:noFill/>
        </p:spPr>
        <p:txBody>
          <a:bodyPr wrap="square" rtlCol="0">
            <a:spAutoFit/>
          </a:bodyPr>
          <a:lstStyle/>
          <a:p>
            <a:r>
              <a:rPr lang="en-US" sz="2400" dirty="0">
                <a:latin typeface="+mj-lt"/>
              </a:rPr>
              <a:t>Sensitive info shared with 3</a:t>
            </a:r>
            <a:r>
              <a:rPr lang="en-US" sz="2400" baseline="30000" dirty="0">
                <a:latin typeface="+mj-lt"/>
              </a:rPr>
              <a:t>rd</a:t>
            </a:r>
            <a:r>
              <a:rPr lang="en-US" sz="2400" dirty="0">
                <a:latin typeface="+mj-lt"/>
              </a:rPr>
              <a:t> party ad/tracking services</a:t>
            </a:r>
          </a:p>
          <a:p>
            <a:endParaRPr lang="en-US" sz="2400" dirty="0">
              <a:latin typeface="+mj-lt"/>
            </a:endParaRPr>
          </a:p>
          <a:p>
            <a:r>
              <a:rPr lang="en-US" sz="2400" dirty="0">
                <a:latin typeface="+mj-lt"/>
              </a:rPr>
              <a:t>Tracking on children without consent</a:t>
            </a:r>
          </a:p>
        </p:txBody>
      </p:sp>
      <p:pic>
        <p:nvPicPr>
          <p:cNvPr id="26" name="Picture 4" descr="Image result for ftc">
            <a:extLst>
              <a:ext uri="{FF2B5EF4-FFF2-40B4-BE49-F238E27FC236}">
                <a16:creationId xmlns:a16="http://schemas.microsoft.com/office/drawing/2014/main" id="{045DB782-E54E-4325-B49F-8996A44259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4250" y="5948888"/>
            <a:ext cx="1426186" cy="380872"/>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Bug">
            <a:extLst>
              <a:ext uri="{FF2B5EF4-FFF2-40B4-BE49-F238E27FC236}">
                <a16:creationId xmlns:a16="http://schemas.microsoft.com/office/drawing/2014/main" id="{269F0607-9013-4354-B6EB-1B07F16B97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57760" y="1015687"/>
            <a:ext cx="914400" cy="914400"/>
          </a:xfrm>
          <a:prstGeom prst="rect">
            <a:avLst/>
          </a:prstGeom>
        </p:spPr>
      </p:pic>
    </p:spTree>
    <p:extLst>
      <p:ext uri="{BB962C8B-B14F-4D97-AF65-F5344CB8AC3E}">
        <p14:creationId xmlns:p14="http://schemas.microsoft.com/office/powerpoint/2010/main" val="11693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Automating interactions with smart TVs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124</a:t>
            </a:fld>
            <a:endParaRPr lang="en-US" dirty="0"/>
          </a:p>
        </p:txBody>
      </p:sp>
      <p:sp>
        <p:nvSpPr>
          <p:cNvPr id="4" name="Content Placeholder 2">
            <a:extLst>
              <a:ext uri="{FF2B5EF4-FFF2-40B4-BE49-F238E27FC236}">
                <a16:creationId xmlns:a16="http://schemas.microsoft.com/office/drawing/2014/main" id="{78C34A22-B536-4AD6-9646-5F1C956253EF}"/>
              </a:ext>
            </a:extLst>
          </p:cNvPr>
          <p:cNvSpPr txBox="1">
            <a:spLocks/>
          </p:cNvSpPr>
          <p:nvPr/>
        </p:nvSpPr>
        <p:spPr>
          <a:xfrm>
            <a:off x="588027" y="1299543"/>
            <a:ext cx="4818860"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Design Goals</a:t>
            </a: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r>
              <a:rPr lang="en-US" sz="2400" b="1" dirty="0">
                <a:solidFill>
                  <a:schemeClr val="accent2"/>
                </a:solidFill>
                <a:latin typeface="+mj-lt"/>
              </a:rPr>
              <a:t>Automate TV interactions</a:t>
            </a:r>
          </a:p>
          <a:p>
            <a:pPr>
              <a:buFont typeface="Courier New" panose="02070309020205020404" pitchFamily="49" charset="0"/>
              <a:buChar char="o"/>
            </a:pPr>
            <a:r>
              <a:rPr lang="en-US" sz="2400" dirty="0">
                <a:latin typeface="+mj-lt"/>
              </a:rPr>
              <a:t> Install and launch channels (apps)</a:t>
            </a:r>
          </a:p>
          <a:p>
            <a:pPr>
              <a:buFont typeface="Courier New" panose="02070309020205020404" pitchFamily="49" charset="0"/>
              <a:buChar char="o"/>
            </a:pPr>
            <a:r>
              <a:rPr lang="en-US" sz="2400" dirty="0">
                <a:latin typeface="+mj-lt"/>
              </a:rPr>
              <a:t> Play videos</a:t>
            </a:r>
          </a:p>
        </p:txBody>
      </p:sp>
      <p:grpSp>
        <p:nvGrpSpPr>
          <p:cNvPr id="3" name="Group 2">
            <a:extLst>
              <a:ext uri="{FF2B5EF4-FFF2-40B4-BE49-F238E27FC236}">
                <a16:creationId xmlns:a16="http://schemas.microsoft.com/office/drawing/2014/main" id="{2399DF8B-AFA1-4168-9C9F-082EF618C80E}"/>
              </a:ext>
            </a:extLst>
          </p:cNvPr>
          <p:cNvGrpSpPr/>
          <p:nvPr/>
        </p:nvGrpSpPr>
        <p:grpSpPr>
          <a:xfrm>
            <a:off x="7472982" y="1583268"/>
            <a:ext cx="1750531" cy="1750532"/>
            <a:chOff x="7409024" y="2366975"/>
            <a:chExt cx="1750531" cy="1750532"/>
          </a:xfrm>
        </p:grpSpPr>
        <p:pic>
          <p:nvPicPr>
            <p:cNvPr id="12" name="Graphic 11" descr="Laptop">
              <a:extLst>
                <a:ext uri="{FF2B5EF4-FFF2-40B4-BE49-F238E27FC236}">
                  <a16:creationId xmlns:a16="http://schemas.microsoft.com/office/drawing/2014/main" id="{D000E76E-EAE8-4783-B703-D5682A0568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9024" y="2366975"/>
              <a:ext cx="1750531" cy="1750532"/>
            </a:xfrm>
            <a:prstGeom prst="rect">
              <a:avLst/>
            </a:prstGeom>
          </p:spPr>
        </p:pic>
        <p:pic>
          <p:nvPicPr>
            <p:cNvPr id="13" name="Graphic 12" descr="Bug">
              <a:extLst>
                <a:ext uri="{FF2B5EF4-FFF2-40B4-BE49-F238E27FC236}">
                  <a16:creationId xmlns:a16="http://schemas.microsoft.com/office/drawing/2014/main" id="{0DE3DB88-4325-48C0-A1A2-577AE4FD5C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4890" y="2890202"/>
              <a:ext cx="538798" cy="538798"/>
            </a:xfrm>
            <a:prstGeom prst="rect">
              <a:avLst/>
            </a:prstGeom>
          </p:spPr>
        </p:pic>
      </p:grpSp>
      <p:pic>
        <p:nvPicPr>
          <p:cNvPr id="15" name="Graphic 14" descr="Television">
            <a:extLst>
              <a:ext uri="{FF2B5EF4-FFF2-40B4-BE49-F238E27FC236}">
                <a16:creationId xmlns:a16="http://schemas.microsoft.com/office/drawing/2014/main" id="{FEBB6753-383A-4DB8-9605-937F65541A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84487" y="4126039"/>
            <a:ext cx="1927520" cy="1927520"/>
          </a:xfrm>
          <a:prstGeom prst="rect">
            <a:avLst/>
          </a:prstGeom>
        </p:spPr>
      </p:pic>
      <p:pic>
        <p:nvPicPr>
          <p:cNvPr id="16" name="Graphic 15" descr="Wireless router">
            <a:extLst>
              <a:ext uri="{FF2B5EF4-FFF2-40B4-BE49-F238E27FC236}">
                <a16:creationId xmlns:a16="http://schemas.microsoft.com/office/drawing/2014/main" id="{37066462-1220-4537-9977-7DEB8827963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51617" y="1922535"/>
            <a:ext cx="1115639" cy="1115639"/>
          </a:xfrm>
          <a:prstGeom prst="rect">
            <a:avLst/>
          </a:prstGeom>
        </p:spPr>
      </p:pic>
      <p:grpSp>
        <p:nvGrpSpPr>
          <p:cNvPr id="22" name="Group 21">
            <a:extLst>
              <a:ext uri="{FF2B5EF4-FFF2-40B4-BE49-F238E27FC236}">
                <a16:creationId xmlns:a16="http://schemas.microsoft.com/office/drawing/2014/main" id="{18C3C795-A496-4018-B646-ADEEDAD4AEF6}"/>
              </a:ext>
            </a:extLst>
          </p:cNvPr>
          <p:cNvGrpSpPr/>
          <p:nvPr/>
        </p:nvGrpSpPr>
        <p:grpSpPr>
          <a:xfrm>
            <a:off x="8705284" y="2480355"/>
            <a:ext cx="1446333" cy="1840927"/>
            <a:chOff x="8705284" y="2480355"/>
            <a:chExt cx="1446333" cy="1840927"/>
          </a:xfrm>
        </p:grpSpPr>
        <p:cxnSp>
          <p:nvCxnSpPr>
            <p:cNvPr id="17" name="Straight Connector 16">
              <a:extLst>
                <a:ext uri="{FF2B5EF4-FFF2-40B4-BE49-F238E27FC236}">
                  <a16:creationId xmlns:a16="http://schemas.microsoft.com/office/drawing/2014/main" id="{8120A830-8AE9-4F40-895E-96B2FB65D953}"/>
                </a:ext>
              </a:extLst>
            </p:cNvPr>
            <p:cNvCxnSpPr>
              <a:cxnSpLocks/>
              <a:endCxn id="16" idx="1"/>
            </p:cNvCxnSpPr>
            <p:nvPr/>
          </p:nvCxnSpPr>
          <p:spPr>
            <a:xfrm>
              <a:off x="9223513" y="2480355"/>
              <a:ext cx="928104" cy="0"/>
            </a:xfrm>
            <a:prstGeom prst="line">
              <a:avLst/>
            </a:prstGeom>
            <a:ln w="38100">
              <a:solidFill>
                <a:schemeClr val="accent6"/>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713EECC-E689-44FD-8718-A3C482E7F7C3}"/>
                </a:ext>
              </a:extLst>
            </p:cNvPr>
            <p:cNvCxnSpPr>
              <a:cxnSpLocks/>
            </p:cNvCxnSpPr>
            <p:nvPr/>
          </p:nvCxnSpPr>
          <p:spPr>
            <a:xfrm flipH="1">
              <a:off x="8705284" y="3147350"/>
              <a:ext cx="7046" cy="1173932"/>
            </a:xfrm>
            <a:prstGeom prst="line">
              <a:avLst/>
            </a:prstGeom>
            <a:ln w="38100">
              <a:solidFill>
                <a:schemeClr val="accent6"/>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04CA9E4-A140-4396-A020-F66E7FE2A9CA}"/>
                </a:ext>
              </a:extLst>
            </p:cNvPr>
            <p:cNvSpPr txBox="1"/>
            <p:nvPr/>
          </p:nvSpPr>
          <p:spPr>
            <a:xfrm>
              <a:off x="8753054" y="3375976"/>
              <a:ext cx="1232302" cy="707886"/>
            </a:xfrm>
            <a:prstGeom prst="rect">
              <a:avLst/>
            </a:prstGeom>
            <a:noFill/>
          </p:spPr>
          <p:txBody>
            <a:bodyPr wrap="square" rtlCol="0">
              <a:spAutoFit/>
            </a:bodyPr>
            <a:lstStyle/>
            <a:p>
              <a:r>
                <a:rPr lang="en-US" sz="2000" dirty="0">
                  <a:solidFill>
                    <a:schemeClr val="accent6"/>
                  </a:solidFill>
                </a:rPr>
                <a:t>network</a:t>
              </a:r>
            </a:p>
            <a:p>
              <a:r>
                <a:rPr lang="en-US" sz="2000" dirty="0">
                  <a:solidFill>
                    <a:schemeClr val="accent6"/>
                  </a:solidFill>
                </a:rPr>
                <a:t>traffic</a:t>
              </a:r>
            </a:p>
          </p:txBody>
        </p:sp>
      </p:grpSp>
      <p:grpSp>
        <p:nvGrpSpPr>
          <p:cNvPr id="30" name="Group 29">
            <a:extLst>
              <a:ext uri="{FF2B5EF4-FFF2-40B4-BE49-F238E27FC236}">
                <a16:creationId xmlns:a16="http://schemas.microsoft.com/office/drawing/2014/main" id="{A27F159E-F235-4F14-A769-4B944E2B1769}"/>
              </a:ext>
            </a:extLst>
          </p:cNvPr>
          <p:cNvGrpSpPr/>
          <p:nvPr/>
        </p:nvGrpSpPr>
        <p:grpSpPr>
          <a:xfrm>
            <a:off x="6217696" y="3170011"/>
            <a:ext cx="2138284" cy="1120497"/>
            <a:chOff x="6217696" y="3170011"/>
            <a:chExt cx="2138284" cy="1120497"/>
          </a:xfrm>
        </p:grpSpPr>
        <p:cxnSp>
          <p:nvCxnSpPr>
            <p:cNvPr id="21" name="Straight Connector 20">
              <a:extLst>
                <a:ext uri="{FF2B5EF4-FFF2-40B4-BE49-F238E27FC236}">
                  <a16:creationId xmlns:a16="http://schemas.microsoft.com/office/drawing/2014/main" id="{6BA187AC-C23D-437B-84CD-AB4FF6B0D6BD}"/>
                </a:ext>
              </a:extLst>
            </p:cNvPr>
            <p:cNvCxnSpPr>
              <a:cxnSpLocks/>
            </p:cNvCxnSpPr>
            <p:nvPr/>
          </p:nvCxnSpPr>
          <p:spPr>
            <a:xfrm>
              <a:off x="8183557" y="3170011"/>
              <a:ext cx="0" cy="1120497"/>
            </a:xfrm>
            <a:prstGeom prst="line">
              <a:avLst/>
            </a:prstGeom>
            <a:ln w="38100">
              <a:solidFill>
                <a:schemeClr val="accent2"/>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491910F-A395-4457-8288-7EBBEF153221}"/>
                </a:ext>
              </a:extLst>
            </p:cNvPr>
            <p:cNvSpPr txBox="1"/>
            <p:nvPr/>
          </p:nvSpPr>
          <p:spPr>
            <a:xfrm>
              <a:off x="6217696" y="3178467"/>
              <a:ext cx="1509001" cy="1015663"/>
            </a:xfrm>
            <a:prstGeom prst="rect">
              <a:avLst/>
            </a:prstGeom>
            <a:noFill/>
          </p:spPr>
          <p:txBody>
            <a:bodyPr wrap="square" rtlCol="0">
              <a:spAutoFit/>
            </a:bodyPr>
            <a:lstStyle/>
            <a:p>
              <a:pPr algn="r"/>
              <a:r>
                <a:rPr lang="en-US" sz="2000" dirty="0">
                  <a:solidFill>
                    <a:schemeClr val="accent2"/>
                  </a:solidFill>
                </a:rPr>
                <a:t>remote control commands</a:t>
              </a:r>
            </a:p>
          </p:txBody>
        </p:sp>
        <p:pic>
          <p:nvPicPr>
            <p:cNvPr id="31" name="Graphic 30" descr="Remote control">
              <a:extLst>
                <a:ext uri="{FF2B5EF4-FFF2-40B4-BE49-F238E27FC236}">
                  <a16:creationId xmlns:a16="http://schemas.microsoft.com/office/drawing/2014/main" id="{4FAD28EE-A67C-4B26-8795-14A91796DE8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41580" y="3241609"/>
              <a:ext cx="914400" cy="914400"/>
            </a:xfrm>
            <a:prstGeom prst="rect">
              <a:avLst/>
            </a:prstGeom>
          </p:spPr>
        </p:pic>
      </p:grpSp>
      <p:grpSp>
        <p:nvGrpSpPr>
          <p:cNvPr id="44" name="Group 43">
            <a:extLst>
              <a:ext uri="{FF2B5EF4-FFF2-40B4-BE49-F238E27FC236}">
                <a16:creationId xmlns:a16="http://schemas.microsoft.com/office/drawing/2014/main" id="{5148B8F3-11FA-4CCB-BF00-9670A45DAC0B}"/>
              </a:ext>
            </a:extLst>
          </p:cNvPr>
          <p:cNvGrpSpPr/>
          <p:nvPr/>
        </p:nvGrpSpPr>
        <p:grpSpPr>
          <a:xfrm>
            <a:off x="3148545" y="4306432"/>
            <a:ext cx="4027507" cy="1926661"/>
            <a:chOff x="3148545" y="4306432"/>
            <a:chExt cx="4027507" cy="1926661"/>
          </a:xfrm>
        </p:grpSpPr>
        <p:pic>
          <p:nvPicPr>
            <p:cNvPr id="7170" name="Picture 2" descr="Image result for ClonerAlliance Flint">
              <a:extLst>
                <a:ext uri="{FF2B5EF4-FFF2-40B4-BE49-F238E27FC236}">
                  <a16:creationId xmlns:a16="http://schemas.microsoft.com/office/drawing/2014/main" id="{1F3FA1A7-7D83-4CFE-A9E7-EC79AF2A3F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48545" y="4306432"/>
              <a:ext cx="2383696" cy="174712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308B3953-ABDF-4DF5-8A69-8B5BC2C50A48}"/>
                </a:ext>
              </a:extLst>
            </p:cNvPr>
            <p:cNvSpPr txBox="1"/>
            <p:nvPr/>
          </p:nvSpPr>
          <p:spPr>
            <a:xfrm>
              <a:off x="3148545" y="5832983"/>
              <a:ext cx="2383696" cy="400110"/>
            </a:xfrm>
            <a:prstGeom prst="rect">
              <a:avLst/>
            </a:prstGeom>
            <a:noFill/>
          </p:spPr>
          <p:txBody>
            <a:bodyPr wrap="square" rtlCol="0">
              <a:spAutoFit/>
            </a:bodyPr>
            <a:lstStyle/>
            <a:p>
              <a:pPr algn="ctr"/>
              <a:r>
                <a:rPr lang="en-US" sz="2000" dirty="0">
                  <a:solidFill>
                    <a:schemeClr val="accent1"/>
                  </a:solidFill>
                </a:rPr>
                <a:t>HDMI capture card</a:t>
              </a:r>
            </a:p>
          </p:txBody>
        </p:sp>
        <p:cxnSp>
          <p:nvCxnSpPr>
            <p:cNvPr id="36" name="Straight Connector 35">
              <a:extLst>
                <a:ext uri="{FF2B5EF4-FFF2-40B4-BE49-F238E27FC236}">
                  <a16:creationId xmlns:a16="http://schemas.microsoft.com/office/drawing/2014/main" id="{24C13128-E168-4D30-8603-B0009DE146E0}"/>
                </a:ext>
              </a:extLst>
            </p:cNvPr>
            <p:cNvCxnSpPr>
              <a:cxnSpLocks/>
            </p:cNvCxnSpPr>
            <p:nvPr/>
          </p:nvCxnSpPr>
          <p:spPr>
            <a:xfrm flipH="1">
              <a:off x="5532241" y="5101446"/>
              <a:ext cx="1643811" cy="0"/>
            </a:xfrm>
            <a:prstGeom prst="line">
              <a:avLst/>
            </a:prstGeom>
            <a:ln w="38100">
              <a:solidFill>
                <a:schemeClr val="accent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DEC374A-F215-469D-9F7B-66CC55E58413}"/>
                </a:ext>
              </a:extLst>
            </p:cNvPr>
            <p:cNvSpPr txBox="1"/>
            <p:nvPr/>
          </p:nvSpPr>
          <p:spPr>
            <a:xfrm>
              <a:off x="5615322" y="5249274"/>
              <a:ext cx="1560730" cy="400110"/>
            </a:xfrm>
            <a:prstGeom prst="rect">
              <a:avLst/>
            </a:prstGeom>
            <a:noFill/>
          </p:spPr>
          <p:txBody>
            <a:bodyPr wrap="square" rtlCol="0">
              <a:spAutoFit/>
            </a:bodyPr>
            <a:lstStyle/>
            <a:p>
              <a:pPr algn="ctr"/>
              <a:r>
                <a:rPr lang="en-US" sz="2000" dirty="0">
                  <a:solidFill>
                    <a:schemeClr val="accent1"/>
                  </a:solidFill>
                </a:rPr>
                <a:t>HDMI output</a:t>
              </a:r>
            </a:p>
          </p:txBody>
        </p:sp>
      </p:grpSp>
      <p:grpSp>
        <p:nvGrpSpPr>
          <p:cNvPr id="46" name="Group 45">
            <a:extLst>
              <a:ext uri="{FF2B5EF4-FFF2-40B4-BE49-F238E27FC236}">
                <a16:creationId xmlns:a16="http://schemas.microsoft.com/office/drawing/2014/main" id="{409BC59A-F0C0-462B-B830-7D4BF8FDEC9F}"/>
              </a:ext>
            </a:extLst>
          </p:cNvPr>
          <p:cNvGrpSpPr/>
          <p:nvPr/>
        </p:nvGrpSpPr>
        <p:grpSpPr>
          <a:xfrm>
            <a:off x="4275628" y="2645294"/>
            <a:ext cx="3108859" cy="1927519"/>
            <a:chOff x="4275628" y="2645294"/>
            <a:chExt cx="3108859" cy="1927519"/>
          </a:xfrm>
        </p:grpSpPr>
        <p:cxnSp>
          <p:nvCxnSpPr>
            <p:cNvPr id="42" name="Straight Connector 41">
              <a:extLst>
                <a:ext uri="{FF2B5EF4-FFF2-40B4-BE49-F238E27FC236}">
                  <a16:creationId xmlns:a16="http://schemas.microsoft.com/office/drawing/2014/main" id="{AE329C39-14D0-49F3-82CC-D522A29A2E8A}"/>
                </a:ext>
              </a:extLst>
            </p:cNvPr>
            <p:cNvCxnSpPr>
              <a:cxnSpLocks/>
            </p:cNvCxnSpPr>
            <p:nvPr/>
          </p:nvCxnSpPr>
          <p:spPr>
            <a:xfrm flipV="1">
              <a:off x="4750421" y="2645294"/>
              <a:ext cx="2634066" cy="1927519"/>
            </a:xfrm>
            <a:prstGeom prst="line">
              <a:avLst/>
            </a:prstGeom>
            <a:ln w="38100">
              <a:solidFill>
                <a:schemeClr val="accent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695C81B-4C7D-422D-BF81-24FBFB9F4EDC}"/>
                </a:ext>
              </a:extLst>
            </p:cNvPr>
            <p:cNvSpPr txBox="1"/>
            <p:nvPr/>
          </p:nvSpPr>
          <p:spPr>
            <a:xfrm rot="19453127">
              <a:off x="4275628" y="3190360"/>
              <a:ext cx="2996808" cy="400110"/>
            </a:xfrm>
            <a:prstGeom prst="rect">
              <a:avLst/>
            </a:prstGeom>
            <a:noFill/>
          </p:spPr>
          <p:txBody>
            <a:bodyPr wrap="square" rtlCol="0">
              <a:spAutoFit/>
            </a:bodyPr>
            <a:lstStyle/>
            <a:p>
              <a:pPr algn="ctr"/>
              <a:r>
                <a:rPr lang="en-US" sz="2000" dirty="0">
                  <a:solidFill>
                    <a:schemeClr val="accent1"/>
                  </a:solidFill>
                </a:rPr>
                <a:t>video &amp; audio via USB</a:t>
              </a:r>
            </a:p>
          </p:txBody>
        </p:sp>
      </p:grpSp>
    </p:spTree>
    <p:extLst>
      <p:ext uri="{BB962C8B-B14F-4D97-AF65-F5344CB8AC3E}">
        <p14:creationId xmlns:p14="http://schemas.microsoft.com/office/powerpoint/2010/main" val="164115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TV crawler interacting with a single channel</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125</a:t>
            </a:fld>
            <a:endParaRPr lang="en-US"/>
          </a:p>
        </p:txBody>
      </p:sp>
      <p:pic>
        <p:nvPicPr>
          <p:cNvPr id="3" name="crawler">
            <a:hlinkClick r:id="" action="ppaction://media"/>
            <a:extLst>
              <a:ext uri="{FF2B5EF4-FFF2-40B4-BE49-F238E27FC236}">
                <a16:creationId xmlns:a16="http://schemas.microsoft.com/office/drawing/2014/main" id="{F88C6046-7FB5-4912-B2A7-1596FB028E5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57669" y="1284357"/>
            <a:ext cx="7076661" cy="4717774"/>
          </a:xfrm>
          <a:prstGeom prst="rect">
            <a:avLst/>
          </a:prstGeom>
        </p:spPr>
      </p:pic>
    </p:spTree>
    <p:extLst>
      <p:ext uri="{BB962C8B-B14F-4D97-AF65-F5344CB8AC3E}">
        <p14:creationId xmlns:p14="http://schemas.microsoft.com/office/powerpoint/2010/main" val="36994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TV crawler interacting with channels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126</a:t>
            </a:fld>
            <a:endParaRPr lang="en-US"/>
          </a:p>
        </p:txBody>
      </p:sp>
      <p:pic>
        <p:nvPicPr>
          <p:cNvPr id="3" name="Online Media 2" descr="Smart TV Crawler Interacting with Channels">
            <a:hlinkClick r:id="" action="ppaction://media"/>
            <a:extLst>
              <a:ext uri="{FF2B5EF4-FFF2-40B4-BE49-F238E27FC236}">
                <a16:creationId xmlns:a16="http://schemas.microsoft.com/office/drawing/2014/main" id="{5E4CB827-BB60-E0C6-F04E-C9F124E90875}"/>
              </a:ext>
            </a:extLst>
          </p:cNvPr>
          <p:cNvPicPr>
            <a:picLocks noRot="1" noChangeAspect="1"/>
          </p:cNvPicPr>
          <p:nvPr>
            <a:videoFile r:link="rId1"/>
          </p:nvPr>
        </p:nvPicPr>
        <p:blipFill>
          <a:blip r:embed="rId3"/>
          <a:stretch>
            <a:fillRect/>
          </a:stretch>
        </p:blipFill>
        <p:spPr>
          <a:xfrm>
            <a:off x="1194816" y="1232599"/>
            <a:ext cx="9258475" cy="5231039"/>
          </a:xfrm>
          <a:prstGeom prst="rect">
            <a:avLst/>
          </a:prstGeom>
        </p:spPr>
      </p:pic>
    </p:spTree>
    <p:extLst>
      <p:ext uri="{BB962C8B-B14F-4D97-AF65-F5344CB8AC3E}">
        <p14:creationId xmlns:p14="http://schemas.microsoft.com/office/powerpoint/2010/main" val="233780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Challenges of automatic interactions with channels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127</a:t>
            </a:fld>
            <a:endParaRPr lang="en-US"/>
          </a:p>
        </p:txBody>
      </p:sp>
      <p:sp>
        <p:nvSpPr>
          <p:cNvPr id="3" name="Rectangle: Rounded Corners 2">
            <a:extLst>
              <a:ext uri="{FF2B5EF4-FFF2-40B4-BE49-F238E27FC236}">
                <a16:creationId xmlns:a16="http://schemas.microsoft.com/office/drawing/2014/main" id="{D2416476-3B08-48F0-B09C-F7071D69A0D4}"/>
              </a:ext>
            </a:extLst>
          </p:cNvPr>
          <p:cNvSpPr/>
          <p:nvPr/>
        </p:nvSpPr>
        <p:spPr>
          <a:xfrm>
            <a:off x="616225" y="1421296"/>
            <a:ext cx="5091689" cy="6659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navigating to video</a:t>
            </a:r>
          </a:p>
        </p:txBody>
      </p:sp>
      <p:pic>
        <p:nvPicPr>
          <p:cNvPr id="6" name="Picture 4" descr="AsianCrush screenshot">
            <a:extLst>
              <a:ext uri="{FF2B5EF4-FFF2-40B4-BE49-F238E27FC236}">
                <a16:creationId xmlns:a16="http://schemas.microsoft.com/office/drawing/2014/main" id="{EE6D2909-5BFE-456D-A08D-CF28E85D1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226" y="2547169"/>
            <a:ext cx="5091690" cy="28895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0AAFC916-E903-421D-8DFB-45F50971C118}"/>
              </a:ext>
            </a:extLst>
          </p:cNvPr>
          <p:cNvSpPr/>
          <p:nvPr/>
        </p:nvSpPr>
        <p:spPr>
          <a:xfrm>
            <a:off x="6484088" y="1421296"/>
            <a:ext cx="5091689" cy="6659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detecting video playback</a:t>
            </a:r>
          </a:p>
        </p:txBody>
      </p:sp>
      <p:pic>
        <p:nvPicPr>
          <p:cNvPr id="9" name="Graphic 8" descr="Presentation with media">
            <a:extLst>
              <a:ext uri="{FF2B5EF4-FFF2-40B4-BE49-F238E27FC236}">
                <a16:creationId xmlns:a16="http://schemas.microsoft.com/office/drawing/2014/main" id="{D4653DEE-8F50-4006-9AB2-0B2F158318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1826" y="2547169"/>
            <a:ext cx="2888974" cy="2888974"/>
          </a:xfrm>
          <a:prstGeom prst="rect">
            <a:avLst/>
          </a:prstGeom>
        </p:spPr>
      </p:pic>
    </p:spTree>
    <p:extLst>
      <p:ext uri="{BB962C8B-B14F-4D97-AF65-F5344CB8AC3E}">
        <p14:creationId xmlns:p14="http://schemas.microsoft.com/office/powerpoint/2010/main" val="26270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Challenges of automatic interactions with channels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128</a:t>
            </a:fld>
            <a:endParaRPr lang="en-US"/>
          </a:p>
        </p:txBody>
      </p:sp>
      <p:sp>
        <p:nvSpPr>
          <p:cNvPr id="3" name="Rectangle: Rounded Corners 2">
            <a:extLst>
              <a:ext uri="{FF2B5EF4-FFF2-40B4-BE49-F238E27FC236}">
                <a16:creationId xmlns:a16="http://schemas.microsoft.com/office/drawing/2014/main" id="{D2416476-3B08-48F0-B09C-F7071D69A0D4}"/>
              </a:ext>
            </a:extLst>
          </p:cNvPr>
          <p:cNvSpPr/>
          <p:nvPr/>
        </p:nvSpPr>
        <p:spPr>
          <a:xfrm>
            <a:off x="616225" y="1421296"/>
            <a:ext cx="5091689" cy="6659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navigating to video</a:t>
            </a:r>
          </a:p>
        </p:txBody>
      </p:sp>
      <p:sp>
        <p:nvSpPr>
          <p:cNvPr id="8" name="Rectangle: Rounded Corners 7">
            <a:extLst>
              <a:ext uri="{FF2B5EF4-FFF2-40B4-BE49-F238E27FC236}">
                <a16:creationId xmlns:a16="http://schemas.microsoft.com/office/drawing/2014/main" id="{0AAFC916-E903-421D-8DFB-45F50971C118}"/>
              </a:ext>
            </a:extLst>
          </p:cNvPr>
          <p:cNvSpPr/>
          <p:nvPr/>
        </p:nvSpPr>
        <p:spPr>
          <a:xfrm>
            <a:off x="6484088" y="1421296"/>
            <a:ext cx="5091689" cy="66592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mj-lt"/>
              </a:rPr>
              <a:t>detecting video playback</a:t>
            </a:r>
          </a:p>
        </p:txBody>
      </p:sp>
      <p:sp>
        <p:nvSpPr>
          <p:cNvPr id="10" name="TextBox 9">
            <a:extLst>
              <a:ext uri="{FF2B5EF4-FFF2-40B4-BE49-F238E27FC236}">
                <a16:creationId xmlns:a16="http://schemas.microsoft.com/office/drawing/2014/main" id="{362BE544-75CC-498F-A716-CB13B48C8237}"/>
              </a:ext>
            </a:extLst>
          </p:cNvPr>
          <p:cNvSpPr txBox="1"/>
          <p:nvPr/>
        </p:nvSpPr>
        <p:spPr>
          <a:xfrm>
            <a:off x="616225" y="2631470"/>
            <a:ext cx="5091689" cy="3046988"/>
          </a:xfrm>
          <a:prstGeom prst="rect">
            <a:avLst/>
          </a:prstGeom>
          <a:noFill/>
        </p:spPr>
        <p:txBody>
          <a:bodyPr wrap="square" rtlCol="0">
            <a:spAutoFit/>
          </a:bodyPr>
          <a:lstStyle/>
          <a:p>
            <a:r>
              <a:rPr lang="en-US" sz="2400" dirty="0">
                <a:latin typeface="+mj-lt"/>
              </a:rPr>
              <a:t>Sample 100 channels and find popular key sequences:</a:t>
            </a:r>
          </a:p>
          <a:p>
            <a:endParaRPr lang="en-US" sz="2400" dirty="0">
              <a:latin typeface="+mj-lt"/>
            </a:endParaRPr>
          </a:p>
          <a:p>
            <a:pPr marL="342900" indent="-342900">
              <a:buFont typeface="Courier New" panose="02070309020205020404" pitchFamily="49" charset="0"/>
              <a:buChar char="o"/>
            </a:pPr>
            <a:r>
              <a:rPr lang="en-US" sz="2400" dirty="0">
                <a:latin typeface="+mj-lt"/>
              </a:rPr>
              <a:t>[OK, OK, OK]</a:t>
            </a:r>
          </a:p>
          <a:p>
            <a:pPr marL="342900" indent="-342900">
              <a:buFont typeface="Courier New" panose="02070309020205020404" pitchFamily="49" charset="0"/>
              <a:buChar char="o"/>
            </a:pPr>
            <a:r>
              <a:rPr lang="en-US" sz="2400" dirty="0">
                <a:latin typeface="+mj-lt"/>
              </a:rPr>
              <a:t>[Down, OK, OK]</a:t>
            </a:r>
          </a:p>
          <a:p>
            <a:pPr marL="342900" indent="-342900">
              <a:buFont typeface="Courier New" panose="02070309020205020404" pitchFamily="49" charset="0"/>
              <a:buChar char="o"/>
            </a:pPr>
            <a:r>
              <a:rPr lang="en-US" sz="2400" dirty="0">
                <a:latin typeface="+mj-lt"/>
              </a:rPr>
              <a:t>[OK, OK, Down, OK, Down, OK]</a:t>
            </a:r>
          </a:p>
          <a:p>
            <a:endParaRPr lang="en-US" sz="2400" dirty="0">
              <a:latin typeface="+mj-lt"/>
            </a:endParaRPr>
          </a:p>
          <a:p>
            <a:r>
              <a:rPr lang="en-US" sz="2400" dirty="0">
                <a:latin typeface="+mj-lt"/>
              </a:rPr>
              <a:t>Crawler brute-forces key sequences</a:t>
            </a:r>
          </a:p>
        </p:txBody>
      </p:sp>
      <p:sp>
        <p:nvSpPr>
          <p:cNvPr id="11" name="TextBox 10">
            <a:extLst>
              <a:ext uri="{FF2B5EF4-FFF2-40B4-BE49-F238E27FC236}">
                <a16:creationId xmlns:a16="http://schemas.microsoft.com/office/drawing/2014/main" id="{30356ECB-8DE6-4A7C-A4FE-72CBF79466EF}"/>
              </a:ext>
            </a:extLst>
          </p:cNvPr>
          <p:cNvSpPr txBox="1"/>
          <p:nvPr/>
        </p:nvSpPr>
        <p:spPr>
          <a:xfrm>
            <a:off x="6541212" y="2631470"/>
            <a:ext cx="5091689" cy="830997"/>
          </a:xfrm>
          <a:prstGeom prst="rect">
            <a:avLst/>
          </a:prstGeom>
          <a:noFill/>
        </p:spPr>
        <p:txBody>
          <a:bodyPr wrap="square" rtlCol="0">
            <a:spAutoFit/>
          </a:bodyPr>
          <a:lstStyle/>
          <a:p>
            <a:r>
              <a:rPr lang="en-US" sz="2400" dirty="0">
                <a:latin typeface="+mj-lt"/>
              </a:rPr>
              <a:t>Detect at least 5 seconds of audio playback</a:t>
            </a:r>
          </a:p>
        </p:txBody>
      </p:sp>
    </p:spTree>
    <p:extLst>
      <p:ext uri="{BB962C8B-B14F-4D97-AF65-F5344CB8AC3E}">
        <p14:creationId xmlns:p14="http://schemas.microsoft.com/office/powerpoint/2010/main" val="370889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Detecting video playback</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129</a:t>
            </a:fld>
            <a:endParaRPr lang="en-US"/>
          </a:p>
        </p:txBody>
      </p:sp>
      <p:pic>
        <p:nvPicPr>
          <p:cNvPr id="9"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683A322F-F4F4-4521-AB2E-1515ABC98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92" y="2384011"/>
            <a:ext cx="977420" cy="29080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6BC0DB4-BB8F-4BC9-84C1-D14D3941B871}"/>
              </a:ext>
            </a:extLst>
          </p:cNvPr>
          <p:cNvSpPr/>
          <p:nvPr/>
        </p:nvSpPr>
        <p:spPr>
          <a:xfrm>
            <a:off x="2345332" y="2247609"/>
            <a:ext cx="4059818" cy="67707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audio detected (62%)</a:t>
            </a:r>
          </a:p>
        </p:txBody>
      </p:sp>
      <p:grpSp>
        <p:nvGrpSpPr>
          <p:cNvPr id="31" name="Group 30">
            <a:extLst>
              <a:ext uri="{FF2B5EF4-FFF2-40B4-BE49-F238E27FC236}">
                <a16:creationId xmlns:a16="http://schemas.microsoft.com/office/drawing/2014/main" id="{9A263B43-1131-4CF8-8752-23B374CE55E5}"/>
              </a:ext>
            </a:extLst>
          </p:cNvPr>
          <p:cNvGrpSpPr/>
          <p:nvPr/>
        </p:nvGrpSpPr>
        <p:grpSpPr>
          <a:xfrm>
            <a:off x="2394193" y="2924684"/>
            <a:ext cx="3708179" cy="1430404"/>
            <a:chOff x="2394193" y="2924684"/>
            <a:chExt cx="3708179" cy="1430404"/>
          </a:xfrm>
        </p:grpSpPr>
        <p:cxnSp>
          <p:nvCxnSpPr>
            <p:cNvPr id="7" name="Straight Connector 6">
              <a:extLst>
                <a:ext uri="{FF2B5EF4-FFF2-40B4-BE49-F238E27FC236}">
                  <a16:creationId xmlns:a16="http://schemas.microsoft.com/office/drawing/2014/main" id="{048545F6-6B9E-45E0-8BB1-B9499B6150A2}"/>
                </a:ext>
              </a:extLst>
            </p:cNvPr>
            <p:cNvCxnSpPr>
              <a:cxnSpLocks/>
            </p:cNvCxnSpPr>
            <p:nvPr/>
          </p:nvCxnSpPr>
          <p:spPr>
            <a:xfrm>
              <a:off x="2394193" y="2924684"/>
              <a:ext cx="565392" cy="80271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3945F4-011A-4357-94FF-EA725BC0C556}"/>
                </a:ext>
              </a:extLst>
            </p:cNvPr>
            <p:cNvCxnSpPr>
              <a:cxnSpLocks/>
            </p:cNvCxnSpPr>
            <p:nvPr/>
          </p:nvCxnSpPr>
          <p:spPr>
            <a:xfrm flipH="1">
              <a:off x="5077201" y="2924684"/>
              <a:ext cx="1025171" cy="905675"/>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9E888C0-59DF-4FDD-BE20-975E501BFF80}"/>
                </a:ext>
              </a:extLst>
            </p:cNvPr>
            <p:cNvSpPr/>
            <p:nvPr/>
          </p:nvSpPr>
          <p:spPr>
            <a:xfrm>
              <a:off x="2910724" y="3678013"/>
              <a:ext cx="2289489" cy="67707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manual sample</a:t>
              </a:r>
            </a:p>
          </p:txBody>
        </p:sp>
      </p:grpSp>
      <p:grpSp>
        <p:nvGrpSpPr>
          <p:cNvPr id="33" name="Group 32">
            <a:extLst>
              <a:ext uri="{FF2B5EF4-FFF2-40B4-BE49-F238E27FC236}">
                <a16:creationId xmlns:a16="http://schemas.microsoft.com/office/drawing/2014/main" id="{AB6A030D-A72C-475C-8788-F2FE2D98EE0A}"/>
              </a:ext>
            </a:extLst>
          </p:cNvPr>
          <p:cNvGrpSpPr/>
          <p:nvPr/>
        </p:nvGrpSpPr>
        <p:grpSpPr>
          <a:xfrm>
            <a:off x="2910724" y="4491202"/>
            <a:ext cx="2289489" cy="677075"/>
            <a:chOff x="2910724" y="4491202"/>
            <a:chExt cx="2289489" cy="677075"/>
          </a:xfrm>
        </p:grpSpPr>
        <p:sp>
          <p:nvSpPr>
            <p:cNvPr id="18" name="Rectangle 17">
              <a:extLst>
                <a:ext uri="{FF2B5EF4-FFF2-40B4-BE49-F238E27FC236}">
                  <a16:creationId xmlns:a16="http://schemas.microsoft.com/office/drawing/2014/main" id="{0EEA6ED1-18C3-4E77-BAE7-43E26DF41BB7}"/>
                </a:ext>
              </a:extLst>
            </p:cNvPr>
            <p:cNvSpPr/>
            <p:nvPr/>
          </p:nvSpPr>
          <p:spPr>
            <a:xfrm>
              <a:off x="2910724" y="4491202"/>
              <a:ext cx="2052166" cy="677075"/>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correct (96%)</a:t>
              </a:r>
            </a:p>
          </p:txBody>
        </p:sp>
        <p:sp>
          <p:nvSpPr>
            <p:cNvPr id="19" name="Rectangle 18">
              <a:extLst>
                <a:ext uri="{FF2B5EF4-FFF2-40B4-BE49-F238E27FC236}">
                  <a16:creationId xmlns:a16="http://schemas.microsoft.com/office/drawing/2014/main" id="{E5F7D68E-E1AC-400C-A77C-2679A5D5A54B}"/>
                </a:ext>
              </a:extLst>
            </p:cNvPr>
            <p:cNvSpPr/>
            <p:nvPr/>
          </p:nvSpPr>
          <p:spPr>
            <a:xfrm>
              <a:off x="4962890" y="4491202"/>
              <a:ext cx="237323" cy="677075"/>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FP</a:t>
              </a:r>
            </a:p>
          </p:txBody>
        </p:sp>
      </p:grpSp>
      <p:grpSp>
        <p:nvGrpSpPr>
          <p:cNvPr id="32" name="Group 31">
            <a:extLst>
              <a:ext uri="{FF2B5EF4-FFF2-40B4-BE49-F238E27FC236}">
                <a16:creationId xmlns:a16="http://schemas.microsoft.com/office/drawing/2014/main" id="{463EB206-19E1-4556-A58C-A2AF874D5A6A}"/>
              </a:ext>
            </a:extLst>
          </p:cNvPr>
          <p:cNvGrpSpPr/>
          <p:nvPr/>
        </p:nvGrpSpPr>
        <p:grpSpPr>
          <a:xfrm>
            <a:off x="6502872" y="2736220"/>
            <a:ext cx="3108798" cy="1618868"/>
            <a:chOff x="6502872" y="2736220"/>
            <a:chExt cx="3108798" cy="1618868"/>
          </a:xfrm>
        </p:grpSpPr>
        <p:cxnSp>
          <p:nvCxnSpPr>
            <p:cNvPr id="20" name="Straight Connector 19">
              <a:extLst>
                <a:ext uri="{FF2B5EF4-FFF2-40B4-BE49-F238E27FC236}">
                  <a16:creationId xmlns:a16="http://schemas.microsoft.com/office/drawing/2014/main" id="{D23EE4BF-740B-4C70-90E0-704F49C97CAC}"/>
                </a:ext>
              </a:extLst>
            </p:cNvPr>
            <p:cNvCxnSpPr>
              <a:cxnSpLocks/>
            </p:cNvCxnSpPr>
            <p:nvPr/>
          </p:nvCxnSpPr>
          <p:spPr>
            <a:xfrm>
              <a:off x="6502872" y="2924684"/>
              <a:ext cx="714606" cy="802718"/>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2B990D9-7268-4B67-8F5D-580D0946BC6E}"/>
                </a:ext>
              </a:extLst>
            </p:cNvPr>
            <p:cNvCxnSpPr>
              <a:cxnSpLocks/>
            </p:cNvCxnSpPr>
            <p:nvPr/>
          </p:nvCxnSpPr>
          <p:spPr>
            <a:xfrm flipH="1">
              <a:off x="9137018" y="2736220"/>
              <a:ext cx="474652" cy="1094139"/>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FF74742-C01E-4C79-BFC1-FB53C5710492}"/>
                </a:ext>
              </a:extLst>
            </p:cNvPr>
            <p:cNvSpPr/>
            <p:nvPr/>
          </p:nvSpPr>
          <p:spPr>
            <a:xfrm>
              <a:off x="7019403" y="3678013"/>
              <a:ext cx="2289489" cy="677075"/>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manual sample</a:t>
              </a:r>
            </a:p>
          </p:txBody>
        </p:sp>
      </p:grpSp>
      <p:sp>
        <p:nvSpPr>
          <p:cNvPr id="13" name="Rectangle 12">
            <a:extLst>
              <a:ext uri="{FF2B5EF4-FFF2-40B4-BE49-F238E27FC236}">
                <a16:creationId xmlns:a16="http://schemas.microsoft.com/office/drawing/2014/main" id="{507CD35F-CB20-475F-8CA2-D09C2BE91E4D}"/>
              </a:ext>
            </a:extLst>
          </p:cNvPr>
          <p:cNvSpPr/>
          <p:nvPr/>
        </p:nvSpPr>
        <p:spPr>
          <a:xfrm>
            <a:off x="6405150" y="2247609"/>
            <a:ext cx="3308592" cy="677075"/>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audio detected (38%)</a:t>
            </a:r>
          </a:p>
        </p:txBody>
      </p:sp>
      <p:grpSp>
        <p:nvGrpSpPr>
          <p:cNvPr id="34" name="Group 33">
            <a:extLst>
              <a:ext uri="{FF2B5EF4-FFF2-40B4-BE49-F238E27FC236}">
                <a16:creationId xmlns:a16="http://schemas.microsoft.com/office/drawing/2014/main" id="{9E86332C-F834-4251-8148-0C0077568EB3}"/>
              </a:ext>
            </a:extLst>
          </p:cNvPr>
          <p:cNvGrpSpPr/>
          <p:nvPr/>
        </p:nvGrpSpPr>
        <p:grpSpPr>
          <a:xfrm>
            <a:off x="7019404" y="4491201"/>
            <a:ext cx="2289488" cy="677075"/>
            <a:chOff x="7019404" y="4491201"/>
            <a:chExt cx="2289488" cy="677075"/>
          </a:xfrm>
        </p:grpSpPr>
        <p:sp>
          <p:nvSpPr>
            <p:cNvPr id="25" name="Rectangle 24">
              <a:extLst>
                <a:ext uri="{FF2B5EF4-FFF2-40B4-BE49-F238E27FC236}">
                  <a16:creationId xmlns:a16="http://schemas.microsoft.com/office/drawing/2014/main" id="{2D05B36A-9473-4074-9063-3F023EB0624F}"/>
                </a:ext>
              </a:extLst>
            </p:cNvPr>
            <p:cNvSpPr/>
            <p:nvPr/>
          </p:nvSpPr>
          <p:spPr>
            <a:xfrm>
              <a:off x="7019404" y="4491201"/>
              <a:ext cx="1705788" cy="677075"/>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stuck (75%)</a:t>
              </a:r>
            </a:p>
          </p:txBody>
        </p:sp>
        <p:sp>
          <p:nvSpPr>
            <p:cNvPr id="26" name="Rectangle 25">
              <a:extLst>
                <a:ext uri="{FF2B5EF4-FFF2-40B4-BE49-F238E27FC236}">
                  <a16:creationId xmlns:a16="http://schemas.microsoft.com/office/drawing/2014/main" id="{EF84BF88-55EF-4661-BA76-8F8C1D23015A}"/>
                </a:ext>
              </a:extLst>
            </p:cNvPr>
            <p:cNvSpPr/>
            <p:nvPr/>
          </p:nvSpPr>
          <p:spPr>
            <a:xfrm>
              <a:off x="8725192" y="4491201"/>
              <a:ext cx="583700" cy="677075"/>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j-lt"/>
                </a:rPr>
                <a:t>no video</a:t>
              </a:r>
            </a:p>
          </p:txBody>
        </p:sp>
      </p:grpSp>
    </p:spTree>
    <p:extLst>
      <p:ext uri="{BB962C8B-B14F-4D97-AF65-F5344CB8AC3E}">
        <p14:creationId xmlns:p14="http://schemas.microsoft.com/office/powerpoint/2010/main" val="56013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8"/>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13</a:t>
            </a:fld>
            <a:endParaRPr/>
          </a:p>
        </p:txBody>
      </p:sp>
      <p:sp>
        <p:nvSpPr>
          <p:cNvPr id="397" name="Google Shape;397;p58"/>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Implications</a:t>
            </a:r>
            <a:endParaRPr i="1"/>
          </a:p>
        </p:txBody>
      </p:sp>
      <p:sp>
        <p:nvSpPr>
          <p:cNvPr id="398" name="Google Shape;398;p58"/>
          <p:cNvSpPr txBox="1"/>
          <p:nvPr/>
        </p:nvSpPr>
        <p:spPr>
          <a:xfrm>
            <a:off x="391900" y="1247200"/>
            <a:ext cx="11476800" cy="5372800"/>
          </a:xfrm>
          <a:prstGeom prst="rect">
            <a:avLst/>
          </a:prstGeom>
          <a:noFill/>
          <a:ln>
            <a:noFill/>
          </a:ln>
        </p:spPr>
        <p:txBody>
          <a:bodyPr spcFirstLastPara="1" wrap="square" lIns="121900" tIns="121900" rIns="121900" bIns="121900" anchor="t" anchorCtr="0">
            <a:noAutofit/>
          </a:bodyPr>
          <a:lstStyle/>
          <a:p>
            <a:pPr>
              <a:lnSpc>
                <a:spcPct val="150000"/>
              </a:lnSpc>
            </a:pPr>
            <a:r>
              <a:rPr lang="en" sz="4000">
                <a:solidFill>
                  <a:schemeClr val="dk2"/>
                </a:solidFill>
                <a:latin typeface="Roboto"/>
                <a:ea typeface="Roboto"/>
                <a:cs typeface="Roboto"/>
                <a:sym typeface="Roboto"/>
              </a:rPr>
              <a:t>Side-channel sidestepping SOP </a:t>
            </a:r>
            <a:r>
              <a:rPr lang="en" sz="3200">
                <a:solidFill>
                  <a:schemeClr val="dk2"/>
                </a:solidFill>
                <a:latin typeface="Roboto"/>
                <a:ea typeface="Roboto"/>
                <a:cs typeface="Roboto"/>
                <a:sym typeface="Roboto"/>
              </a:rPr>
              <a:t>(Chrome bug bounty)</a:t>
            </a:r>
            <a:endParaRPr sz="3200">
              <a:solidFill>
                <a:schemeClr val="dk2"/>
              </a:solidFill>
              <a:latin typeface="Roboto"/>
              <a:ea typeface="Roboto"/>
              <a:cs typeface="Roboto"/>
              <a:sym typeface="Roboto"/>
            </a:endParaRPr>
          </a:p>
          <a:p>
            <a:pPr>
              <a:lnSpc>
                <a:spcPct val="150000"/>
              </a:lnSpc>
            </a:pPr>
            <a:endParaRPr sz="4000">
              <a:solidFill>
                <a:schemeClr val="dk2"/>
              </a:solidFill>
              <a:latin typeface="Roboto"/>
              <a:ea typeface="Roboto"/>
              <a:cs typeface="Roboto"/>
              <a:sym typeface="Roboto"/>
            </a:endParaRPr>
          </a:p>
          <a:p>
            <a:pPr>
              <a:lnSpc>
                <a:spcPct val="150000"/>
              </a:lnSpc>
            </a:pPr>
            <a:r>
              <a:rPr lang="en" sz="4000">
                <a:solidFill>
                  <a:schemeClr val="dk2"/>
                </a:solidFill>
                <a:latin typeface="Roboto"/>
                <a:ea typeface="Roboto"/>
                <a:cs typeface="Roboto"/>
                <a:sym typeface="Roboto"/>
              </a:rPr>
              <a:t>Attack stepping stone</a:t>
            </a:r>
            <a:endParaRPr sz="4000">
              <a:solidFill>
                <a:schemeClr val="dk2"/>
              </a:solidFill>
              <a:latin typeface="Roboto"/>
              <a:ea typeface="Roboto"/>
              <a:cs typeface="Roboto"/>
              <a:sym typeface="Roboto"/>
            </a:endParaRPr>
          </a:p>
          <a:p>
            <a:pPr>
              <a:lnSpc>
                <a:spcPct val="150000"/>
              </a:lnSpc>
            </a:pPr>
            <a:endParaRPr sz="4000">
              <a:solidFill>
                <a:schemeClr val="dk2"/>
              </a:solidFill>
              <a:latin typeface="Roboto"/>
              <a:ea typeface="Roboto"/>
              <a:cs typeface="Roboto"/>
              <a:sym typeface="Roboto"/>
            </a:endParaRPr>
          </a:p>
          <a:p>
            <a:pPr>
              <a:lnSpc>
                <a:spcPct val="150000"/>
              </a:lnSpc>
            </a:pPr>
            <a:r>
              <a:rPr lang="en" sz="4000">
                <a:solidFill>
                  <a:schemeClr val="dk2"/>
                </a:solidFill>
                <a:latin typeface="Roboto"/>
                <a:ea typeface="Roboto"/>
                <a:cs typeface="Roboto"/>
                <a:sym typeface="Roboto"/>
              </a:rPr>
              <a:t>Privacy leaks (e.g., network fingerprinting)</a:t>
            </a:r>
            <a:endParaRPr sz="4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38667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xEl>
                                              <p:pRg st="0" end="0"/>
                                            </p:txEl>
                                          </p:spTgt>
                                        </p:tgtEl>
                                        <p:attrNameLst>
                                          <p:attrName>style.visibility</p:attrName>
                                        </p:attrNameLst>
                                      </p:cBhvr>
                                      <p:to>
                                        <p:strVal val="visible"/>
                                      </p:to>
                                    </p:set>
                                    <p:animEffect transition="in" filter="fade">
                                      <p:cBhvr>
                                        <p:cTn id="7" dur="200"/>
                                        <p:tgtEl>
                                          <p:spTgt spid="3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8">
                                            <p:txEl>
                                              <p:pRg st="2" end="2"/>
                                            </p:txEl>
                                          </p:spTgt>
                                        </p:tgtEl>
                                        <p:attrNameLst>
                                          <p:attrName>style.visibility</p:attrName>
                                        </p:attrNameLst>
                                      </p:cBhvr>
                                      <p:to>
                                        <p:strVal val="visible"/>
                                      </p:to>
                                    </p:set>
                                    <p:animEffect transition="in" filter="fade">
                                      <p:cBhvr>
                                        <p:cTn id="12" dur="200"/>
                                        <p:tgtEl>
                                          <p:spTgt spid="39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8">
                                            <p:txEl>
                                              <p:pRg st="4" end="4"/>
                                            </p:txEl>
                                          </p:spTgt>
                                        </p:tgtEl>
                                        <p:attrNameLst>
                                          <p:attrName>style.visibility</p:attrName>
                                        </p:attrNameLst>
                                      </p:cBhvr>
                                      <p:to>
                                        <p:strVal val="visible"/>
                                      </p:to>
                                    </p:set>
                                    <p:animEffect transition="in" filter="fade">
                                      <p:cBhvr>
                                        <p:cTn id="17" dur="200"/>
                                        <p:tgtEl>
                                          <p:spTgt spid="39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Design goals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130</a:t>
            </a:fld>
            <a:endParaRPr lang="en-US"/>
          </a:p>
        </p:txBody>
      </p:sp>
      <p:sp>
        <p:nvSpPr>
          <p:cNvPr id="4" name="Content Placeholder 2">
            <a:extLst>
              <a:ext uri="{FF2B5EF4-FFF2-40B4-BE49-F238E27FC236}">
                <a16:creationId xmlns:a16="http://schemas.microsoft.com/office/drawing/2014/main" id="{E6CF56D3-62F3-4DE0-95B1-F175221D8C2B}"/>
              </a:ext>
            </a:extLst>
          </p:cNvPr>
          <p:cNvSpPr txBox="1">
            <a:spLocks/>
          </p:cNvSpPr>
          <p:nvPr/>
        </p:nvSpPr>
        <p:spPr>
          <a:xfrm>
            <a:off x="588027" y="1299543"/>
            <a:ext cx="4818860"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Design Goals</a:t>
            </a: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r>
              <a:rPr lang="en-US" sz="2400" b="1" dirty="0">
                <a:solidFill>
                  <a:schemeClr val="accent2"/>
                </a:solidFill>
                <a:latin typeface="+mj-lt"/>
              </a:rPr>
              <a:t>Automate TV interactions</a:t>
            </a:r>
          </a:p>
          <a:p>
            <a:pPr>
              <a:buFont typeface="Courier New" panose="02070309020205020404" pitchFamily="49" charset="0"/>
              <a:buChar char="o"/>
            </a:pPr>
            <a:r>
              <a:rPr lang="en-US" sz="2400" dirty="0">
                <a:latin typeface="+mj-lt"/>
              </a:rPr>
              <a:t> Install and launch channels (apps)</a:t>
            </a:r>
          </a:p>
          <a:p>
            <a:pPr>
              <a:buFont typeface="Courier New" panose="02070309020205020404" pitchFamily="49" charset="0"/>
              <a:buChar char="o"/>
            </a:pPr>
            <a:r>
              <a:rPr lang="en-US" sz="2400" dirty="0">
                <a:latin typeface="+mj-lt"/>
              </a:rPr>
              <a:t> Play videos</a:t>
            </a:r>
          </a:p>
          <a:p>
            <a:pPr marL="0" indent="0">
              <a:buNone/>
            </a:pPr>
            <a:endParaRPr lang="en-US" sz="2400" dirty="0">
              <a:latin typeface="+mj-lt"/>
            </a:endParaRPr>
          </a:p>
          <a:p>
            <a:pPr marL="0" indent="0">
              <a:buNone/>
            </a:pPr>
            <a:r>
              <a:rPr lang="en-US" sz="2400" b="1" dirty="0">
                <a:solidFill>
                  <a:schemeClr val="accent2"/>
                </a:solidFill>
                <a:latin typeface="+mj-lt"/>
              </a:rPr>
              <a:t>Detect privacy leaks</a:t>
            </a:r>
          </a:p>
          <a:p>
            <a:pPr>
              <a:buFont typeface="Courier New" panose="02070309020205020404" pitchFamily="49" charset="0"/>
              <a:buChar char="o"/>
            </a:pPr>
            <a:r>
              <a:rPr lang="en-US" sz="2400" dirty="0">
                <a:latin typeface="+mj-lt"/>
              </a:rPr>
              <a:t> Decrypt traffic</a:t>
            </a:r>
          </a:p>
          <a:p>
            <a:pPr>
              <a:buFont typeface="Courier New" panose="02070309020205020404" pitchFamily="49" charset="0"/>
              <a:buChar char="o"/>
            </a:pPr>
            <a:r>
              <a:rPr lang="en-US" sz="2400" dirty="0">
                <a:latin typeface="+mj-lt"/>
              </a:rPr>
              <a:t> Identify sensitive information</a:t>
            </a:r>
          </a:p>
          <a:p>
            <a:pPr>
              <a:buFont typeface="Wingdings" panose="05000000000000000000" pitchFamily="2" charset="2"/>
              <a:buChar char="q"/>
            </a:pPr>
            <a:endParaRPr lang="en-US" dirty="0">
              <a:latin typeface="+mj-lt"/>
            </a:endParaRPr>
          </a:p>
        </p:txBody>
      </p:sp>
      <p:pic>
        <p:nvPicPr>
          <p:cNvPr id="6" name="Graphic 5" descr="Checkmark">
            <a:extLst>
              <a:ext uri="{FF2B5EF4-FFF2-40B4-BE49-F238E27FC236}">
                <a16:creationId xmlns:a16="http://schemas.microsoft.com/office/drawing/2014/main" id="{FC551E36-30DD-4662-BD1C-498B3CDD47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71310" y="2269303"/>
            <a:ext cx="497016" cy="497016"/>
          </a:xfrm>
          <a:prstGeom prst="rect">
            <a:avLst/>
          </a:prstGeom>
        </p:spPr>
      </p:pic>
    </p:spTree>
    <p:extLst>
      <p:ext uri="{BB962C8B-B14F-4D97-AF65-F5344CB8AC3E}">
        <p14:creationId xmlns:p14="http://schemas.microsoft.com/office/powerpoint/2010/main" val="27051049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Detecting privacy leaks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131</a:t>
            </a:fld>
            <a:endParaRPr lang="en-US"/>
          </a:p>
        </p:txBody>
      </p:sp>
      <p:sp>
        <p:nvSpPr>
          <p:cNvPr id="4" name="Content Placeholder 2">
            <a:extLst>
              <a:ext uri="{FF2B5EF4-FFF2-40B4-BE49-F238E27FC236}">
                <a16:creationId xmlns:a16="http://schemas.microsoft.com/office/drawing/2014/main" id="{E6CF56D3-62F3-4DE0-95B1-F175221D8C2B}"/>
              </a:ext>
            </a:extLst>
          </p:cNvPr>
          <p:cNvSpPr txBox="1">
            <a:spLocks/>
          </p:cNvSpPr>
          <p:nvPr/>
        </p:nvSpPr>
        <p:spPr>
          <a:xfrm>
            <a:off x="588027" y="1299543"/>
            <a:ext cx="4818860" cy="492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solidFill>
                <a:latin typeface="+mj-lt"/>
              </a:rPr>
              <a:t>Design Goals</a:t>
            </a:r>
          </a:p>
          <a:p>
            <a:pPr marL="0" indent="0">
              <a:buFont typeface="Arial" panose="020B0604020202020204" pitchFamily="34" charset="0"/>
              <a:buNone/>
            </a:pPr>
            <a:endParaRPr lang="en-US" dirty="0">
              <a:latin typeface="+mj-lt"/>
            </a:endParaRPr>
          </a:p>
          <a:p>
            <a:pPr marL="0" indent="0">
              <a:buFont typeface="Arial" panose="020B0604020202020204" pitchFamily="34" charset="0"/>
              <a:buNone/>
            </a:pPr>
            <a:r>
              <a:rPr lang="en-US" sz="2400" b="1" dirty="0">
                <a:solidFill>
                  <a:schemeClr val="accent3"/>
                </a:solidFill>
                <a:latin typeface="+mj-lt"/>
              </a:rPr>
              <a:t>Automate TV interactions</a:t>
            </a:r>
          </a:p>
          <a:p>
            <a:pPr>
              <a:buFont typeface="Courier New" panose="02070309020205020404" pitchFamily="49" charset="0"/>
              <a:buChar char="o"/>
            </a:pPr>
            <a:r>
              <a:rPr lang="en-US" sz="2400" dirty="0">
                <a:solidFill>
                  <a:schemeClr val="accent3"/>
                </a:solidFill>
                <a:latin typeface="+mj-lt"/>
              </a:rPr>
              <a:t> Install and launch channels (apps)</a:t>
            </a:r>
          </a:p>
          <a:p>
            <a:pPr>
              <a:buFont typeface="Courier New" panose="02070309020205020404" pitchFamily="49" charset="0"/>
              <a:buChar char="o"/>
            </a:pPr>
            <a:r>
              <a:rPr lang="en-US" sz="2400" dirty="0">
                <a:solidFill>
                  <a:schemeClr val="accent3"/>
                </a:solidFill>
                <a:latin typeface="+mj-lt"/>
              </a:rPr>
              <a:t> Play videos</a:t>
            </a:r>
          </a:p>
          <a:p>
            <a:pPr marL="0" indent="0">
              <a:buNone/>
            </a:pPr>
            <a:endParaRPr lang="en-US" sz="2400" dirty="0">
              <a:latin typeface="+mj-lt"/>
            </a:endParaRPr>
          </a:p>
          <a:p>
            <a:pPr marL="0" indent="0">
              <a:buNone/>
            </a:pPr>
            <a:r>
              <a:rPr lang="en-US" sz="2400" b="1" dirty="0">
                <a:solidFill>
                  <a:schemeClr val="accent2"/>
                </a:solidFill>
                <a:latin typeface="+mj-lt"/>
              </a:rPr>
              <a:t>Detect privacy leaks</a:t>
            </a:r>
          </a:p>
          <a:p>
            <a:pPr>
              <a:buFont typeface="Courier New" panose="02070309020205020404" pitchFamily="49" charset="0"/>
              <a:buChar char="o"/>
            </a:pPr>
            <a:r>
              <a:rPr lang="en-US" sz="2400" dirty="0">
                <a:latin typeface="+mj-lt"/>
              </a:rPr>
              <a:t> Decrypt traffic</a:t>
            </a:r>
          </a:p>
          <a:p>
            <a:pPr>
              <a:buFont typeface="Courier New" panose="02070309020205020404" pitchFamily="49" charset="0"/>
              <a:buChar char="o"/>
            </a:pPr>
            <a:r>
              <a:rPr lang="en-US" sz="2400" dirty="0">
                <a:latin typeface="+mj-lt"/>
              </a:rPr>
              <a:t> Identify sensitive information</a:t>
            </a:r>
          </a:p>
          <a:p>
            <a:pPr>
              <a:buFont typeface="Wingdings" panose="05000000000000000000" pitchFamily="2" charset="2"/>
              <a:buChar char="q"/>
            </a:pPr>
            <a:endParaRPr lang="en-US" dirty="0">
              <a:latin typeface="+mj-lt"/>
            </a:endParaRPr>
          </a:p>
        </p:txBody>
      </p:sp>
      <p:grpSp>
        <p:nvGrpSpPr>
          <p:cNvPr id="3" name="Group 2">
            <a:extLst>
              <a:ext uri="{FF2B5EF4-FFF2-40B4-BE49-F238E27FC236}">
                <a16:creationId xmlns:a16="http://schemas.microsoft.com/office/drawing/2014/main" id="{68007843-3ED0-447E-B6F9-B0086828422C}"/>
              </a:ext>
            </a:extLst>
          </p:cNvPr>
          <p:cNvGrpSpPr/>
          <p:nvPr/>
        </p:nvGrpSpPr>
        <p:grpSpPr>
          <a:xfrm>
            <a:off x="5504719" y="1576287"/>
            <a:ext cx="3882769" cy="4470291"/>
            <a:chOff x="7014539" y="1576287"/>
            <a:chExt cx="3882769" cy="4470291"/>
          </a:xfrm>
        </p:grpSpPr>
        <p:grpSp>
          <p:nvGrpSpPr>
            <p:cNvPr id="7" name="Group 6">
              <a:extLst>
                <a:ext uri="{FF2B5EF4-FFF2-40B4-BE49-F238E27FC236}">
                  <a16:creationId xmlns:a16="http://schemas.microsoft.com/office/drawing/2014/main" id="{8870C2E0-3797-4201-B8AF-1FA94D8F08CE}"/>
                </a:ext>
              </a:extLst>
            </p:cNvPr>
            <p:cNvGrpSpPr/>
            <p:nvPr/>
          </p:nvGrpSpPr>
          <p:grpSpPr>
            <a:xfrm>
              <a:off x="7103034" y="1576287"/>
              <a:ext cx="1750531" cy="1750532"/>
              <a:chOff x="7409024" y="2366975"/>
              <a:chExt cx="1750531" cy="1750532"/>
            </a:xfrm>
          </p:grpSpPr>
          <p:pic>
            <p:nvPicPr>
              <p:cNvPr id="8" name="Graphic 7" descr="Laptop">
                <a:extLst>
                  <a:ext uri="{FF2B5EF4-FFF2-40B4-BE49-F238E27FC236}">
                    <a16:creationId xmlns:a16="http://schemas.microsoft.com/office/drawing/2014/main" id="{2F9CA8F3-66E3-42E7-9CBB-B0A28B5AA3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9024" y="2366975"/>
                <a:ext cx="1750531" cy="1750532"/>
              </a:xfrm>
              <a:prstGeom prst="rect">
                <a:avLst/>
              </a:prstGeom>
            </p:spPr>
          </p:pic>
          <p:pic>
            <p:nvPicPr>
              <p:cNvPr id="9" name="Graphic 8" descr="Bug">
                <a:extLst>
                  <a:ext uri="{FF2B5EF4-FFF2-40B4-BE49-F238E27FC236}">
                    <a16:creationId xmlns:a16="http://schemas.microsoft.com/office/drawing/2014/main" id="{B8BE52BA-C4CB-43E7-B208-4A2B9EED25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4890" y="2890202"/>
                <a:ext cx="538798" cy="538798"/>
              </a:xfrm>
              <a:prstGeom prst="rect">
                <a:avLst/>
              </a:prstGeom>
            </p:spPr>
          </p:pic>
        </p:grpSp>
        <p:pic>
          <p:nvPicPr>
            <p:cNvPr id="10" name="Graphic 9" descr="Television">
              <a:extLst>
                <a:ext uri="{FF2B5EF4-FFF2-40B4-BE49-F238E27FC236}">
                  <a16:creationId xmlns:a16="http://schemas.microsoft.com/office/drawing/2014/main" id="{2FB82269-8D96-4F70-B281-67D0E33FA09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14539" y="4119058"/>
              <a:ext cx="1927520" cy="1927520"/>
            </a:xfrm>
            <a:prstGeom prst="rect">
              <a:avLst/>
            </a:prstGeom>
          </p:spPr>
        </p:pic>
        <p:pic>
          <p:nvPicPr>
            <p:cNvPr id="11" name="Graphic 10" descr="Wireless router">
              <a:extLst>
                <a:ext uri="{FF2B5EF4-FFF2-40B4-BE49-F238E27FC236}">
                  <a16:creationId xmlns:a16="http://schemas.microsoft.com/office/drawing/2014/main" id="{60A93605-EFBF-43D6-8950-7BA254C132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81669" y="1915554"/>
              <a:ext cx="1115639" cy="1115639"/>
            </a:xfrm>
            <a:prstGeom prst="rect">
              <a:avLst/>
            </a:prstGeom>
          </p:spPr>
        </p:pic>
        <p:cxnSp>
          <p:nvCxnSpPr>
            <p:cNvPr id="13" name="Straight Connector 12">
              <a:extLst>
                <a:ext uri="{FF2B5EF4-FFF2-40B4-BE49-F238E27FC236}">
                  <a16:creationId xmlns:a16="http://schemas.microsoft.com/office/drawing/2014/main" id="{E4F52949-9811-4C1B-8074-050E6B4C5F51}"/>
                </a:ext>
              </a:extLst>
            </p:cNvPr>
            <p:cNvCxnSpPr>
              <a:cxnSpLocks/>
              <a:endCxn id="11" idx="1"/>
            </p:cNvCxnSpPr>
            <p:nvPr/>
          </p:nvCxnSpPr>
          <p:spPr>
            <a:xfrm>
              <a:off x="8748861" y="2473374"/>
              <a:ext cx="928104" cy="0"/>
            </a:xfrm>
            <a:prstGeom prst="line">
              <a:avLst/>
            </a:prstGeom>
            <a:ln w="38100">
              <a:solidFill>
                <a:schemeClr val="accent6"/>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080359D-4234-4046-98D6-6005F8046D57}"/>
                </a:ext>
              </a:extLst>
            </p:cNvPr>
            <p:cNvCxnSpPr>
              <a:cxnSpLocks/>
            </p:cNvCxnSpPr>
            <p:nvPr/>
          </p:nvCxnSpPr>
          <p:spPr>
            <a:xfrm flipH="1">
              <a:off x="7993309" y="3147350"/>
              <a:ext cx="7046" cy="1173932"/>
            </a:xfrm>
            <a:prstGeom prst="line">
              <a:avLst/>
            </a:prstGeom>
            <a:ln w="38100">
              <a:solidFill>
                <a:schemeClr val="accent6"/>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2B2EA3-8C25-45BB-8301-87E9F6F6480A}"/>
                </a:ext>
              </a:extLst>
            </p:cNvPr>
            <p:cNvSpPr txBox="1"/>
            <p:nvPr/>
          </p:nvSpPr>
          <p:spPr>
            <a:xfrm>
              <a:off x="8041079" y="3375976"/>
              <a:ext cx="1232302" cy="707886"/>
            </a:xfrm>
            <a:prstGeom prst="rect">
              <a:avLst/>
            </a:prstGeom>
            <a:noFill/>
          </p:spPr>
          <p:txBody>
            <a:bodyPr wrap="square" rtlCol="0">
              <a:spAutoFit/>
            </a:bodyPr>
            <a:lstStyle/>
            <a:p>
              <a:r>
                <a:rPr lang="en-US" sz="2000" dirty="0">
                  <a:solidFill>
                    <a:schemeClr val="accent6"/>
                  </a:solidFill>
                </a:rPr>
                <a:t>network</a:t>
              </a:r>
            </a:p>
            <a:p>
              <a:r>
                <a:rPr lang="en-US" sz="2000" dirty="0">
                  <a:solidFill>
                    <a:schemeClr val="accent6"/>
                  </a:solidFill>
                </a:rPr>
                <a:t>traffic</a:t>
              </a:r>
            </a:p>
          </p:txBody>
        </p:sp>
      </p:grpSp>
      <p:pic>
        <p:nvPicPr>
          <p:cNvPr id="16" name="Graphic 15" descr="User">
            <a:extLst>
              <a:ext uri="{FF2B5EF4-FFF2-40B4-BE49-F238E27FC236}">
                <a16:creationId xmlns:a16="http://schemas.microsoft.com/office/drawing/2014/main" id="{37262AA4-C64A-4357-AB12-0E7B0C060E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64086" y="4517565"/>
            <a:ext cx="937795" cy="937796"/>
          </a:xfrm>
          <a:prstGeom prst="rect">
            <a:avLst/>
          </a:prstGeom>
        </p:spPr>
      </p:pic>
      <p:sp>
        <p:nvSpPr>
          <p:cNvPr id="17" name="TextBox 16">
            <a:extLst>
              <a:ext uri="{FF2B5EF4-FFF2-40B4-BE49-F238E27FC236}">
                <a16:creationId xmlns:a16="http://schemas.microsoft.com/office/drawing/2014/main" id="{73DACD55-6B64-4CBB-80FE-6CAC377CC06C}"/>
              </a:ext>
            </a:extLst>
          </p:cNvPr>
          <p:cNvSpPr txBox="1"/>
          <p:nvPr/>
        </p:nvSpPr>
        <p:spPr>
          <a:xfrm>
            <a:off x="8030919" y="4716017"/>
            <a:ext cx="3012764" cy="461665"/>
          </a:xfrm>
          <a:prstGeom prst="rect">
            <a:avLst/>
          </a:prstGeom>
          <a:noFill/>
        </p:spPr>
        <p:txBody>
          <a:bodyPr wrap="square" rtlCol="0">
            <a:spAutoFit/>
          </a:bodyPr>
          <a:lstStyle/>
          <a:p>
            <a:r>
              <a:rPr lang="en-US" sz="2400" dirty="0">
                <a:latin typeface="+mj-lt"/>
              </a:rPr>
              <a:t>set up a fake account</a:t>
            </a:r>
          </a:p>
        </p:txBody>
      </p:sp>
      <p:sp>
        <p:nvSpPr>
          <p:cNvPr id="18" name="TextBox 17">
            <a:extLst>
              <a:ext uri="{FF2B5EF4-FFF2-40B4-BE49-F238E27FC236}">
                <a16:creationId xmlns:a16="http://schemas.microsoft.com/office/drawing/2014/main" id="{F0E708C2-4AA1-402C-A32A-EFB468688ADB}"/>
              </a:ext>
            </a:extLst>
          </p:cNvPr>
          <p:cNvSpPr txBox="1"/>
          <p:nvPr/>
        </p:nvSpPr>
        <p:spPr>
          <a:xfrm>
            <a:off x="8030919" y="3245529"/>
            <a:ext cx="3466463" cy="830997"/>
          </a:xfrm>
          <a:prstGeom prst="rect">
            <a:avLst/>
          </a:prstGeom>
          <a:noFill/>
        </p:spPr>
        <p:txBody>
          <a:bodyPr wrap="square" rtlCol="0">
            <a:spAutoFit/>
          </a:bodyPr>
          <a:lstStyle/>
          <a:p>
            <a:r>
              <a:rPr lang="en-US" sz="2400" dirty="0">
                <a:latin typeface="+mj-lt"/>
              </a:rPr>
              <a:t>man-in-the-middle the connection</a:t>
            </a:r>
          </a:p>
        </p:txBody>
      </p:sp>
    </p:spTree>
    <p:extLst>
      <p:ext uri="{BB962C8B-B14F-4D97-AF65-F5344CB8AC3E}">
        <p14:creationId xmlns:p14="http://schemas.microsoft.com/office/powerpoint/2010/main" val="274531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Man-in-the-middling traffic</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132</a:t>
            </a:fld>
            <a:endParaRPr lang="en-US"/>
          </a:p>
        </p:txBody>
      </p:sp>
      <p:pic>
        <p:nvPicPr>
          <p:cNvPr id="4"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D407E747-C875-45A7-A723-257D0E94E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3732" y="981001"/>
            <a:ext cx="977420" cy="2908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2"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22F8B108-A53F-488E-84DE-EFA784E43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95" y="892525"/>
            <a:ext cx="1507435" cy="6339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17508AF-E827-4B5B-A17C-A993E611234C}"/>
              </a:ext>
            </a:extLst>
          </p:cNvPr>
          <p:cNvSpPr txBox="1"/>
          <p:nvPr/>
        </p:nvSpPr>
        <p:spPr>
          <a:xfrm>
            <a:off x="361048" y="1850883"/>
            <a:ext cx="5020650" cy="3046988"/>
          </a:xfrm>
          <a:prstGeom prst="rect">
            <a:avLst/>
          </a:prstGeom>
          <a:noFill/>
        </p:spPr>
        <p:txBody>
          <a:bodyPr wrap="square" rtlCol="0">
            <a:spAutoFit/>
          </a:bodyPr>
          <a:lstStyle/>
          <a:p>
            <a:r>
              <a:rPr lang="en-US" sz="2400" dirty="0">
                <a:latin typeface="+mj-lt"/>
              </a:rPr>
              <a:t>Rooted device</a:t>
            </a:r>
          </a:p>
          <a:p>
            <a:endParaRPr lang="en-US" sz="2400" dirty="0">
              <a:latin typeface="+mj-lt"/>
            </a:endParaRPr>
          </a:p>
          <a:p>
            <a:r>
              <a:rPr lang="en-US" sz="2400" dirty="0">
                <a:latin typeface="+mj-lt"/>
              </a:rPr>
              <a:t>Changed to our certificate</a:t>
            </a:r>
          </a:p>
          <a:p>
            <a:endParaRPr lang="en-US" sz="2400" dirty="0">
              <a:latin typeface="+mj-lt"/>
            </a:endParaRPr>
          </a:p>
          <a:p>
            <a:r>
              <a:rPr lang="en-US" sz="2400" dirty="0">
                <a:latin typeface="+mj-lt"/>
              </a:rPr>
              <a:t>Used Frida to bypass channel-level certificate pinning</a:t>
            </a:r>
          </a:p>
          <a:p>
            <a:endParaRPr lang="en-US" sz="2400" dirty="0">
              <a:latin typeface="+mj-lt"/>
            </a:endParaRPr>
          </a:p>
          <a:p>
            <a:r>
              <a:rPr lang="en-US" sz="2400" dirty="0">
                <a:latin typeface="+mj-lt"/>
              </a:rPr>
              <a:t>Decrypted almost all connections</a:t>
            </a:r>
          </a:p>
        </p:txBody>
      </p:sp>
      <p:sp>
        <p:nvSpPr>
          <p:cNvPr id="8" name="TextBox 7">
            <a:extLst>
              <a:ext uri="{FF2B5EF4-FFF2-40B4-BE49-F238E27FC236}">
                <a16:creationId xmlns:a16="http://schemas.microsoft.com/office/drawing/2014/main" id="{192A7441-8AAE-4DB8-818C-31518B7D2045}"/>
              </a:ext>
            </a:extLst>
          </p:cNvPr>
          <p:cNvSpPr txBox="1"/>
          <p:nvPr/>
        </p:nvSpPr>
        <p:spPr>
          <a:xfrm>
            <a:off x="6096000" y="1850883"/>
            <a:ext cx="5505014" cy="1200329"/>
          </a:xfrm>
          <a:prstGeom prst="rect">
            <a:avLst/>
          </a:prstGeom>
          <a:noFill/>
        </p:spPr>
        <p:txBody>
          <a:bodyPr wrap="square" rtlCol="0">
            <a:spAutoFit/>
          </a:bodyPr>
          <a:lstStyle/>
          <a:p>
            <a:r>
              <a:rPr lang="en-US" sz="2400" dirty="0">
                <a:latin typeface="+mj-lt"/>
              </a:rPr>
              <a:t>Unable to root device</a:t>
            </a:r>
          </a:p>
          <a:p>
            <a:endParaRPr lang="en-US" sz="2400" dirty="0">
              <a:latin typeface="+mj-lt"/>
            </a:endParaRPr>
          </a:p>
          <a:p>
            <a:r>
              <a:rPr lang="en-US" sz="2400" dirty="0">
                <a:latin typeface="+mj-lt"/>
              </a:rPr>
              <a:t>Opportunistic man-in-the-middling</a:t>
            </a:r>
          </a:p>
        </p:txBody>
      </p:sp>
      <p:grpSp>
        <p:nvGrpSpPr>
          <p:cNvPr id="32" name="Group 31">
            <a:extLst>
              <a:ext uri="{FF2B5EF4-FFF2-40B4-BE49-F238E27FC236}">
                <a16:creationId xmlns:a16="http://schemas.microsoft.com/office/drawing/2014/main" id="{EBFDE29F-62FF-46D3-B60E-5D51C26CF912}"/>
              </a:ext>
            </a:extLst>
          </p:cNvPr>
          <p:cNvGrpSpPr/>
          <p:nvPr/>
        </p:nvGrpSpPr>
        <p:grpSpPr>
          <a:xfrm>
            <a:off x="6096000" y="3168271"/>
            <a:ext cx="5345176" cy="1938992"/>
            <a:chOff x="6096000" y="3964006"/>
            <a:chExt cx="5345176" cy="1938992"/>
          </a:xfrm>
        </p:grpSpPr>
        <p:pic>
          <p:nvPicPr>
            <p:cNvPr id="9" name="Graphic 8" descr="Presentation with media">
              <a:extLst>
                <a:ext uri="{FF2B5EF4-FFF2-40B4-BE49-F238E27FC236}">
                  <a16:creationId xmlns:a16="http://schemas.microsoft.com/office/drawing/2014/main" id="{8012F309-EF9A-4AEE-A457-4E604093E7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96000" y="4194839"/>
              <a:ext cx="1359966" cy="1359966"/>
            </a:xfrm>
            <a:prstGeom prst="rect">
              <a:avLst/>
            </a:prstGeom>
          </p:spPr>
        </p:pic>
        <p:sp>
          <p:nvSpPr>
            <p:cNvPr id="10" name="TextBox 9">
              <a:extLst>
                <a:ext uri="{FF2B5EF4-FFF2-40B4-BE49-F238E27FC236}">
                  <a16:creationId xmlns:a16="http://schemas.microsoft.com/office/drawing/2014/main" id="{A07DCA91-4B14-495C-829F-F4A25F9F1914}"/>
                </a:ext>
              </a:extLst>
            </p:cNvPr>
            <p:cNvSpPr txBox="1"/>
            <p:nvPr/>
          </p:nvSpPr>
          <p:spPr>
            <a:xfrm>
              <a:off x="9971728" y="3964006"/>
              <a:ext cx="1469448" cy="1938992"/>
            </a:xfrm>
            <a:prstGeom prst="rect">
              <a:avLst/>
            </a:prstGeom>
            <a:noFill/>
          </p:spPr>
          <p:txBody>
            <a:bodyPr wrap="square" rtlCol="0">
              <a:spAutoFit/>
            </a:bodyPr>
            <a:lstStyle/>
            <a:p>
              <a:r>
                <a:rPr lang="en-US" sz="2400" dirty="0">
                  <a:latin typeface="+mj-lt"/>
                </a:rPr>
                <a:t>Server 1</a:t>
              </a:r>
            </a:p>
            <a:p>
              <a:endParaRPr lang="en-US" sz="2400" dirty="0">
                <a:latin typeface="+mj-lt"/>
              </a:endParaRPr>
            </a:p>
            <a:p>
              <a:r>
                <a:rPr lang="en-US" sz="2400" dirty="0">
                  <a:latin typeface="+mj-lt"/>
                </a:rPr>
                <a:t>Server 2</a:t>
              </a:r>
            </a:p>
            <a:p>
              <a:endParaRPr lang="en-US" sz="2400" dirty="0">
                <a:latin typeface="+mj-lt"/>
              </a:endParaRPr>
            </a:p>
            <a:p>
              <a:r>
                <a:rPr lang="en-US" sz="2400" dirty="0">
                  <a:latin typeface="+mj-lt"/>
                </a:rPr>
                <a:t>Server 3</a:t>
              </a:r>
            </a:p>
          </p:txBody>
        </p:sp>
        <p:cxnSp>
          <p:nvCxnSpPr>
            <p:cNvPr id="13" name="Straight Arrow Connector 12">
              <a:extLst>
                <a:ext uri="{FF2B5EF4-FFF2-40B4-BE49-F238E27FC236}">
                  <a16:creationId xmlns:a16="http://schemas.microsoft.com/office/drawing/2014/main" id="{1D0DA1E9-B6FC-4C90-8B9B-4CDB236891D1}"/>
                </a:ext>
              </a:extLst>
            </p:cNvPr>
            <p:cNvCxnSpPr>
              <a:cxnSpLocks/>
            </p:cNvCxnSpPr>
            <p:nvPr/>
          </p:nvCxnSpPr>
          <p:spPr>
            <a:xfrm flipV="1">
              <a:off x="7455966" y="4285337"/>
              <a:ext cx="2426183" cy="119140"/>
            </a:xfrm>
            <a:prstGeom prst="straightConnector1">
              <a:avLst/>
            </a:prstGeom>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F5BC29-C086-4517-B4A3-F6150904C221}"/>
                </a:ext>
              </a:extLst>
            </p:cNvPr>
            <p:cNvCxnSpPr>
              <a:cxnSpLocks/>
              <a:endCxn id="10" idx="1"/>
            </p:cNvCxnSpPr>
            <p:nvPr/>
          </p:nvCxnSpPr>
          <p:spPr>
            <a:xfrm>
              <a:off x="7545545" y="4816305"/>
              <a:ext cx="2426183" cy="117197"/>
            </a:xfrm>
            <a:prstGeom prst="straightConnector1">
              <a:avLst/>
            </a:prstGeom>
            <a:ln w="38100">
              <a:solidFill>
                <a:schemeClr val="accent6"/>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60BEA7-A605-4194-9E6E-192A3CC419C1}"/>
                </a:ext>
              </a:extLst>
            </p:cNvPr>
            <p:cNvCxnSpPr>
              <a:cxnSpLocks/>
            </p:cNvCxnSpPr>
            <p:nvPr/>
          </p:nvCxnSpPr>
          <p:spPr>
            <a:xfrm>
              <a:off x="7455966" y="5256776"/>
              <a:ext cx="2426183" cy="383625"/>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0FCBC19F-BCD6-4E72-B27C-423D07D3454A}"/>
              </a:ext>
            </a:extLst>
          </p:cNvPr>
          <p:cNvSpPr txBox="1"/>
          <p:nvPr/>
        </p:nvSpPr>
        <p:spPr>
          <a:xfrm rot="21417414">
            <a:off x="7476877" y="3076340"/>
            <a:ext cx="2340160" cy="400110"/>
          </a:xfrm>
          <a:prstGeom prst="rect">
            <a:avLst/>
          </a:prstGeom>
          <a:noFill/>
        </p:spPr>
        <p:txBody>
          <a:bodyPr wrap="square" rtlCol="0">
            <a:spAutoFit/>
          </a:bodyPr>
          <a:lstStyle/>
          <a:p>
            <a:pPr algn="ctr"/>
            <a:r>
              <a:rPr lang="en-US" sz="2000" dirty="0">
                <a:solidFill>
                  <a:schemeClr val="accent6"/>
                </a:solidFill>
                <a:latin typeface="+mj-lt"/>
              </a:rPr>
              <a:t>validates cert</a:t>
            </a:r>
          </a:p>
        </p:txBody>
      </p:sp>
      <p:sp>
        <p:nvSpPr>
          <p:cNvPr id="25" name="TextBox 24">
            <a:extLst>
              <a:ext uri="{FF2B5EF4-FFF2-40B4-BE49-F238E27FC236}">
                <a16:creationId xmlns:a16="http://schemas.microsoft.com/office/drawing/2014/main" id="{4C34F1FF-4B79-45B1-A79E-7517FE873423}"/>
              </a:ext>
            </a:extLst>
          </p:cNvPr>
          <p:cNvSpPr txBox="1"/>
          <p:nvPr/>
        </p:nvSpPr>
        <p:spPr>
          <a:xfrm rot="510924">
            <a:off x="7171043" y="4693755"/>
            <a:ext cx="2801319" cy="400110"/>
          </a:xfrm>
          <a:prstGeom prst="rect">
            <a:avLst/>
          </a:prstGeom>
          <a:noFill/>
        </p:spPr>
        <p:txBody>
          <a:bodyPr wrap="square" rtlCol="0">
            <a:spAutoFit/>
          </a:bodyPr>
          <a:lstStyle/>
          <a:p>
            <a:pPr algn="ctr"/>
            <a:r>
              <a:rPr lang="en-US" sz="2000" dirty="0">
                <a:solidFill>
                  <a:schemeClr val="accent2"/>
                </a:solidFill>
                <a:latin typeface="+mj-lt"/>
              </a:rPr>
              <a:t>does not validate cert</a:t>
            </a:r>
          </a:p>
        </p:txBody>
      </p:sp>
      <p:grpSp>
        <p:nvGrpSpPr>
          <p:cNvPr id="30" name="Group 29">
            <a:extLst>
              <a:ext uri="{FF2B5EF4-FFF2-40B4-BE49-F238E27FC236}">
                <a16:creationId xmlns:a16="http://schemas.microsoft.com/office/drawing/2014/main" id="{6D5B8EC9-25E0-4D5B-86F3-D088F61FC4AD}"/>
              </a:ext>
            </a:extLst>
          </p:cNvPr>
          <p:cNvGrpSpPr/>
          <p:nvPr/>
        </p:nvGrpSpPr>
        <p:grpSpPr>
          <a:xfrm>
            <a:off x="8034083" y="3244122"/>
            <a:ext cx="611422" cy="1640689"/>
            <a:chOff x="8034083" y="4039857"/>
            <a:chExt cx="611422" cy="1640689"/>
          </a:xfrm>
        </p:grpSpPr>
        <p:pic>
          <p:nvPicPr>
            <p:cNvPr id="27" name="Graphic 26" descr="Eye">
              <a:extLst>
                <a:ext uri="{FF2B5EF4-FFF2-40B4-BE49-F238E27FC236}">
                  <a16:creationId xmlns:a16="http://schemas.microsoft.com/office/drawing/2014/main" id="{4B029A04-A733-4C0F-83CB-733CD7C1F3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46023" y="4039857"/>
              <a:ext cx="599482" cy="599482"/>
            </a:xfrm>
            <a:prstGeom prst="rect">
              <a:avLst/>
            </a:prstGeom>
          </p:spPr>
        </p:pic>
        <p:pic>
          <p:nvPicPr>
            <p:cNvPr id="28" name="Graphic 27" descr="Eye">
              <a:extLst>
                <a:ext uri="{FF2B5EF4-FFF2-40B4-BE49-F238E27FC236}">
                  <a16:creationId xmlns:a16="http://schemas.microsoft.com/office/drawing/2014/main" id="{A175792A-B09A-4FA8-8411-E29EB40564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4083" y="4538632"/>
              <a:ext cx="599482" cy="599482"/>
            </a:xfrm>
            <a:prstGeom prst="rect">
              <a:avLst/>
            </a:prstGeom>
          </p:spPr>
        </p:pic>
        <p:pic>
          <p:nvPicPr>
            <p:cNvPr id="29" name="Graphic 28" descr="Eye">
              <a:extLst>
                <a:ext uri="{FF2B5EF4-FFF2-40B4-BE49-F238E27FC236}">
                  <a16:creationId xmlns:a16="http://schemas.microsoft.com/office/drawing/2014/main" id="{B8762257-0453-483E-A838-640BB9ED05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46023" y="5081064"/>
              <a:ext cx="599482" cy="599482"/>
            </a:xfrm>
            <a:prstGeom prst="rect">
              <a:avLst/>
            </a:prstGeom>
          </p:spPr>
        </p:pic>
      </p:grpSp>
      <p:pic>
        <p:nvPicPr>
          <p:cNvPr id="31" name="Graphic 30" descr="Eye">
            <a:extLst>
              <a:ext uri="{FF2B5EF4-FFF2-40B4-BE49-F238E27FC236}">
                <a16:creationId xmlns:a16="http://schemas.microsoft.com/office/drawing/2014/main" id="{0C8FF23F-868E-4D23-A2DE-4F663916696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68090" y="4389158"/>
            <a:ext cx="599482" cy="599482"/>
          </a:xfrm>
          <a:prstGeom prst="rect">
            <a:avLst/>
          </a:prstGeom>
        </p:spPr>
      </p:pic>
      <p:sp>
        <p:nvSpPr>
          <p:cNvPr id="33" name="TextBox 32">
            <a:extLst>
              <a:ext uri="{FF2B5EF4-FFF2-40B4-BE49-F238E27FC236}">
                <a16:creationId xmlns:a16="http://schemas.microsoft.com/office/drawing/2014/main" id="{BE42F287-B6DF-4627-96DE-BA95D0BE76E6}"/>
              </a:ext>
            </a:extLst>
          </p:cNvPr>
          <p:cNvSpPr txBox="1"/>
          <p:nvPr/>
        </p:nvSpPr>
        <p:spPr>
          <a:xfrm>
            <a:off x="6006129" y="5619574"/>
            <a:ext cx="5505014" cy="830997"/>
          </a:xfrm>
          <a:prstGeom prst="rect">
            <a:avLst/>
          </a:prstGeom>
          <a:noFill/>
        </p:spPr>
        <p:txBody>
          <a:bodyPr wrap="square" rtlCol="0">
            <a:spAutoFit/>
          </a:bodyPr>
          <a:lstStyle/>
          <a:p>
            <a:r>
              <a:rPr lang="en-US" sz="2400" dirty="0">
                <a:latin typeface="+mj-lt"/>
              </a:rPr>
              <a:t>Decrypted at least one connection </a:t>
            </a:r>
            <a:br>
              <a:rPr lang="en-US" sz="2400" dirty="0">
                <a:latin typeface="+mj-lt"/>
              </a:rPr>
            </a:br>
            <a:r>
              <a:rPr lang="en-US" sz="2400" dirty="0">
                <a:latin typeface="+mj-lt"/>
              </a:rPr>
              <a:t>from 5% of the channels</a:t>
            </a:r>
          </a:p>
        </p:txBody>
      </p:sp>
    </p:spTree>
    <p:extLst>
      <p:ext uri="{BB962C8B-B14F-4D97-AF65-F5344CB8AC3E}">
        <p14:creationId xmlns:p14="http://schemas.microsoft.com/office/powerpoint/2010/main" val="340355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3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p:bldP spid="24" grpId="0"/>
      <p:bldP spid="25" grpId="0"/>
      <p:bldP spid="3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Findings: Ad/tracking companies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133</a:t>
            </a:fld>
            <a:endParaRPr lang="en-US"/>
          </a:p>
        </p:txBody>
      </p:sp>
      <p:graphicFrame>
        <p:nvGraphicFramePr>
          <p:cNvPr id="3" name="Table 2">
            <a:extLst>
              <a:ext uri="{FF2B5EF4-FFF2-40B4-BE49-F238E27FC236}">
                <a16:creationId xmlns:a16="http://schemas.microsoft.com/office/drawing/2014/main" id="{321F8CB1-5E96-477C-978F-FBD9E67D06EB}"/>
              </a:ext>
            </a:extLst>
          </p:cNvPr>
          <p:cNvGraphicFramePr>
            <a:graphicFrameLocks noGrp="1"/>
          </p:cNvGraphicFramePr>
          <p:nvPr/>
        </p:nvGraphicFramePr>
        <p:xfrm>
          <a:off x="893459" y="1308528"/>
          <a:ext cx="9944869" cy="4681386"/>
        </p:xfrm>
        <a:graphic>
          <a:graphicData uri="http://schemas.openxmlformats.org/drawingml/2006/table">
            <a:tbl>
              <a:tblPr firstRow="1" bandRow="1">
                <a:tableStyleId>{C083E6E3-FA7D-4D7B-A595-EF9225AFEA82}</a:tableStyleId>
              </a:tblPr>
              <a:tblGrid>
                <a:gridCol w="3167553">
                  <a:extLst>
                    <a:ext uri="{9D8B030D-6E8A-4147-A177-3AD203B41FA5}">
                      <a16:colId xmlns:a16="http://schemas.microsoft.com/office/drawing/2014/main" val="3996092814"/>
                    </a:ext>
                  </a:extLst>
                </a:gridCol>
                <a:gridCol w="1804882">
                  <a:extLst>
                    <a:ext uri="{9D8B030D-6E8A-4147-A177-3AD203B41FA5}">
                      <a16:colId xmlns:a16="http://schemas.microsoft.com/office/drawing/2014/main" val="4024657217"/>
                    </a:ext>
                  </a:extLst>
                </a:gridCol>
                <a:gridCol w="3260177">
                  <a:extLst>
                    <a:ext uri="{9D8B030D-6E8A-4147-A177-3AD203B41FA5}">
                      <a16:colId xmlns:a16="http://schemas.microsoft.com/office/drawing/2014/main" val="1067330534"/>
                    </a:ext>
                  </a:extLst>
                </a:gridCol>
                <a:gridCol w="1712257">
                  <a:extLst>
                    <a:ext uri="{9D8B030D-6E8A-4147-A177-3AD203B41FA5}">
                      <a16:colId xmlns:a16="http://schemas.microsoft.com/office/drawing/2014/main" val="3262826922"/>
                    </a:ext>
                  </a:extLst>
                </a:gridCol>
              </a:tblGrid>
              <a:tr h="780231">
                <a:tc>
                  <a:txBody>
                    <a:bodyPr/>
                    <a:lstStyle/>
                    <a:p>
                      <a:endParaRPr lang="en-US" sz="2400" dirty="0">
                        <a:latin typeface="+mj-lt"/>
                      </a:endParaRPr>
                    </a:p>
                  </a:txBody>
                  <a:tcPr/>
                </a:tc>
                <a:tc>
                  <a:txBody>
                    <a:bodyPr/>
                    <a:lstStyle/>
                    <a:p>
                      <a:r>
                        <a:rPr lang="en-US" sz="2400" b="0" dirty="0">
                          <a:latin typeface="+mj-lt"/>
                        </a:rPr>
                        <a:t>% channels</a:t>
                      </a:r>
                    </a:p>
                  </a:txBody>
                  <a:tcPr anchor="ctr"/>
                </a:tc>
                <a:tc>
                  <a:txBody>
                    <a:bodyPr/>
                    <a:lstStyle/>
                    <a:p>
                      <a:endParaRPr lang="en-US" sz="24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channels</a:t>
                      </a:r>
                    </a:p>
                  </a:txBody>
                  <a:tcPr anchor="ctr"/>
                </a:tc>
                <a:extLst>
                  <a:ext uri="{0D108BD9-81ED-4DB2-BD59-A6C34878D82A}">
                    <a16:rowId xmlns:a16="http://schemas.microsoft.com/office/drawing/2014/main" val="1118069810"/>
                  </a:ext>
                </a:extLst>
              </a:tr>
              <a:tr h="780231">
                <a:tc>
                  <a:txBody>
                    <a:bodyPr/>
                    <a:lstStyle/>
                    <a:p>
                      <a:r>
                        <a:rPr lang="en-US" sz="2400" dirty="0">
                          <a:latin typeface="+mj-lt"/>
                        </a:rPr>
                        <a:t>Google (Double Click)</a:t>
                      </a:r>
                    </a:p>
                  </a:txBody>
                  <a:tcPr anchor="ctr"/>
                </a:tc>
                <a:tc>
                  <a:txBody>
                    <a:bodyPr/>
                    <a:lstStyle/>
                    <a:p>
                      <a:r>
                        <a:rPr lang="en-US" sz="2400" dirty="0">
                          <a:latin typeface="+mj-lt"/>
                        </a:rPr>
                        <a:t>98%</a:t>
                      </a:r>
                    </a:p>
                  </a:txBody>
                  <a:tcPr anchor="ctr"/>
                </a:tc>
                <a:tc>
                  <a:txBody>
                    <a:bodyPr/>
                    <a:lstStyle/>
                    <a:p>
                      <a:endParaRPr lang="en-US" sz="2400" dirty="0">
                        <a:latin typeface="+mj-lt"/>
                      </a:endParaRPr>
                    </a:p>
                  </a:txBody>
                  <a:tcPr anchor="ctr"/>
                </a:tc>
                <a:tc>
                  <a:txBody>
                    <a:bodyPr/>
                    <a:lstStyle/>
                    <a:p>
                      <a:endParaRPr lang="en-US" sz="2400" dirty="0">
                        <a:latin typeface="+mj-lt"/>
                      </a:endParaRPr>
                    </a:p>
                  </a:txBody>
                  <a:tcPr anchor="ctr"/>
                </a:tc>
                <a:extLst>
                  <a:ext uri="{0D108BD9-81ED-4DB2-BD59-A6C34878D82A}">
                    <a16:rowId xmlns:a16="http://schemas.microsoft.com/office/drawing/2014/main" val="110775484"/>
                  </a:ext>
                </a:extLst>
              </a:tr>
              <a:tr h="780231">
                <a:tc>
                  <a:txBody>
                    <a:bodyPr/>
                    <a:lstStyle/>
                    <a:p>
                      <a:r>
                        <a:rPr lang="en-US" sz="2400" dirty="0">
                          <a:latin typeface="+mj-lt"/>
                        </a:rPr>
                        <a:t>Google Analytics</a:t>
                      </a:r>
                    </a:p>
                  </a:txBody>
                  <a:tcPr anchor="ctr"/>
                </a:tc>
                <a:tc>
                  <a:txBody>
                    <a:bodyPr/>
                    <a:lstStyle/>
                    <a:p>
                      <a:r>
                        <a:rPr lang="en-US" sz="2400" dirty="0">
                          <a:latin typeface="+mj-lt"/>
                        </a:rPr>
                        <a:t>36%</a:t>
                      </a:r>
                    </a:p>
                  </a:txBody>
                  <a:tcPr anchor="ctr"/>
                </a:tc>
                <a:tc>
                  <a:txBody>
                    <a:bodyPr/>
                    <a:lstStyle/>
                    <a:p>
                      <a:endParaRPr lang="en-US" sz="2400" dirty="0">
                        <a:latin typeface="+mj-lt"/>
                      </a:endParaRPr>
                    </a:p>
                  </a:txBody>
                  <a:tcPr anchor="ctr"/>
                </a:tc>
                <a:tc>
                  <a:txBody>
                    <a:bodyPr/>
                    <a:lstStyle/>
                    <a:p>
                      <a:endParaRPr lang="en-US" sz="2400" dirty="0">
                        <a:latin typeface="+mj-lt"/>
                      </a:endParaRPr>
                    </a:p>
                  </a:txBody>
                  <a:tcPr anchor="ctr"/>
                </a:tc>
                <a:extLst>
                  <a:ext uri="{0D108BD9-81ED-4DB2-BD59-A6C34878D82A}">
                    <a16:rowId xmlns:a16="http://schemas.microsoft.com/office/drawing/2014/main" val="3793770301"/>
                  </a:ext>
                </a:extLst>
              </a:tr>
              <a:tr h="780231">
                <a:tc>
                  <a:txBody>
                    <a:bodyPr/>
                    <a:lstStyle/>
                    <a:p>
                      <a:r>
                        <a:rPr lang="en-US" sz="2400" dirty="0">
                          <a:latin typeface="+mj-lt"/>
                        </a:rPr>
                        <a:t>Score Card Research</a:t>
                      </a:r>
                    </a:p>
                  </a:txBody>
                  <a:tcPr anchor="ctr"/>
                </a:tc>
                <a:tc>
                  <a:txBody>
                    <a:bodyPr/>
                    <a:lstStyle/>
                    <a:p>
                      <a:r>
                        <a:rPr lang="en-US" sz="2400" dirty="0">
                          <a:latin typeface="+mj-lt"/>
                        </a:rPr>
                        <a:t>21%</a:t>
                      </a:r>
                    </a:p>
                  </a:txBody>
                  <a:tcPr anchor="ctr"/>
                </a:tc>
                <a:tc>
                  <a:txBody>
                    <a:bodyPr/>
                    <a:lstStyle/>
                    <a:p>
                      <a:endParaRPr lang="en-US" sz="2400" dirty="0">
                        <a:latin typeface="+mj-lt"/>
                      </a:endParaRPr>
                    </a:p>
                  </a:txBody>
                  <a:tcPr anchor="ctr"/>
                </a:tc>
                <a:tc>
                  <a:txBody>
                    <a:bodyPr/>
                    <a:lstStyle/>
                    <a:p>
                      <a:endParaRPr lang="en-US" sz="2400" dirty="0">
                        <a:latin typeface="+mj-lt"/>
                      </a:endParaRPr>
                    </a:p>
                  </a:txBody>
                  <a:tcPr anchor="ctr"/>
                </a:tc>
                <a:extLst>
                  <a:ext uri="{0D108BD9-81ED-4DB2-BD59-A6C34878D82A}">
                    <a16:rowId xmlns:a16="http://schemas.microsoft.com/office/drawing/2014/main" val="1069983766"/>
                  </a:ext>
                </a:extLst>
              </a:tr>
              <a:tr h="780231">
                <a:tc>
                  <a:txBody>
                    <a:bodyPr/>
                    <a:lstStyle/>
                    <a:p>
                      <a:r>
                        <a:rPr lang="en-US" sz="2400" dirty="0">
                          <a:latin typeface="+mj-lt"/>
                        </a:rPr>
                        <a:t>SpotXchange</a:t>
                      </a:r>
                    </a:p>
                  </a:txBody>
                  <a:tcPr anchor="ctr"/>
                </a:tc>
                <a:tc>
                  <a:txBody>
                    <a:bodyPr/>
                    <a:lstStyle/>
                    <a:p>
                      <a:r>
                        <a:rPr lang="en-US" sz="2400" dirty="0">
                          <a:latin typeface="+mj-lt"/>
                        </a:rPr>
                        <a:t>21%</a:t>
                      </a:r>
                    </a:p>
                  </a:txBody>
                  <a:tcPr anchor="ctr"/>
                </a:tc>
                <a:tc>
                  <a:txBody>
                    <a:bodyPr/>
                    <a:lstStyle/>
                    <a:p>
                      <a:endParaRPr lang="en-US" sz="2400" dirty="0">
                        <a:latin typeface="+mj-lt"/>
                      </a:endParaRPr>
                    </a:p>
                  </a:txBody>
                  <a:tcPr anchor="ctr"/>
                </a:tc>
                <a:tc>
                  <a:txBody>
                    <a:bodyPr/>
                    <a:lstStyle/>
                    <a:p>
                      <a:endParaRPr lang="en-US" sz="2400" dirty="0">
                        <a:latin typeface="+mj-lt"/>
                      </a:endParaRPr>
                    </a:p>
                  </a:txBody>
                  <a:tcPr anchor="ctr"/>
                </a:tc>
                <a:extLst>
                  <a:ext uri="{0D108BD9-81ED-4DB2-BD59-A6C34878D82A}">
                    <a16:rowId xmlns:a16="http://schemas.microsoft.com/office/drawing/2014/main" val="1197373254"/>
                  </a:ext>
                </a:extLst>
              </a:tr>
              <a:tr h="780231">
                <a:tc>
                  <a:txBody>
                    <a:bodyPr/>
                    <a:lstStyle/>
                    <a:p>
                      <a:r>
                        <a:rPr lang="en-US" sz="2400" dirty="0" err="1">
                          <a:latin typeface="+mj-lt"/>
                        </a:rPr>
                        <a:t>Innovid</a:t>
                      </a:r>
                      <a:endParaRPr lang="en-US" sz="2400" dirty="0">
                        <a:latin typeface="+mj-lt"/>
                      </a:endParaRPr>
                    </a:p>
                  </a:txBody>
                  <a:tcPr anchor="ctr"/>
                </a:tc>
                <a:tc>
                  <a:txBody>
                    <a:bodyPr/>
                    <a:lstStyle/>
                    <a:p>
                      <a:r>
                        <a:rPr lang="en-US" sz="2400" dirty="0">
                          <a:latin typeface="+mj-lt"/>
                        </a:rPr>
                        <a:t>10%</a:t>
                      </a:r>
                    </a:p>
                  </a:txBody>
                  <a:tcPr anchor="ctr"/>
                </a:tc>
                <a:tc>
                  <a:txBody>
                    <a:bodyPr/>
                    <a:lstStyle/>
                    <a:p>
                      <a:endParaRPr lang="en-US" sz="2400" dirty="0">
                        <a:latin typeface="+mj-lt"/>
                      </a:endParaRPr>
                    </a:p>
                  </a:txBody>
                  <a:tcPr anchor="ctr"/>
                </a:tc>
                <a:tc>
                  <a:txBody>
                    <a:bodyPr/>
                    <a:lstStyle/>
                    <a:p>
                      <a:endParaRPr lang="en-US" sz="2400" dirty="0">
                        <a:latin typeface="+mj-lt"/>
                      </a:endParaRPr>
                    </a:p>
                  </a:txBody>
                  <a:tcPr anchor="ctr"/>
                </a:tc>
                <a:extLst>
                  <a:ext uri="{0D108BD9-81ED-4DB2-BD59-A6C34878D82A}">
                    <a16:rowId xmlns:a16="http://schemas.microsoft.com/office/drawing/2014/main" val="3089379044"/>
                  </a:ext>
                </a:extLst>
              </a:tr>
            </a:tbl>
          </a:graphicData>
        </a:graphic>
      </p:graphicFrame>
      <p:pic>
        <p:nvPicPr>
          <p:cNvPr id="6"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5C08094E-A6E6-4D10-BBCB-E87985D15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885" y="1539692"/>
            <a:ext cx="977420" cy="2908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2"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A515A747-EC06-4B7B-B474-0158CF4F6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893" y="1472314"/>
            <a:ext cx="1507435" cy="63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5375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Findings: Ad/tracking companies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134</a:t>
            </a:fld>
            <a:endParaRPr lang="en-US"/>
          </a:p>
        </p:txBody>
      </p:sp>
      <p:graphicFrame>
        <p:nvGraphicFramePr>
          <p:cNvPr id="3" name="Table 2">
            <a:extLst>
              <a:ext uri="{FF2B5EF4-FFF2-40B4-BE49-F238E27FC236}">
                <a16:creationId xmlns:a16="http://schemas.microsoft.com/office/drawing/2014/main" id="{321F8CB1-5E96-477C-978F-FBD9E67D06EB}"/>
              </a:ext>
            </a:extLst>
          </p:cNvPr>
          <p:cNvGraphicFramePr>
            <a:graphicFrameLocks noGrp="1"/>
          </p:cNvGraphicFramePr>
          <p:nvPr/>
        </p:nvGraphicFramePr>
        <p:xfrm>
          <a:off x="893459" y="1308528"/>
          <a:ext cx="9944869" cy="4681386"/>
        </p:xfrm>
        <a:graphic>
          <a:graphicData uri="http://schemas.openxmlformats.org/drawingml/2006/table">
            <a:tbl>
              <a:tblPr firstRow="1" bandRow="1">
                <a:tableStyleId>{C083E6E3-FA7D-4D7B-A595-EF9225AFEA82}</a:tableStyleId>
              </a:tblPr>
              <a:tblGrid>
                <a:gridCol w="3167553">
                  <a:extLst>
                    <a:ext uri="{9D8B030D-6E8A-4147-A177-3AD203B41FA5}">
                      <a16:colId xmlns:a16="http://schemas.microsoft.com/office/drawing/2014/main" val="3996092814"/>
                    </a:ext>
                  </a:extLst>
                </a:gridCol>
                <a:gridCol w="1804882">
                  <a:extLst>
                    <a:ext uri="{9D8B030D-6E8A-4147-A177-3AD203B41FA5}">
                      <a16:colId xmlns:a16="http://schemas.microsoft.com/office/drawing/2014/main" val="4024657217"/>
                    </a:ext>
                  </a:extLst>
                </a:gridCol>
                <a:gridCol w="3260177">
                  <a:extLst>
                    <a:ext uri="{9D8B030D-6E8A-4147-A177-3AD203B41FA5}">
                      <a16:colId xmlns:a16="http://schemas.microsoft.com/office/drawing/2014/main" val="1067330534"/>
                    </a:ext>
                  </a:extLst>
                </a:gridCol>
                <a:gridCol w="1712257">
                  <a:extLst>
                    <a:ext uri="{9D8B030D-6E8A-4147-A177-3AD203B41FA5}">
                      <a16:colId xmlns:a16="http://schemas.microsoft.com/office/drawing/2014/main" val="3262826922"/>
                    </a:ext>
                  </a:extLst>
                </a:gridCol>
              </a:tblGrid>
              <a:tr h="780231">
                <a:tc>
                  <a:txBody>
                    <a:bodyPr/>
                    <a:lstStyle/>
                    <a:p>
                      <a:endParaRPr lang="en-US" sz="2400" dirty="0">
                        <a:latin typeface="+mj-lt"/>
                      </a:endParaRPr>
                    </a:p>
                  </a:txBody>
                  <a:tcPr/>
                </a:tc>
                <a:tc>
                  <a:txBody>
                    <a:bodyPr/>
                    <a:lstStyle/>
                    <a:p>
                      <a:r>
                        <a:rPr lang="en-US" sz="2400" b="0" dirty="0">
                          <a:latin typeface="+mj-lt"/>
                        </a:rPr>
                        <a:t>% channels</a:t>
                      </a:r>
                    </a:p>
                  </a:txBody>
                  <a:tcPr anchor="ctr"/>
                </a:tc>
                <a:tc>
                  <a:txBody>
                    <a:bodyPr/>
                    <a:lstStyle/>
                    <a:p>
                      <a:endParaRPr lang="en-US" sz="24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channels</a:t>
                      </a:r>
                    </a:p>
                  </a:txBody>
                  <a:tcPr anchor="ctr"/>
                </a:tc>
                <a:extLst>
                  <a:ext uri="{0D108BD9-81ED-4DB2-BD59-A6C34878D82A}">
                    <a16:rowId xmlns:a16="http://schemas.microsoft.com/office/drawing/2014/main" val="1118069810"/>
                  </a:ext>
                </a:extLst>
              </a:tr>
              <a:tr h="780231">
                <a:tc>
                  <a:txBody>
                    <a:bodyPr/>
                    <a:lstStyle/>
                    <a:p>
                      <a:r>
                        <a:rPr lang="en-US" sz="2400" dirty="0">
                          <a:latin typeface="+mj-lt"/>
                        </a:rPr>
                        <a:t>Google (Double Click)</a:t>
                      </a:r>
                    </a:p>
                  </a:txBody>
                  <a:tcPr anchor="ctr"/>
                </a:tc>
                <a:tc>
                  <a:txBody>
                    <a:bodyPr/>
                    <a:lstStyle/>
                    <a:p>
                      <a:r>
                        <a:rPr lang="en-US" sz="2400" dirty="0">
                          <a:latin typeface="+mj-lt"/>
                        </a:rPr>
                        <a:t>98%</a:t>
                      </a:r>
                    </a:p>
                  </a:txBody>
                  <a:tcPr anchor="ctr"/>
                </a:tc>
                <a:tc>
                  <a:txBody>
                    <a:bodyPr/>
                    <a:lstStyle/>
                    <a:p>
                      <a:r>
                        <a:rPr lang="en-US" sz="2400" dirty="0" err="1">
                          <a:latin typeface="+mj-lt"/>
                        </a:rPr>
                        <a:t>Crashalytics</a:t>
                      </a:r>
                      <a:endParaRPr lang="en-US" sz="2400" dirty="0">
                        <a:latin typeface="+mj-lt"/>
                      </a:endParaRPr>
                    </a:p>
                  </a:txBody>
                  <a:tcPr anchor="ctr"/>
                </a:tc>
                <a:tc>
                  <a:txBody>
                    <a:bodyPr/>
                    <a:lstStyle/>
                    <a:p>
                      <a:r>
                        <a:rPr lang="en-US" sz="2400" dirty="0">
                          <a:latin typeface="+mj-lt"/>
                        </a:rPr>
                        <a:t>35%</a:t>
                      </a:r>
                    </a:p>
                  </a:txBody>
                  <a:tcPr anchor="ctr"/>
                </a:tc>
                <a:extLst>
                  <a:ext uri="{0D108BD9-81ED-4DB2-BD59-A6C34878D82A}">
                    <a16:rowId xmlns:a16="http://schemas.microsoft.com/office/drawing/2014/main" val="110775484"/>
                  </a:ext>
                </a:extLst>
              </a:tr>
              <a:tr h="780231">
                <a:tc>
                  <a:txBody>
                    <a:bodyPr/>
                    <a:lstStyle/>
                    <a:p>
                      <a:r>
                        <a:rPr lang="en-US" sz="2400" dirty="0">
                          <a:latin typeface="+mj-lt"/>
                        </a:rPr>
                        <a:t>Google Analytics</a:t>
                      </a:r>
                    </a:p>
                  </a:txBody>
                  <a:tcPr anchor="ctr"/>
                </a:tc>
                <a:tc>
                  <a:txBody>
                    <a:bodyPr/>
                    <a:lstStyle/>
                    <a:p>
                      <a:r>
                        <a:rPr lang="en-US" sz="2400" dirty="0">
                          <a:latin typeface="+mj-lt"/>
                        </a:rPr>
                        <a:t>36%</a:t>
                      </a:r>
                    </a:p>
                  </a:txBody>
                  <a:tcPr anchor="ctr"/>
                </a:tc>
                <a:tc>
                  <a:txBody>
                    <a:bodyPr/>
                    <a:lstStyle/>
                    <a:p>
                      <a:r>
                        <a:rPr lang="en-US" sz="2400" dirty="0">
                          <a:latin typeface="+mj-lt"/>
                        </a:rPr>
                        <a:t>Google (Double Click)</a:t>
                      </a:r>
                    </a:p>
                  </a:txBody>
                  <a:tcPr anchor="ctr"/>
                </a:tc>
                <a:tc>
                  <a:txBody>
                    <a:bodyPr/>
                    <a:lstStyle/>
                    <a:p>
                      <a:r>
                        <a:rPr lang="en-US" sz="2400" dirty="0">
                          <a:latin typeface="+mj-lt"/>
                        </a:rPr>
                        <a:t>31%</a:t>
                      </a:r>
                    </a:p>
                  </a:txBody>
                  <a:tcPr anchor="ctr"/>
                </a:tc>
                <a:extLst>
                  <a:ext uri="{0D108BD9-81ED-4DB2-BD59-A6C34878D82A}">
                    <a16:rowId xmlns:a16="http://schemas.microsoft.com/office/drawing/2014/main" val="3793770301"/>
                  </a:ext>
                </a:extLst>
              </a:tr>
              <a:tr h="780231">
                <a:tc>
                  <a:txBody>
                    <a:bodyPr/>
                    <a:lstStyle/>
                    <a:p>
                      <a:r>
                        <a:rPr lang="en-US" sz="2400" dirty="0">
                          <a:latin typeface="+mj-lt"/>
                        </a:rPr>
                        <a:t>Score Card Research</a:t>
                      </a:r>
                    </a:p>
                  </a:txBody>
                  <a:tcPr anchor="ctr"/>
                </a:tc>
                <a:tc>
                  <a:txBody>
                    <a:bodyPr/>
                    <a:lstStyle/>
                    <a:p>
                      <a:r>
                        <a:rPr lang="en-US" sz="2400" dirty="0">
                          <a:latin typeface="+mj-lt"/>
                        </a:rPr>
                        <a:t>21%</a:t>
                      </a:r>
                    </a:p>
                  </a:txBody>
                  <a:tcPr anchor="ctr"/>
                </a:tc>
                <a:tc>
                  <a:txBody>
                    <a:bodyPr/>
                    <a:lstStyle/>
                    <a:p>
                      <a:r>
                        <a:rPr lang="en-US" sz="2400" dirty="0">
                          <a:latin typeface="+mj-lt"/>
                        </a:rPr>
                        <a:t>Google Analytics</a:t>
                      </a:r>
                    </a:p>
                  </a:txBody>
                  <a:tcPr anchor="ctr"/>
                </a:tc>
                <a:tc>
                  <a:txBody>
                    <a:bodyPr/>
                    <a:lstStyle/>
                    <a:p>
                      <a:r>
                        <a:rPr lang="en-US" sz="2400" dirty="0">
                          <a:latin typeface="+mj-lt"/>
                        </a:rPr>
                        <a:t>28%</a:t>
                      </a:r>
                    </a:p>
                  </a:txBody>
                  <a:tcPr anchor="ctr"/>
                </a:tc>
                <a:extLst>
                  <a:ext uri="{0D108BD9-81ED-4DB2-BD59-A6C34878D82A}">
                    <a16:rowId xmlns:a16="http://schemas.microsoft.com/office/drawing/2014/main" val="1069983766"/>
                  </a:ext>
                </a:extLst>
              </a:tr>
              <a:tr h="780231">
                <a:tc>
                  <a:txBody>
                    <a:bodyPr/>
                    <a:lstStyle/>
                    <a:p>
                      <a:r>
                        <a:rPr lang="en-US" sz="2400" dirty="0">
                          <a:latin typeface="+mj-lt"/>
                        </a:rPr>
                        <a:t>SpotXchange</a:t>
                      </a:r>
                    </a:p>
                  </a:txBody>
                  <a:tcPr anchor="ctr"/>
                </a:tc>
                <a:tc>
                  <a:txBody>
                    <a:bodyPr/>
                    <a:lstStyle/>
                    <a:p>
                      <a:r>
                        <a:rPr lang="en-US" sz="2400" dirty="0">
                          <a:latin typeface="+mj-lt"/>
                        </a:rPr>
                        <a:t>21%</a:t>
                      </a:r>
                    </a:p>
                  </a:txBody>
                  <a:tcPr anchor="ctr"/>
                </a:tc>
                <a:tc>
                  <a:txBody>
                    <a:bodyPr/>
                    <a:lstStyle/>
                    <a:p>
                      <a:r>
                        <a:rPr lang="en-US" sz="2400" dirty="0">
                          <a:latin typeface="+mj-lt"/>
                        </a:rPr>
                        <a:t>Facebook</a:t>
                      </a:r>
                    </a:p>
                  </a:txBody>
                  <a:tcPr anchor="ctr"/>
                </a:tc>
                <a:tc>
                  <a:txBody>
                    <a:bodyPr/>
                    <a:lstStyle/>
                    <a:p>
                      <a:r>
                        <a:rPr lang="en-US" sz="2400" dirty="0">
                          <a:latin typeface="+mj-lt"/>
                        </a:rPr>
                        <a:t>20%</a:t>
                      </a:r>
                    </a:p>
                  </a:txBody>
                  <a:tcPr anchor="ctr"/>
                </a:tc>
                <a:extLst>
                  <a:ext uri="{0D108BD9-81ED-4DB2-BD59-A6C34878D82A}">
                    <a16:rowId xmlns:a16="http://schemas.microsoft.com/office/drawing/2014/main" val="1197373254"/>
                  </a:ext>
                </a:extLst>
              </a:tr>
              <a:tr h="780231">
                <a:tc>
                  <a:txBody>
                    <a:bodyPr/>
                    <a:lstStyle/>
                    <a:p>
                      <a:r>
                        <a:rPr lang="en-US" sz="2400" dirty="0" err="1">
                          <a:latin typeface="+mj-lt"/>
                        </a:rPr>
                        <a:t>Innovid</a:t>
                      </a:r>
                      <a:endParaRPr lang="en-US" sz="2400" dirty="0">
                        <a:latin typeface="+mj-lt"/>
                      </a:endParaRPr>
                    </a:p>
                  </a:txBody>
                  <a:tcPr anchor="ctr"/>
                </a:tc>
                <a:tc>
                  <a:txBody>
                    <a:bodyPr/>
                    <a:lstStyle/>
                    <a:p>
                      <a:r>
                        <a:rPr lang="en-US" sz="2400" dirty="0">
                          <a:latin typeface="+mj-lt"/>
                        </a:rPr>
                        <a:t>10%</a:t>
                      </a:r>
                    </a:p>
                  </a:txBody>
                  <a:tcPr anchor="ctr"/>
                </a:tc>
                <a:tc>
                  <a:txBody>
                    <a:bodyPr/>
                    <a:lstStyle/>
                    <a:p>
                      <a:r>
                        <a:rPr lang="en-US" sz="2400" dirty="0">
                          <a:latin typeface="+mj-lt"/>
                        </a:rPr>
                        <a:t>App-Measurement.com</a:t>
                      </a:r>
                    </a:p>
                  </a:txBody>
                  <a:tcPr anchor="ctr"/>
                </a:tc>
                <a:tc>
                  <a:txBody>
                    <a:bodyPr/>
                    <a:lstStyle/>
                    <a:p>
                      <a:r>
                        <a:rPr lang="en-US" sz="2400" dirty="0">
                          <a:latin typeface="+mj-lt"/>
                        </a:rPr>
                        <a:t>18%</a:t>
                      </a:r>
                    </a:p>
                  </a:txBody>
                  <a:tcPr anchor="ctr"/>
                </a:tc>
                <a:extLst>
                  <a:ext uri="{0D108BD9-81ED-4DB2-BD59-A6C34878D82A}">
                    <a16:rowId xmlns:a16="http://schemas.microsoft.com/office/drawing/2014/main" val="3089379044"/>
                  </a:ext>
                </a:extLst>
              </a:tr>
            </a:tbl>
          </a:graphicData>
        </a:graphic>
      </p:graphicFrame>
      <p:pic>
        <p:nvPicPr>
          <p:cNvPr id="6"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5C08094E-A6E6-4D10-BBCB-E87985D15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885" y="1539692"/>
            <a:ext cx="977420" cy="2908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2"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A515A747-EC06-4B7B-B474-0158CF4F6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893" y="1472314"/>
            <a:ext cx="1507435" cy="63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1024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Findings: Sensitive data shared with ad/tracking services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135</a:t>
            </a:fld>
            <a:endParaRPr lang="en-US"/>
          </a:p>
        </p:txBody>
      </p:sp>
      <p:graphicFrame>
        <p:nvGraphicFramePr>
          <p:cNvPr id="3" name="Table 2">
            <a:extLst>
              <a:ext uri="{FF2B5EF4-FFF2-40B4-BE49-F238E27FC236}">
                <a16:creationId xmlns:a16="http://schemas.microsoft.com/office/drawing/2014/main" id="{321F8CB1-5E96-477C-978F-FBD9E67D06EB}"/>
              </a:ext>
            </a:extLst>
          </p:cNvPr>
          <p:cNvGraphicFramePr>
            <a:graphicFrameLocks noGrp="1"/>
          </p:cNvGraphicFramePr>
          <p:nvPr/>
        </p:nvGraphicFramePr>
        <p:xfrm>
          <a:off x="893459" y="1308528"/>
          <a:ext cx="9944869" cy="4681386"/>
        </p:xfrm>
        <a:graphic>
          <a:graphicData uri="http://schemas.openxmlformats.org/drawingml/2006/table">
            <a:tbl>
              <a:tblPr firstRow="1" bandRow="1">
                <a:tableStyleId>{C083E6E3-FA7D-4D7B-A595-EF9225AFEA82}</a:tableStyleId>
              </a:tblPr>
              <a:tblGrid>
                <a:gridCol w="3167553">
                  <a:extLst>
                    <a:ext uri="{9D8B030D-6E8A-4147-A177-3AD203B41FA5}">
                      <a16:colId xmlns:a16="http://schemas.microsoft.com/office/drawing/2014/main" val="3996092814"/>
                    </a:ext>
                  </a:extLst>
                </a:gridCol>
                <a:gridCol w="1804882">
                  <a:extLst>
                    <a:ext uri="{9D8B030D-6E8A-4147-A177-3AD203B41FA5}">
                      <a16:colId xmlns:a16="http://schemas.microsoft.com/office/drawing/2014/main" val="4024657217"/>
                    </a:ext>
                  </a:extLst>
                </a:gridCol>
                <a:gridCol w="3260177">
                  <a:extLst>
                    <a:ext uri="{9D8B030D-6E8A-4147-A177-3AD203B41FA5}">
                      <a16:colId xmlns:a16="http://schemas.microsoft.com/office/drawing/2014/main" val="1067330534"/>
                    </a:ext>
                  </a:extLst>
                </a:gridCol>
                <a:gridCol w="1712257">
                  <a:extLst>
                    <a:ext uri="{9D8B030D-6E8A-4147-A177-3AD203B41FA5}">
                      <a16:colId xmlns:a16="http://schemas.microsoft.com/office/drawing/2014/main" val="3262826922"/>
                    </a:ext>
                  </a:extLst>
                </a:gridCol>
              </a:tblGrid>
              <a:tr h="780231">
                <a:tc>
                  <a:txBody>
                    <a:bodyPr/>
                    <a:lstStyle/>
                    <a:p>
                      <a:endParaRPr lang="en-US" sz="2400" dirty="0">
                        <a:latin typeface="+mj-lt"/>
                      </a:endParaRPr>
                    </a:p>
                  </a:txBody>
                  <a:tcPr/>
                </a:tc>
                <a:tc>
                  <a:txBody>
                    <a:bodyPr/>
                    <a:lstStyle/>
                    <a:p>
                      <a:r>
                        <a:rPr lang="en-US" sz="2400" b="0" dirty="0">
                          <a:latin typeface="+mj-lt"/>
                        </a:rPr>
                        <a:t>% channels</a:t>
                      </a:r>
                    </a:p>
                  </a:txBody>
                  <a:tcPr anchor="ctr"/>
                </a:tc>
                <a:tc>
                  <a:txBody>
                    <a:bodyPr/>
                    <a:lstStyle/>
                    <a:p>
                      <a:endParaRPr lang="en-US" sz="24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channels</a:t>
                      </a:r>
                    </a:p>
                  </a:txBody>
                  <a:tcPr anchor="ctr"/>
                </a:tc>
                <a:extLst>
                  <a:ext uri="{0D108BD9-81ED-4DB2-BD59-A6C34878D82A}">
                    <a16:rowId xmlns:a16="http://schemas.microsoft.com/office/drawing/2014/main" val="1118069810"/>
                  </a:ext>
                </a:extLst>
              </a:tr>
              <a:tr h="780231">
                <a:tc>
                  <a:txBody>
                    <a:bodyPr/>
                    <a:lstStyle/>
                    <a:p>
                      <a:r>
                        <a:rPr lang="en-US" sz="2400" dirty="0">
                          <a:latin typeface="+mj-lt"/>
                        </a:rPr>
                        <a:t>Ad ID</a:t>
                      </a:r>
                    </a:p>
                  </a:txBody>
                  <a:tcPr anchor="ctr"/>
                </a:tc>
                <a:tc>
                  <a:txBody>
                    <a:bodyPr/>
                    <a:lstStyle/>
                    <a:p>
                      <a:r>
                        <a:rPr lang="en-US" sz="2400" dirty="0">
                          <a:latin typeface="+mj-lt"/>
                        </a:rPr>
                        <a:t>32%</a:t>
                      </a:r>
                    </a:p>
                  </a:txBody>
                  <a:tcPr anchor="ctr"/>
                </a:tc>
                <a:tc>
                  <a:txBody>
                    <a:bodyPr/>
                    <a:lstStyle/>
                    <a:p>
                      <a:endParaRPr lang="en-US" sz="2400" dirty="0">
                        <a:latin typeface="+mj-lt"/>
                      </a:endParaRPr>
                    </a:p>
                  </a:txBody>
                  <a:tcPr anchor="ctr"/>
                </a:tc>
                <a:tc>
                  <a:txBody>
                    <a:bodyPr/>
                    <a:lstStyle/>
                    <a:p>
                      <a:endParaRPr lang="en-US" sz="2400" dirty="0">
                        <a:latin typeface="+mj-lt"/>
                      </a:endParaRPr>
                    </a:p>
                  </a:txBody>
                  <a:tcPr anchor="ctr"/>
                </a:tc>
                <a:extLst>
                  <a:ext uri="{0D108BD9-81ED-4DB2-BD59-A6C34878D82A}">
                    <a16:rowId xmlns:a16="http://schemas.microsoft.com/office/drawing/2014/main" val="110775484"/>
                  </a:ext>
                </a:extLst>
              </a:tr>
              <a:tr h="780231">
                <a:tc>
                  <a:txBody>
                    <a:bodyPr/>
                    <a:lstStyle/>
                    <a:p>
                      <a:r>
                        <a:rPr lang="en-US" sz="2400" dirty="0">
                          <a:latin typeface="+mj-lt"/>
                        </a:rPr>
                        <a:t>Channel name</a:t>
                      </a:r>
                    </a:p>
                  </a:txBody>
                  <a:tcPr anchor="ctr"/>
                </a:tc>
                <a:tc>
                  <a:txBody>
                    <a:bodyPr/>
                    <a:lstStyle/>
                    <a:p>
                      <a:r>
                        <a:rPr lang="en-US" sz="2400" dirty="0">
                          <a:latin typeface="+mj-lt"/>
                        </a:rPr>
                        <a:t>20%</a:t>
                      </a:r>
                    </a:p>
                  </a:txBody>
                  <a:tcPr anchor="ctr"/>
                </a:tc>
                <a:tc>
                  <a:txBody>
                    <a:bodyPr/>
                    <a:lstStyle/>
                    <a:p>
                      <a:endParaRPr lang="en-US" sz="2400" dirty="0">
                        <a:latin typeface="+mj-lt"/>
                      </a:endParaRPr>
                    </a:p>
                  </a:txBody>
                  <a:tcPr anchor="ctr"/>
                </a:tc>
                <a:tc>
                  <a:txBody>
                    <a:bodyPr/>
                    <a:lstStyle/>
                    <a:p>
                      <a:endParaRPr lang="en-US" sz="2400" dirty="0">
                        <a:latin typeface="+mj-lt"/>
                      </a:endParaRPr>
                    </a:p>
                  </a:txBody>
                  <a:tcPr anchor="ctr"/>
                </a:tc>
                <a:extLst>
                  <a:ext uri="{0D108BD9-81ED-4DB2-BD59-A6C34878D82A}">
                    <a16:rowId xmlns:a16="http://schemas.microsoft.com/office/drawing/2014/main" val="3793770301"/>
                  </a:ext>
                </a:extLst>
              </a:tr>
              <a:tr h="780231">
                <a:tc>
                  <a:txBody>
                    <a:bodyPr/>
                    <a:lstStyle/>
                    <a:p>
                      <a:r>
                        <a:rPr lang="en-US" sz="2400" dirty="0">
                          <a:latin typeface="+mj-lt"/>
                        </a:rPr>
                        <a:t>Serial number</a:t>
                      </a:r>
                    </a:p>
                  </a:txBody>
                  <a:tcPr anchor="ctr"/>
                </a:tc>
                <a:tc>
                  <a:txBody>
                    <a:bodyPr/>
                    <a:lstStyle/>
                    <a:p>
                      <a:r>
                        <a:rPr lang="en-US" sz="2400" dirty="0">
                          <a:latin typeface="+mj-lt"/>
                        </a:rPr>
                        <a:t>11%</a:t>
                      </a:r>
                    </a:p>
                  </a:txBody>
                  <a:tcPr anchor="ctr"/>
                </a:tc>
                <a:tc>
                  <a:txBody>
                    <a:bodyPr/>
                    <a:lstStyle/>
                    <a:p>
                      <a:endParaRPr lang="en-US" sz="2400" dirty="0">
                        <a:latin typeface="+mj-lt"/>
                      </a:endParaRPr>
                    </a:p>
                  </a:txBody>
                  <a:tcPr anchor="ctr"/>
                </a:tc>
                <a:tc>
                  <a:txBody>
                    <a:bodyPr/>
                    <a:lstStyle/>
                    <a:p>
                      <a:endParaRPr lang="en-US" sz="2400" dirty="0">
                        <a:latin typeface="+mj-lt"/>
                      </a:endParaRPr>
                    </a:p>
                  </a:txBody>
                  <a:tcPr anchor="ctr"/>
                </a:tc>
                <a:extLst>
                  <a:ext uri="{0D108BD9-81ED-4DB2-BD59-A6C34878D82A}">
                    <a16:rowId xmlns:a16="http://schemas.microsoft.com/office/drawing/2014/main" val="1069983766"/>
                  </a:ext>
                </a:extLst>
              </a:tr>
              <a:tr h="780231">
                <a:tc>
                  <a:txBody>
                    <a:bodyPr/>
                    <a:lstStyle/>
                    <a:p>
                      <a:r>
                        <a:rPr lang="en-US" sz="2400" dirty="0">
                          <a:latin typeface="+mj-lt"/>
                        </a:rPr>
                        <a:t>Zip code</a:t>
                      </a:r>
                    </a:p>
                  </a:txBody>
                  <a:tcPr anchor="ctr"/>
                </a:tc>
                <a:tc>
                  <a:txBody>
                    <a:bodyPr/>
                    <a:lstStyle/>
                    <a:p>
                      <a:r>
                        <a:rPr lang="en-US" sz="2400" dirty="0">
                          <a:latin typeface="+mj-lt"/>
                        </a:rPr>
                        <a:t>1%</a:t>
                      </a:r>
                    </a:p>
                  </a:txBody>
                  <a:tcPr anchor="ctr"/>
                </a:tc>
                <a:tc>
                  <a:txBody>
                    <a:bodyPr/>
                    <a:lstStyle/>
                    <a:p>
                      <a:endParaRPr lang="en-US" sz="2400" dirty="0">
                        <a:latin typeface="+mj-lt"/>
                      </a:endParaRPr>
                    </a:p>
                  </a:txBody>
                  <a:tcPr anchor="ctr"/>
                </a:tc>
                <a:tc>
                  <a:txBody>
                    <a:bodyPr/>
                    <a:lstStyle/>
                    <a:p>
                      <a:endParaRPr lang="en-US" sz="2400" dirty="0">
                        <a:latin typeface="+mj-lt"/>
                      </a:endParaRPr>
                    </a:p>
                  </a:txBody>
                  <a:tcPr anchor="ctr"/>
                </a:tc>
                <a:extLst>
                  <a:ext uri="{0D108BD9-81ED-4DB2-BD59-A6C34878D82A}">
                    <a16:rowId xmlns:a16="http://schemas.microsoft.com/office/drawing/2014/main" val="1197373254"/>
                  </a:ext>
                </a:extLst>
              </a:tr>
              <a:tr h="780231">
                <a:tc>
                  <a:txBody>
                    <a:bodyPr/>
                    <a:lstStyle/>
                    <a:p>
                      <a:r>
                        <a:rPr lang="en-US" sz="2400" dirty="0">
                          <a:latin typeface="+mj-lt"/>
                        </a:rPr>
                        <a:t>City or state</a:t>
                      </a:r>
                    </a:p>
                  </a:txBody>
                  <a:tcPr anchor="ctr"/>
                </a:tc>
                <a:tc>
                  <a:txBody>
                    <a:bodyPr/>
                    <a:lstStyle/>
                    <a:p>
                      <a:r>
                        <a:rPr lang="en-US" sz="2400" dirty="0">
                          <a:latin typeface="+mj-lt"/>
                        </a:rPr>
                        <a:t>1%</a:t>
                      </a:r>
                    </a:p>
                  </a:txBody>
                  <a:tcPr anchor="ctr"/>
                </a:tc>
                <a:tc>
                  <a:txBody>
                    <a:bodyPr/>
                    <a:lstStyle/>
                    <a:p>
                      <a:endParaRPr lang="en-US" sz="2400" dirty="0">
                        <a:latin typeface="+mj-lt"/>
                      </a:endParaRPr>
                    </a:p>
                  </a:txBody>
                  <a:tcPr anchor="ctr"/>
                </a:tc>
                <a:tc>
                  <a:txBody>
                    <a:bodyPr/>
                    <a:lstStyle/>
                    <a:p>
                      <a:endParaRPr lang="en-US" sz="2400" dirty="0">
                        <a:latin typeface="+mj-lt"/>
                      </a:endParaRPr>
                    </a:p>
                  </a:txBody>
                  <a:tcPr anchor="ctr"/>
                </a:tc>
                <a:extLst>
                  <a:ext uri="{0D108BD9-81ED-4DB2-BD59-A6C34878D82A}">
                    <a16:rowId xmlns:a16="http://schemas.microsoft.com/office/drawing/2014/main" val="3089379044"/>
                  </a:ext>
                </a:extLst>
              </a:tr>
            </a:tbl>
          </a:graphicData>
        </a:graphic>
      </p:graphicFrame>
      <p:pic>
        <p:nvPicPr>
          <p:cNvPr id="6"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5C08094E-A6E6-4D10-BBCB-E87985D15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885" y="1539692"/>
            <a:ext cx="977420" cy="2908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2"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A515A747-EC06-4B7B-B474-0158CF4F6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893" y="1472314"/>
            <a:ext cx="1507435" cy="63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1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Findings: Sensitive data shared with ad/tracking services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136</a:t>
            </a:fld>
            <a:endParaRPr lang="en-US"/>
          </a:p>
        </p:txBody>
      </p:sp>
      <p:graphicFrame>
        <p:nvGraphicFramePr>
          <p:cNvPr id="3" name="Table 2">
            <a:extLst>
              <a:ext uri="{FF2B5EF4-FFF2-40B4-BE49-F238E27FC236}">
                <a16:creationId xmlns:a16="http://schemas.microsoft.com/office/drawing/2014/main" id="{321F8CB1-5E96-477C-978F-FBD9E67D06EB}"/>
              </a:ext>
            </a:extLst>
          </p:cNvPr>
          <p:cNvGraphicFramePr>
            <a:graphicFrameLocks noGrp="1"/>
          </p:cNvGraphicFramePr>
          <p:nvPr/>
        </p:nvGraphicFramePr>
        <p:xfrm>
          <a:off x="893459" y="1308528"/>
          <a:ext cx="9944869" cy="4681386"/>
        </p:xfrm>
        <a:graphic>
          <a:graphicData uri="http://schemas.openxmlformats.org/drawingml/2006/table">
            <a:tbl>
              <a:tblPr firstRow="1" bandRow="1">
                <a:tableStyleId>{C083E6E3-FA7D-4D7B-A595-EF9225AFEA82}</a:tableStyleId>
              </a:tblPr>
              <a:tblGrid>
                <a:gridCol w="3167553">
                  <a:extLst>
                    <a:ext uri="{9D8B030D-6E8A-4147-A177-3AD203B41FA5}">
                      <a16:colId xmlns:a16="http://schemas.microsoft.com/office/drawing/2014/main" val="3996092814"/>
                    </a:ext>
                  </a:extLst>
                </a:gridCol>
                <a:gridCol w="1804882">
                  <a:extLst>
                    <a:ext uri="{9D8B030D-6E8A-4147-A177-3AD203B41FA5}">
                      <a16:colId xmlns:a16="http://schemas.microsoft.com/office/drawing/2014/main" val="4024657217"/>
                    </a:ext>
                  </a:extLst>
                </a:gridCol>
                <a:gridCol w="3260177">
                  <a:extLst>
                    <a:ext uri="{9D8B030D-6E8A-4147-A177-3AD203B41FA5}">
                      <a16:colId xmlns:a16="http://schemas.microsoft.com/office/drawing/2014/main" val="1067330534"/>
                    </a:ext>
                  </a:extLst>
                </a:gridCol>
                <a:gridCol w="1712257">
                  <a:extLst>
                    <a:ext uri="{9D8B030D-6E8A-4147-A177-3AD203B41FA5}">
                      <a16:colId xmlns:a16="http://schemas.microsoft.com/office/drawing/2014/main" val="3262826922"/>
                    </a:ext>
                  </a:extLst>
                </a:gridCol>
              </a:tblGrid>
              <a:tr h="780231">
                <a:tc>
                  <a:txBody>
                    <a:bodyPr/>
                    <a:lstStyle/>
                    <a:p>
                      <a:endParaRPr lang="en-US" sz="2400" dirty="0">
                        <a:latin typeface="+mj-lt"/>
                      </a:endParaRPr>
                    </a:p>
                  </a:txBody>
                  <a:tcPr/>
                </a:tc>
                <a:tc>
                  <a:txBody>
                    <a:bodyPr/>
                    <a:lstStyle/>
                    <a:p>
                      <a:r>
                        <a:rPr lang="en-US" sz="2400" b="0" dirty="0">
                          <a:latin typeface="+mj-lt"/>
                        </a:rPr>
                        <a:t>% channels</a:t>
                      </a:r>
                    </a:p>
                  </a:txBody>
                  <a:tcPr anchor="ctr"/>
                </a:tc>
                <a:tc>
                  <a:txBody>
                    <a:bodyPr/>
                    <a:lstStyle/>
                    <a:p>
                      <a:endParaRPr lang="en-US" sz="2400"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channels</a:t>
                      </a:r>
                    </a:p>
                  </a:txBody>
                  <a:tcPr anchor="ctr"/>
                </a:tc>
                <a:extLst>
                  <a:ext uri="{0D108BD9-81ED-4DB2-BD59-A6C34878D82A}">
                    <a16:rowId xmlns:a16="http://schemas.microsoft.com/office/drawing/2014/main" val="1118069810"/>
                  </a:ext>
                </a:extLst>
              </a:tr>
              <a:tr h="780231">
                <a:tc>
                  <a:txBody>
                    <a:bodyPr/>
                    <a:lstStyle/>
                    <a:p>
                      <a:r>
                        <a:rPr lang="en-US" sz="2400" dirty="0">
                          <a:latin typeface="+mj-lt"/>
                        </a:rPr>
                        <a:t>Ad ID</a:t>
                      </a:r>
                    </a:p>
                  </a:txBody>
                  <a:tcPr anchor="ctr"/>
                </a:tc>
                <a:tc>
                  <a:txBody>
                    <a:bodyPr/>
                    <a:lstStyle/>
                    <a:p>
                      <a:r>
                        <a:rPr lang="en-US" sz="2400" dirty="0">
                          <a:latin typeface="+mj-lt"/>
                        </a:rPr>
                        <a:t>32%</a:t>
                      </a:r>
                    </a:p>
                  </a:txBody>
                  <a:tcPr anchor="ctr"/>
                </a:tc>
                <a:tc>
                  <a:txBody>
                    <a:bodyPr/>
                    <a:lstStyle/>
                    <a:p>
                      <a:r>
                        <a:rPr lang="en-US" sz="2400" dirty="0">
                          <a:latin typeface="+mj-lt"/>
                        </a:rPr>
                        <a:t>Android ID</a:t>
                      </a:r>
                    </a:p>
                  </a:txBody>
                  <a:tcPr anchor="ctr"/>
                </a:tc>
                <a:tc>
                  <a:txBody>
                    <a:bodyPr/>
                    <a:lstStyle/>
                    <a:p>
                      <a:r>
                        <a:rPr lang="en-US" sz="2400" dirty="0">
                          <a:latin typeface="+mj-lt"/>
                        </a:rPr>
                        <a:t>39%</a:t>
                      </a:r>
                    </a:p>
                  </a:txBody>
                  <a:tcPr anchor="ctr"/>
                </a:tc>
                <a:extLst>
                  <a:ext uri="{0D108BD9-81ED-4DB2-BD59-A6C34878D82A}">
                    <a16:rowId xmlns:a16="http://schemas.microsoft.com/office/drawing/2014/main" val="110775484"/>
                  </a:ext>
                </a:extLst>
              </a:tr>
              <a:tr h="780231">
                <a:tc>
                  <a:txBody>
                    <a:bodyPr/>
                    <a:lstStyle/>
                    <a:p>
                      <a:r>
                        <a:rPr lang="en-US" sz="2400" dirty="0">
                          <a:latin typeface="+mj-lt"/>
                        </a:rPr>
                        <a:t>Channel name</a:t>
                      </a:r>
                    </a:p>
                  </a:txBody>
                  <a:tcPr anchor="ctr"/>
                </a:tc>
                <a:tc>
                  <a:txBody>
                    <a:bodyPr/>
                    <a:lstStyle/>
                    <a:p>
                      <a:r>
                        <a:rPr lang="en-US" sz="2400" dirty="0">
                          <a:latin typeface="+mj-lt"/>
                        </a:rPr>
                        <a:t>20%</a:t>
                      </a:r>
                    </a:p>
                  </a:txBody>
                  <a:tcPr anchor="ctr"/>
                </a:tc>
                <a:tc>
                  <a:txBody>
                    <a:bodyPr/>
                    <a:lstStyle/>
                    <a:p>
                      <a:r>
                        <a:rPr lang="en-US" sz="2400" dirty="0">
                          <a:latin typeface="+mj-lt"/>
                        </a:rPr>
                        <a:t>Ad ID</a:t>
                      </a:r>
                    </a:p>
                  </a:txBody>
                  <a:tcPr anchor="ctr"/>
                </a:tc>
                <a:tc>
                  <a:txBody>
                    <a:bodyPr/>
                    <a:lstStyle/>
                    <a:p>
                      <a:r>
                        <a:rPr lang="en-US" sz="2400" dirty="0">
                          <a:latin typeface="+mj-lt"/>
                        </a:rPr>
                        <a:t>22%</a:t>
                      </a:r>
                    </a:p>
                  </a:txBody>
                  <a:tcPr anchor="ctr"/>
                </a:tc>
                <a:extLst>
                  <a:ext uri="{0D108BD9-81ED-4DB2-BD59-A6C34878D82A}">
                    <a16:rowId xmlns:a16="http://schemas.microsoft.com/office/drawing/2014/main" val="3793770301"/>
                  </a:ext>
                </a:extLst>
              </a:tr>
              <a:tr h="780231">
                <a:tc>
                  <a:txBody>
                    <a:bodyPr/>
                    <a:lstStyle/>
                    <a:p>
                      <a:r>
                        <a:rPr lang="en-US" sz="2400" dirty="0">
                          <a:latin typeface="+mj-lt"/>
                        </a:rPr>
                        <a:t>Serial number</a:t>
                      </a:r>
                    </a:p>
                  </a:txBody>
                  <a:tcPr anchor="ctr"/>
                </a:tc>
                <a:tc>
                  <a:txBody>
                    <a:bodyPr/>
                    <a:lstStyle/>
                    <a:p>
                      <a:r>
                        <a:rPr lang="en-US" sz="2400" dirty="0">
                          <a:latin typeface="+mj-lt"/>
                        </a:rPr>
                        <a:t>11%</a:t>
                      </a:r>
                    </a:p>
                  </a:txBody>
                  <a:tcPr anchor="ctr"/>
                </a:tc>
                <a:tc>
                  <a:txBody>
                    <a:bodyPr/>
                    <a:lstStyle/>
                    <a:p>
                      <a:r>
                        <a:rPr lang="en-US" sz="2400" dirty="0">
                          <a:latin typeface="+mj-lt"/>
                        </a:rPr>
                        <a:t>Serial number</a:t>
                      </a:r>
                    </a:p>
                  </a:txBody>
                  <a:tcPr anchor="ctr"/>
                </a:tc>
                <a:tc>
                  <a:txBody>
                    <a:bodyPr/>
                    <a:lstStyle/>
                    <a:p>
                      <a:r>
                        <a:rPr lang="en-US" sz="2400" dirty="0">
                          <a:latin typeface="+mj-lt"/>
                        </a:rPr>
                        <a:t>10%</a:t>
                      </a:r>
                    </a:p>
                  </a:txBody>
                  <a:tcPr anchor="ctr"/>
                </a:tc>
                <a:extLst>
                  <a:ext uri="{0D108BD9-81ED-4DB2-BD59-A6C34878D82A}">
                    <a16:rowId xmlns:a16="http://schemas.microsoft.com/office/drawing/2014/main" val="1069983766"/>
                  </a:ext>
                </a:extLst>
              </a:tr>
              <a:tr h="780231">
                <a:tc>
                  <a:txBody>
                    <a:bodyPr/>
                    <a:lstStyle/>
                    <a:p>
                      <a:r>
                        <a:rPr lang="en-US" sz="2400" dirty="0">
                          <a:latin typeface="+mj-lt"/>
                        </a:rPr>
                        <a:t>Zip code</a:t>
                      </a:r>
                    </a:p>
                  </a:txBody>
                  <a:tcPr anchor="ctr"/>
                </a:tc>
                <a:tc>
                  <a:txBody>
                    <a:bodyPr/>
                    <a:lstStyle/>
                    <a:p>
                      <a:r>
                        <a:rPr lang="en-US" sz="2400" dirty="0">
                          <a:latin typeface="+mj-lt"/>
                        </a:rPr>
                        <a:t>1%</a:t>
                      </a:r>
                    </a:p>
                  </a:txBody>
                  <a:tcPr anchor="ctr"/>
                </a:tc>
                <a:tc>
                  <a:txBody>
                    <a:bodyPr/>
                    <a:lstStyle/>
                    <a:p>
                      <a:r>
                        <a:rPr lang="en-US" sz="2400" dirty="0">
                          <a:latin typeface="+mj-lt"/>
                        </a:rPr>
                        <a:t>MAC address</a:t>
                      </a:r>
                    </a:p>
                  </a:txBody>
                  <a:tcPr anchor="ctr"/>
                </a:tc>
                <a:tc>
                  <a:txBody>
                    <a:bodyPr/>
                    <a:lstStyle/>
                    <a:p>
                      <a:r>
                        <a:rPr lang="en-US" sz="2400" dirty="0">
                          <a:latin typeface="+mj-lt"/>
                        </a:rPr>
                        <a:t>5%</a:t>
                      </a:r>
                    </a:p>
                  </a:txBody>
                  <a:tcPr anchor="ctr"/>
                </a:tc>
                <a:extLst>
                  <a:ext uri="{0D108BD9-81ED-4DB2-BD59-A6C34878D82A}">
                    <a16:rowId xmlns:a16="http://schemas.microsoft.com/office/drawing/2014/main" val="1197373254"/>
                  </a:ext>
                </a:extLst>
              </a:tr>
              <a:tr h="780231">
                <a:tc>
                  <a:txBody>
                    <a:bodyPr/>
                    <a:lstStyle/>
                    <a:p>
                      <a:r>
                        <a:rPr lang="en-US" sz="2400" dirty="0">
                          <a:latin typeface="+mj-lt"/>
                        </a:rPr>
                        <a:t>City or state</a:t>
                      </a:r>
                    </a:p>
                  </a:txBody>
                  <a:tcPr anchor="ctr"/>
                </a:tc>
                <a:tc>
                  <a:txBody>
                    <a:bodyPr/>
                    <a:lstStyle/>
                    <a:p>
                      <a:r>
                        <a:rPr lang="en-US" sz="2400" dirty="0">
                          <a:latin typeface="+mj-lt"/>
                        </a:rPr>
                        <a:t>1%</a:t>
                      </a:r>
                    </a:p>
                  </a:txBody>
                  <a:tcPr anchor="ctr"/>
                </a:tc>
                <a:tc>
                  <a:txBody>
                    <a:bodyPr/>
                    <a:lstStyle/>
                    <a:p>
                      <a:r>
                        <a:rPr lang="en-US" sz="2400" dirty="0" err="1">
                          <a:latin typeface="+mj-lt"/>
                        </a:rPr>
                        <a:t>WiFi</a:t>
                      </a:r>
                      <a:r>
                        <a:rPr lang="en-US" sz="2400" dirty="0">
                          <a:latin typeface="+mj-lt"/>
                        </a:rPr>
                        <a:t> SSID</a:t>
                      </a:r>
                    </a:p>
                  </a:txBody>
                  <a:tcPr anchor="ctr"/>
                </a:tc>
                <a:tc>
                  <a:txBody>
                    <a:bodyPr/>
                    <a:lstStyle/>
                    <a:p>
                      <a:r>
                        <a:rPr lang="en-US" sz="2400" dirty="0">
                          <a:latin typeface="+mj-lt"/>
                        </a:rPr>
                        <a:t>2%</a:t>
                      </a:r>
                    </a:p>
                  </a:txBody>
                  <a:tcPr anchor="ctr"/>
                </a:tc>
                <a:extLst>
                  <a:ext uri="{0D108BD9-81ED-4DB2-BD59-A6C34878D82A}">
                    <a16:rowId xmlns:a16="http://schemas.microsoft.com/office/drawing/2014/main" val="3089379044"/>
                  </a:ext>
                </a:extLst>
              </a:tr>
            </a:tbl>
          </a:graphicData>
        </a:graphic>
      </p:graphicFrame>
      <p:pic>
        <p:nvPicPr>
          <p:cNvPr id="6"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5C08094E-A6E6-4D10-BBCB-E87985D15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885" y="1539692"/>
            <a:ext cx="977420" cy="2908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2"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A515A747-EC06-4B7B-B474-0158CF4F6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893" y="1472314"/>
            <a:ext cx="1507435" cy="6339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AF5F6-2D4B-463C-95E3-E9309C9A8A59}"/>
              </a:ext>
            </a:extLst>
          </p:cNvPr>
          <p:cNvSpPr/>
          <p:nvPr/>
        </p:nvSpPr>
        <p:spPr>
          <a:xfrm>
            <a:off x="5800165" y="5298141"/>
            <a:ext cx="4948517" cy="63398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2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Privacy for children?</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137</a:t>
            </a:fld>
            <a:endParaRPr lang="en-US"/>
          </a:p>
        </p:txBody>
      </p:sp>
      <p:pic>
        <p:nvPicPr>
          <p:cNvPr id="3" name="Picture 2">
            <a:extLst>
              <a:ext uri="{FF2B5EF4-FFF2-40B4-BE49-F238E27FC236}">
                <a16:creationId xmlns:a16="http://schemas.microsoft.com/office/drawing/2014/main" id="{6820161A-CDA8-40E8-B273-2929A155B7AC}"/>
              </a:ext>
            </a:extLst>
          </p:cNvPr>
          <p:cNvPicPr>
            <a:picLocks noChangeAspect="1"/>
          </p:cNvPicPr>
          <p:nvPr/>
        </p:nvPicPr>
        <p:blipFill>
          <a:blip r:embed="rId2"/>
          <a:stretch>
            <a:fillRect/>
          </a:stretch>
        </p:blipFill>
        <p:spPr>
          <a:xfrm>
            <a:off x="1006174" y="2590683"/>
            <a:ext cx="9659698" cy="1676634"/>
          </a:xfrm>
          <a:prstGeom prst="rect">
            <a:avLst/>
          </a:prstGeom>
        </p:spPr>
      </p:pic>
      <p:pic>
        <p:nvPicPr>
          <p:cNvPr id="6" name="Picture 4" descr="Image result for ftc">
            <a:extLst>
              <a:ext uri="{FF2B5EF4-FFF2-40B4-BE49-F238E27FC236}">
                <a16:creationId xmlns:a16="http://schemas.microsoft.com/office/drawing/2014/main" id="{A8945887-0773-4B80-83FE-F0155C85B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9167" y="1602546"/>
            <a:ext cx="2329999" cy="6222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6BC24F-DCB1-411D-BA44-333BDF4D5D3B}"/>
              </a:ext>
            </a:extLst>
          </p:cNvPr>
          <p:cNvSpPr txBox="1"/>
          <p:nvPr/>
        </p:nvSpPr>
        <p:spPr>
          <a:xfrm>
            <a:off x="8292353" y="1682833"/>
            <a:ext cx="2146165" cy="400110"/>
          </a:xfrm>
          <a:prstGeom prst="rect">
            <a:avLst/>
          </a:prstGeom>
          <a:noFill/>
        </p:spPr>
        <p:txBody>
          <a:bodyPr wrap="none" rtlCol="0">
            <a:spAutoFit/>
          </a:bodyPr>
          <a:lstStyle/>
          <a:p>
            <a:r>
              <a:rPr lang="en-US" sz="2000" dirty="0">
                <a:latin typeface="+mj-lt"/>
              </a:rPr>
              <a:t>September 4, 2019</a:t>
            </a:r>
          </a:p>
        </p:txBody>
      </p:sp>
      <p:sp>
        <p:nvSpPr>
          <p:cNvPr id="7" name="TextBox 6">
            <a:extLst>
              <a:ext uri="{FF2B5EF4-FFF2-40B4-BE49-F238E27FC236}">
                <a16:creationId xmlns:a16="http://schemas.microsoft.com/office/drawing/2014/main" id="{15CB2D6A-9D3D-4DB7-8999-6042C922FFCF}"/>
              </a:ext>
            </a:extLst>
          </p:cNvPr>
          <p:cNvSpPr txBox="1"/>
          <p:nvPr/>
        </p:nvSpPr>
        <p:spPr>
          <a:xfrm>
            <a:off x="1006174" y="4650114"/>
            <a:ext cx="9824373" cy="1323439"/>
          </a:xfrm>
          <a:prstGeom prst="rect">
            <a:avLst/>
          </a:prstGeom>
          <a:noFill/>
        </p:spPr>
        <p:txBody>
          <a:bodyPr wrap="square" rtlCol="0">
            <a:spAutoFit/>
          </a:bodyPr>
          <a:lstStyle/>
          <a:p>
            <a:r>
              <a:rPr lang="en-US" sz="2000" dirty="0">
                <a:latin typeface="+mj-lt"/>
              </a:rPr>
              <a:t>The “FTC and New York Attorney General allege that YouTube violated the COPPA Rule by collecting personal information—in the form of </a:t>
            </a:r>
            <a:r>
              <a:rPr lang="en-US" sz="2000" b="1" dirty="0">
                <a:solidFill>
                  <a:schemeClr val="accent2"/>
                </a:solidFill>
                <a:latin typeface="+mj-lt"/>
              </a:rPr>
              <a:t>persistent identifiers</a:t>
            </a:r>
            <a:r>
              <a:rPr lang="en-US" sz="2000" dirty="0">
                <a:latin typeface="+mj-lt"/>
              </a:rPr>
              <a:t> that are used to track users across the Internet—from viewers of </a:t>
            </a:r>
            <a:r>
              <a:rPr lang="en-US" sz="2000" b="1" dirty="0">
                <a:solidFill>
                  <a:schemeClr val="accent2"/>
                </a:solidFill>
                <a:latin typeface="+mj-lt"/>
              </a:rPr>
              <a:t>child-directed channels</a:t>
            </a:r>
            <a:r>
              <a:rPr lang="en-US" sz="2000" dirty="0">
                <a:latin typeface="+mj-lt"/>
              </a:rPr>
              <a:t>, </a:t>
            </a:r>
            <a:r>
              <a:rPr lang="en-US" sz="2000" b="1" dirty="0">
                <a:solidFill>
                  <a:schemeClr val="accent2"/>
                </a:solidFill>
                <a:latin typeface="+mj-lt"/>
              </a:rPr>
              <a:t>without</a:t>
            </a:r>
            <a:r>
              <a:rPr lang="en-US" sz="2000" dirty="0">
                <a:latin typeface="+mj-lt"/>
              </a:rPr>
              <a:t> first notifying parents and getting their </a:t>
            </a:r>
            <a:r>
              <a:rPr lang="en-US" sz="2000" b="1" dirty="0">
                <a:solidFill>
                  <a:schemeClr val="accent2"/>
                </a:solidFill>
                <a:latin typeface="+mj-lt"/>
              </a:rPr>
              <a:t>consent</a:t>
            </a:r>
            <a:r>
              <a:rPr lang="en-US" sz="2000" dirty="0">
                <a:latin typeface="+mj-lt"/>
              </a:rPr>
              <a:t>.”</a:t>
            </a:r>
          </a:p>
        </p:txBody>
      </p:sp>
    </p:spTree>
    <p:extLst>
      <p:ext uri="{BB962C8B-B14F-4D97-AF65-F5344CB8AC3E}">
        <p14:creationId xmlns:p14="http://schemas.microsoft.com/office/powerpoint/2010/main" val="259275647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Findings: Privacy leaks in child-directed channels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138</a:t>
            </a:fld>
            <a:endParaRPr lang="en-US"/>
          </a:p>
        </p:txBody>
      </p:sp>
      <p:graphicFrame>
        <p:nvGraphicFramePr>
          <p:cNvPr id="3" name="Table 2">
            <a:extLst>
              <a:ext uri="{FF2B5EF4-FFF2-40B4-BE49-F238E27FC236}">
                <a16:creationId xmlns:a16="http://schemas.microsoft.com/office/drawing/2014/main" id="{321F8CB1-5E96-477C-978F-FBD9E67D06EB}"/>
              </a:ext>
            </a:extLst>
          </p:cNvPr>
          <p:cNvGraphicFramePr>
            <a:graphicFrameLocks noGrp="1"/>
          </p:cNvGraphicFramePr>
          <p:nvPr/>
        </p:nvGraphicFramePr>
        <p:xfrm>
          <a:off x="893458" y="1308528"/>
          <a:ext cx="9846259" cy="4895048"/>
        </p:xfrm>
        <a:graphic>
          <a:graphicData uri="http://schemas.openxmlformats.org/drawingml/2006/table">
            <a:tbl>
              <a:tblPr firstRow="1" bandRow="1">
                <a:tableStyleId>{C083E6E3-FA7D-4D7B-A595-EF9225AFEA82}</a:tableStyleId>
              </a:tblPr>
              <a:tblGrid>
                <a:gridCol w="3788415">
                  <a:extLst>
                    <a:ext uri="{9D8B030D-6E8A-4147-A177-3AD203B41FA5}">
                      <a16:colId xmlns:a16="http://schemas.microsoft.com/office/drawing/2014/main" val="3996092814"/>
                    </a:ext>
                  </a:extLst>
                </a:gridCol>
                <a:gridCol w="3028922">
                  <a:extLst>
                    <a:ext uri="{9D8B030D-6E8A-4147-A177-3AD203B41FA5}">
                      <a16:colId xmlns:a16="http://schemas.microsoft.com/office/drawing/2014/main" val="4024657217"/>
                    </a:ext>
                  </a:extLst>
                </a:gridCol>
                <a:gridCol w="3028922">
                  <a:extLst>
                    <a:ext uri="{9D8B030D-6E8A-4147-A177-3AD203B41FA5}">
                      <a16:colId xmlns:a16="http://schemas.microsoft.com/office/drawing/2014/main" val="1067330534"/>
                    </a:ext>
                  </a:extLst>
                </a:gridCol>
              </a:tblGrid>
              <a:tr h="1223762">
                <a:tc>
                  <a:txBody>
                    <a:bodyPr/>
                    <a:lstStyle/>
                    <a:p>
                      <a:endParaRPr lang="en-US" sz="2400" dirty="0">
                        <a:latin typeface="+mj-lt"/>
                      </a:endParaRPr>
                    </a:p>
                  </a:txBody>
                  <a:tcPr/>
                </a:tc>
                <a:tc>
                  <a:txBody>
                    <a:bodyPr/>
                    <a:lstStyle/>
                    <a:p>
                      <a:pPr algn="ctr"/>
                      <a:endParaRPr lang="en-US" sz="2400" b="0" dirty="0">
                        <a:latin typeface="+mj-lt"/>
                      </a:endParaRPr>
                    </a:p>
                  </a:txBody>
                  <a:tcPr anchor="ctr"/>
                </a:tc>
                <a:tc>
                  <a:txBody>
                    <a:bodyPr/>
                    <a:lstStyle/>
                    <a:p>
                      <a:pPr algn="ctr"/>
                      <a:endParaRPr lang="en-US" sz="2400" dirty="0">
                        <a:latin typeface="+mj-lt"/>
                      </a:endParaRPr>
                    </a:p>
                  </a:txBody>
                  <a:tcPr anchor="ctr"/>
                </a:tc>
                <a:extLst>
                  <a:ext uri="{0D108BD9-81ED-4DB2-BD59-A6C34878D82A}">
                    <a16:rowId xmlns:a16="http://schemas.microsoft.com/office/drawing/2014/main" val="1118069810"/>
                  </a:ext>
                </a:extLst>
              </a:tr>
              <a:tr h="1223762">
                <a:tc>
                  <a:txBody>
                    <a:bodyPr/>
                    <a:lstStyle/>
                    <a:p>
                      <a:r>
                        <a:rPr lang="en-US" sz="2000" dirty="0">
                          <a:latin typeface="+mj-lt"/>
                        </a:rPr>
                        <a:t>Number of channels</a:t>
                      </a:r>
                    </a:p>
                  </a:txBody>
                  <a:tcPr anchor="ctr"/>
                </a:tc>
                <a:tc>
                  <a:txBody>
                    <a:bodyPr/>
                    <a:lstStyle/>
                    <a:p>
                      <a:pPr algn="ctr"/>
                      <a:r>
                        <a:rPr lang="en-US" sz="3200" dirty="0">
                          <a:latin typeface="+mj-lt"/>
                        </a:rPr>
                        <a:t>1,882</a:t>
                      </a:r>
                    </a:p>
                  </a:txBody>
                  <a:tcPr anchor="ctr"/>
                </a:tc>
                <a:tc>
                  <a:txBody>
                    <a:bodyPr/>
                    <a:lstStyle/>
                    <a:p>
                      <a:pPr algn="ctr"/>
                      <a:r>
                        <a:rPr lang="en-US" sz="3200" dirty="0">
                          <a:latin typeface="+mj-lt"/>
                        </a:rPr>
                        <a:t>1,183</a:t>
                      </a:r>
                    </a:p>
                  </a:txBody>
                  <a:tcPr anchor="ctr"/>
                </a:tc>
                <a:extLst>
                  <a:ext uri="{0D108BD9-81ED-4DB2-BD59-A6C34878D82A}">
                    <a16:rowId xmlns:a16="http://schemas.microsoft.com/office/drawing/2014/main" val="110775484"/>
                  </a:ext>
                </a:extLst>
              </a:tr>
              <a:tr h="1223762">
                <a:tc>
                  <a:txBody>
                    <a:bodyPr/>
                    <a:lstStyle/>
                    <a:p>
                      <a:r>
                        <a:rPr lang="en-US" sz="2000" dirty="0">
                          <a:latin typeface="+mj-lt"/>
                        </a:rPr>
                        <a:t>Number of child-directed channels</a:t>
                      </a:r>
                    </a:p>
                  </a:txBody>
                  <a:tcPr anchor="ctr"/>
                </a:tc>
                <a:tc>
                  <a:txBody>
                    <a:bodyPr/>
                    <a:lstStyle/>
                    <a:p>
                      <a:pPr algn="ctr"/>
                      <a:r>
                        <a:rPr lang="en-US" sz="3200" dirty="0">
                          <a:latin typeface="+mj-lt"/>
                        </a:rPr>
                        <a:t>470</a:t>
                      </a:r>
                    </a:p>
                  </a:txBody>
                  <a:tcPr anchor="ctr"/>
                </a:tc>
                <a:tc>
                  <a:txBody>
                    <a:bodyPr/>
                    <a:lstStyle/>
                    <a:p>
                      <a:pPr algn="ctr"/>
                      <a:r>
                        <a:rPr lang="en-US" sz="3200" dirty="0">
                          <a:latin typeface="+mj-lt"/>
                        </a:rPr>
                        <a:t>220</a:t>
                      </a:r>
                    </a:p>
                  </a:txBody>
                  <a:tcPr anchor="ctr"/>
                </a:tc>
                <a:extLst>
                  <a:ext uri="{0D108BD9-81ED-4DB2-BD59-A6C34878D82A}">
                    <a16:rowId xmlns:a16="http://schemas.microsoft.com/office/drawing/2014/main" val="3793770301"/>
                  </a:ext>
                </a:extLst>
              </a:tr>
              <a:tr h="1223762">
                <a:tc>
                  <a:txBody>
                    <a:bodyPr/>
                    <a:lstStyle/>
                    <a:p>
                      <a:r>
                        <a:rPr lang="en-US" sz="2000" dirty="0">
                          <a:latin typeface="+mj-lt"/>
                        </a:rPr>
                        <a:t>Number of child-directed channels that leaked persistent IDs</a:t>
                      </a:r>
                    </a:p>
                  </a:txBody>
                  <a:tcPr anchor="ctr"/>
                </a:tc>
                <a:tc>
                  <a:txBody>
                    <a:bodyPr/>
                    <a:lstStyle/>
                    <a:p>
                      <a:pPr algn="ctr"/>
                      <a:r>
                        <a:rPr lang="en-US" sz="3200" dirty="0">
                          <a:latin typeface="+mj-lt"/>
                        </a:rPr>
                        <a:t>34</a:t>
                      </a:r>
                    </a:p>
                  </a:txBody>
                  <a:tcPr anchor="ctr"/>
                </a:tc>
                <a:tc>
                  <a:txBody>
                    <a:bodyPr/>
                    <a:lstStyle/>
                    <a:p>
                      <a:pPr algn="ctr"/>
                      <a:r>
                        <a:rPr lang="en-US" sz="3200">
                          <a:latin typeface="+mj-lt"/>
                        </a:rPr>
                        <a:t>23</a:t>
                      </a:r>
                      <a:endParaRPr lang="en-US" sz="3200" dirty="0">
                        <a:latin typeface="+mj-lt"/>
                      </a:endParaRPr>
                    </a:p>
                  </a:txBody>
                  <a:tcPr anchor="ctr"/>
                </a:tc>
                <a:extLst>
                  <a:ext uri="{0D108BD9-81ED-4DB2-BD59-A6C34878D82A}">
                    <a16:rowId xmlns:a16="http://schemas.microsoft.com/office/drawing/2014/main" val="1069983766"/>
                  </a:ext>
                </a:extLst>
              </a:tr>
            </a:tbl>
          </a:graphicData>
        </a:graphic>
      </p:graphicFrame>
      <p:pic>
        <p:nvPicPr>
          <p:cNvPr id="6"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5C08094E-A6E6-4D10-BBCB-E87985D15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7290" y="1826336"/>
            <a:ext cx="977420" cy="2908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2"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A515A747-EC06-4B7B-B474-0158CF4F6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4765" y="1725204"/>
            <a:ext cx="1507435" cy="63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6060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Examples of persistent IDs in child-directed channels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139</a:t>
            </a:fld>
            <a:endParaRPr lang="en-US"/>
          </a:p>
        </p:txBody>
      </p:sp>
      <p:pic>
        <p:nvPicPr>
          <p:cNvPr id="24578" name="Picture 2" descr="https://lh5.googleusercontent.com/IEMfyBJi5TtA3kq13cu42TfcWsdFDKKQsS_gTzUSreLe1ix-_ADOCnSgVJfkzFV1qJZlkehGmj0NGaszDmkWRV3_cfNFuYtUWiC4t_34pOrD3RKNkrNceaHCANAD3-WvNl2qWu6Ubvc">
            <a:extLst>
              <a:ext uri="{FF2B5EF4-FFF2-40B4-BE49-F238E27FC236}">
                <a16:creationId xmlns:a16="http://schemas.microsoft.com/office/drawing/2014/main" id="{E241E89D-EE90-4907-9DB0-5E30FE98A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417" y="1370611"/>
            <a:ext cx="4775666" cy="205838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D3A5C77-88F8-41E4-8354-80F6C9678193}"/>
              </a:ext>
            </a:extLst>
          </p:cNvPr>
          <p:cNvGrpSpPr/>
          <p:nvPr/>
        </p:nvGrpSpPr>
        <p:grpSpPr>
          <a:xfrm>
            <a:off x="1553417" y="4027260"/>
            <a:ext cx="4901172" cy="2058389"/>
            <a:chOff x="441794" y="3569609"/>
            <a:chExt cx="4901172" cy="2058389"/>
          </a:xfrm>
        </p:grpSpPr>
        <p:pic>
          <p:nvPicPr>
            <p:cNvPr id="24583" name="Picture 7" descr="https://lh4.googleusercontent.com/ugiZUUeSqwAiod69vneVMHHh0dPWKR0pr9mR43OY7LBVH0zm9Uhbg_MLjJ5p66h_G8euCreom-KmPNqOL2o-_nlr5gn9ESzM0MXneduQqWPnSwDE26X1_kN2H7AH3pMfcL0wvZM5HnM">
              <a:extLst>
                <a:ext uri="{FF2B5EF4-FFF2-40B4-BE49-F238E27FC236}">
                  <a16:creationId xmlns:a16="http://schemas.microsoft.com/office/drawing/2014/main" id="{04D409D3-1233-4419-94DE-A9E92C9E82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4693"/>
            <a:stretch/>
          </p:blipFill>
          <p:spPr bwMode="auto">
            <a:xfrm>
              <a:off x="441794" y="3569609"/>
              <a:ext cx="2081564" cy="2058389"/>
            </a:xfrm>
            <a:prstGeom prst="rect">
              <a:avLst/>
            </a:prstGeom>
            <a:noFill/>
            <a:extLst>
              <a:ext uri="{909E8E84-426E-40DD-AFC4-6F175D3DCCD1}">
                <a14:hiddenFill xmlns:a14="http://schemas.microsoft.com/office/drawing/2010/main">
                  <a:solidFill>
                    <a:srgbClr val="FFFFFF"/>
                  </a:solidFill>
                </a14:hiddenFill>
              </a:ext>
            </a:extLst>
          </p:spPr>
        </p:pic>
        <p:pic>
          <p:nvPicPr>
            <p:cNvPr id="24585" name="Picture 9" descr="https://lh4.googleusercontent.com/ugiZUUeSqwAiod69vneVMHHh0dPWKR0pr9mR43OY7LBVH0zm9Uhbg_MLjJ5p66h_G8euCreom-KmPNqOL2o-_nlr5gn9ESzM0MXneduQqWPnSwDE26X1_kN2H7AH3pMfcL0wvZM5HnM">
              <a:extLst>
                <a:ext uri="{FF2B5EF4-FFF2-40B4-BE49-F238E27FC236}">
                  <a16:creationId xmlns:a16="http://schemas.microsoft.com/office/drawing/2014/main" id="{115D4937-C8BF-4318-B697-B7BF8FD55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6275"/>
            <a:stretch/>
          </p:blipFill>
          <p:spPr bwMode="auto">
            <a:xfrm>
              <a:off x="2829628" y="3569609"/>
              <a:ext cx="2513338" cy="1283486"/>
            </a:xfrm>
            <a:prstGeom prst="rect">
              <a:avLst/>
            </a:prstGeom>
            <a:noFill/>
            <a:extLst>
              <a:ext uri="{909E8E84-426E-40DD-AFC4-6F175D3DCCD1}">
                <a14:hiddenFill xmlns:a14="http://schemas.microsoft.com/office/drawing/2010/main">
                  <a:solidFill>
                    <a:srgbClr val="FFFFFF"/>
                  </a:solidFill>
                </a14:hiddenFill>
              </a:ext>
            </a:extLst>
          </p:spPr>
        </p:pic>
      </p:grpSp>
      <p:pic>
        <p:nvPicPr>
          <p:cNvPr id="24587" name="Picture 11"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72374920-1D92-4EF1-A8C8-45EB5787F7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1529" y="765042"/>
            <a:ext cx="2357718" cy="9915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C616090-96D1-4F90-9662-F55EF287FB0B}"/>
              </a:ext>
            </a:extLst>
          </p:cNvPr>
          <p:cNvSpPr/>
          <p:nvPr/>
        </p:nvSpPr>
        <p:spPr>
          <a:xfrm>
            <a:off x="6866964" y="1756634"/>
            <a:ext cx="2841812" cy="12236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Leaked</a:t>
            </a:r>
          </a:p>
          <a:p>
            <a:pPr algn="ctr"/>
            <a:r>
              <a:rPr lang="en-US" sz="2400" dirty="0">
                <a:latin typeface="+mj-lt"/>
              </a:rPr>
              <a:t>Android ID</a:t>
            </a:r>
          </a:p>
        </p:txBody>
      </p:sp>
      <p:sp>
        <p:nvSpPr>
          <p:cNvPr id="13" name="Rectangle: Rounded Corners 12">
            <a:extLst>
              <a:ext uri="{FF2B5EF4-FFF2-40B4-BE49-F238E27FC236}">
                <a16:creationId xmlns:a16="http://schemas.microsoft.com/office/drawing/2014/main" id="{76304270-AF70-49E1-A6CA-AE85E78FD987}"/>
              </a:ext>
            </a:extLst>
          </p:cNvPr>
          <p:cNvSpPr/>
          <p:nvPr/>
        </p:nvSpPr>
        <p:spPr>
          <a:xfrm>
            <a:off x="6862482" y="4167062"/>
            <a:ext cx="2841812" cy="12236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Leaked</a:t>
            </a:r>
          </a:p>
          <a:p>
            <a:pPr algn="ctr"/>
            <a:r>
              <a:rPr lang="en-US" sz="2400" dirty="0">
                <a:latin typeface="+mj-lt"/>
              </a:rPr>
              <a:t>Android ID</a:t>
            </a:r>
          </a:p>
          <a:p>
            <a:pPr algn="ctr"/>
            <a:r>
              <a:rPr lang="en-US" sz="2400" dirty="0">
                <a:latin typeface="+mj-lt"/>
              </a:rPr>
              <a:t>Serial Number</a:t>
            </a:r>
          </a:p>
        </p:txBody>
      </p:sp>
    </p:spTree>
    <p:extLst>
      <p:ext uri="{BB962C8B-B14F-4D97-AF65-F5344CB8AC3E}">
        <p14:creationId xmlns:p14="http://schemas.microsoft.com/office/powerpoint/2010/main" val="988012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9"/>
          <p:cNvSpPr txBox="1">
            <a:spLocks noGrp="1"/>
          </p:cNvSpPr>
          <p:nvPr>
            <p:ph type="title"/>
          </p:nvPr>
        </p:nvSpPr>
        <p:spPr>
          <a:xfrm>
            <a:off x="659967" y="2904700"/>
            <a:ext cx="11532000" cy="1350400"/>
          </a:xfrm>
          <a:prstGeom prst="rect">
            <a:avLst/>
          </a:prstGeom>
        </p:spPr>
        <p:txBody>
          <a:bodyPr spcFirstLastPara="1" vert="horz" wrap="square" lIns="121900" tIns="121900" rIns="121900" bIns="121900" rtlCol="0" anchor="ctr" anchorCtr="0">
            <a:noAutofit/>
          </a:bodyPr>
          <a:lstStyle/>
          <a:p>
            <a:pPr>
              <a:lnSpc>
                <a:spcPct val="150000"/>
              </a:lnSpc>
            </a:pPr>
            <a:r>
              <a:rPr lang="en" sz="4800"/>
              <a:t>Attack 2:</a:t>
            </a:r>
            <a:endParaRPr sz="4800"/>
          </a:p>
          <a:p>
            <a:pPr>
              <a:lnSpc>
                <a:spcPct val="150000"/>
              </a:lnSpc>
            </a:pPr>
            <a:r>
              <a:rPr lang="en" sz="4800"/>
              <a:t>Access &amp; Control Local Devices</a:t>
            </a:r>
            <a:endParaRPr sz="4800"/>
          </a:p>
        </p:txBody>
      </p:sp>
      <p:sp>
        <p:nvSpPr>
          <p:cNvPr id="404" name="Google Shape;404;p59"/>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14</a:t>
            </a:fld>
            <a:endParaRPr/>
          </a:p>
        </p:txBody>
      </p:sp>
    </p:spTree>
    <p:extLst>
      <p:ext uri="{BB962C8B-B14F-4D97-AF65-F5344CB8AC3E}">
        <p14:creationId xmlns:p14="http://schemas.microsoft.com/office/powerpoint/2010/main" val="27607674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Examples of persistent IDs in child-directed channels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140</a:t>
            </a:fld>
            <a:endParaRPr lang="en-US"/>
          </a:p>
        </p:txBody>
      </p:sp>
      <p:sp>
        <p:nvSpPr>
          <p:cNvPr id="4" name="Rectangle: Rounded Corners 3">
            <a:extLst>
              <a:ext uri="{FF2B5EF4-FFF2-40B4-BE49-F238E27FC236}">
                <a16:creationId xmlns:a16="http://schemas.microsoft.com/office/drawing/2014/main" id="{7C616090-96D1-4F90-9662-F55EF287FB0B}"/>
              </a:ext>
            </a:extLst>
          </p:cNvPr>
          <p:cNvSpPr/>
          <p:nvPr/>
        </p:nvSpPr>
        <p:spPr>
          <a:xfrm>
            <a:off x="6866964" y="1756634"/>
            <a:ext cx="2841812" cy="12236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Leaked</a:t>
            </a:r>
          </a:p>
          <a:p>
            <a:pPr algn="ctr"/>
            <a:r>
              <a:rPr lang="en-US" sz="2400" dirty="0">
                <a:latin typeface="+mj-lt"/>
              </a:rPr>
              <a:t>Ad ID</a:t>
            </a:r>
          </a:p>
          <a:p>
            <a:pPr algn="ctr"/>
            <a:r>
              <a:rPr lang="en-US" sz="2400" dirty="0">
                <a:latin typeface="+mj-lt"/>
              </a:rPr>
              <a:t>Serial Number</a:t>
            </a:r>
          </a:p>
        </p:txBody>
      </p:sp>
      <p:sp>
        <p:nvSpPr>
          <p:cNvPr id="13" name="Rectangle: Rounded Corners 12">
            <a:extLst>
              <a:ext uri="{FF2B5EF4-FFF2-40B4-BE49-F238E27FC236}">
                <a16:creationId xmlns:a16="http://schemas.microsoft.com/office/drawing/2014/main" id="{76304270-AF70-49E1-A6CA-AE85E78FD987}"/>
              </a:ext>
            </a:extLst>
          </p:cNvPr>
          <p:cNvSpPr/>
          <p:nvPr/>
        </p:nvSpPr>
        <p:spPr>
          <a:xfrm>
            <a:off x="6862482" y="4167062"/>
            <a:ext cx="2841812" cy="1223683"/>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mj-lt"/>
              </a:rPr>
              <a:t>Leaked</a:t>
            </a:r>
          </a:p>
          <a:p>
            <a:pPr algn="ctr"/>
            <a:r>
              <a:rPr lang="en-US" sz="2400" dirty="0">
                <a:latin typeface="+mj-lt"/>
              </a:rPr>
              <a:t>Ad ID</a:t>
            </a:r>
          </a:p>
          <a:p>
            <a:pPr algn="ctr"/>
            <a:r>
              <a:rPr lang="en-US" sz="2400" dirty="0">
                <a:latin typeface="+mj-lt"/>
              </a:rPr>
              <a:t>Serial Number</a:t>
            </a:r>
          </a:p>
        </p:txBody>
      </p:sp>
      <p:pic>
        <p:nvPicPr>
          <p:cNvPr id="27650" name="Picture 2" descr="https://lh4.googleusercontent.com/B8ztQZj9Q2fjR5yh3hc1nZoc2twevVnCEtLkrDF28BfHj2df7jq2vP8_QYgfXGfpbbFxjjWm6hzAo4wqThzlA7y0IvTAMmCDq8OMtJDSLECysUNXC08fK7ivtE6QJ1oZ3vlv-PO6wW0">
            <a:extLst>
              <a:ext uri="{FF2B5EF4-FFF2-40B4-BE49-F238E27FC236}">
                <a16:creationId xmlns:a16="http://schemas.microsoft.com/office/drawing/2014/main" id="{5DE48DC5-4BE1-408D-8A92-18778EB866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542" y="1514643"/>
            <a:ext cx="5576047" cy="1707664"/>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lh3.googleusercontent.com/B5LFy2Kd-8jv_B089anP2zNS7ChBn9-Nk9v35WSk5TI82D74z5SaseH49PUGaNVoM5pFnd1niB0riTWHh814b3Ch1gtOorXLw4TEqj_LHiscAYl9t2JzM-7tQjSTYrKFLS7ktqpz_pw">
            <a:extLst>
              <a:ext uri="{FF2B5EF4-FFF2-40B4-BE49-F238E27FC236}">
                <a16:creationId xmlns:a16="http://schemas.microsoft.com/office/drawing/2014/main" id="{7C4B5B85-B701-47A5-B2BE-3F0B5D561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542" y="3688355"/>
            <a:ext cx="5576047" cy="1860861"/>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2592C890-2D80-4BDE-831B-A4424D275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4916" y="1045783"/>
            <a:ext cx="1532965" cy="45609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4E1A5C1-8D6F-4CDF-AFEF-A65A23FC4128}"/>
              </a:ext>
            </a:extLst>
          </p:cNvPr>
          <p:cNvGrpSpPr/>
          <p:nvPr/>
        </p:nvGrpSpPr>
        <p:grpSpPr>
          <a:xfrm>
            <a:off x="627529" y="5719482"/>
            <a:ext cx="9906000" cy="1001993"/>
            <a:chOff x="627529" y="5719482"/>
            <a:chExt cx="9906000" cy="1001993"/>
          </a:xfrm>
        </p:grpSpPr>
        <p:pic>
          <p:nvPicPr>
            <p:cNvPr id="14" name="Picture 4" descr="Image result for ftc">
              <a:extLst>
                <a:ext uri="{FF2B5EF4-FFF2-40B4-BE49-F238E27FC236}">
                  <a16:creationId xmlns:a16="http://schemas.microsoft.com/office/drawing/2014/main" id="{96FA9BB9-7788-45F2-AE0C-7BD319BF97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507" y="5916671"/>
              <a:ext cx="2329999" cy="62224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56140BE-8817-4681-9C6E-3AD16B32D2E3}"/>
                </a:ext>
              </a:extLst>
            </p:cNvPr>
            <p:cNvSpPr txBox="1"/>
            <p:nvPr/>
          </p:nvSpPr>
          <p:spPr>
            <a:xfrm>
              <a:off x="3324722" y="6033567"/>
              <a:ext cx="7110194" cy="400110"/>
            </a:xfrm>
            <a:prstGeom prst="rect">
              <a:avLst/>
            </a:prstGeom>
            <a:noFill/>
          </p:spPr>
          <p:txBody>
            <a:bodyPr wrap="square" rtlCol="0">
              <a:spAutoFit/>
            </a:bodyPr>
            <a:lstStyle/>
            <a:p>
              <a:r>
                <a:rPr lang="en-US" sz="2000" dirty="0">
                  <a:latin typeface="+mj-lt"/>
                </a:rPr>
                <a:t>We are currently working with the FTC for further investigations.</a:t>
              </a:r>
            </a:p>
          </p:txBody>
        </p:sp>
        <p:sp>
          <p:nvSpPr>
            <p:cNvPr id="6" name="Rectangle 5">
              <a:extLst>
                <a:ext uri="{FF2B5EF4-FFF2-40B4-BE49-F238E27FC236}">
                  <a16:creationId xmlns:a16="http://schemas.microsoft.com/office/drawing/2014/main" id="{6A6BB188-60D0-4265-BC3B-D4B14C1DC27C}"/>
                </a:ext>
              </a:extLst>
            </p:cNvPr>
            <p:cNvSpPr/>
            <p:nvPr/>
          </p:nvSpPr>
          <p:spPr>
            <a:xfrm>
              <a:off x="627529" y="5719482"/>
              <a:ext cx="9906000" cy="100199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346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fade">
                                      <p:cBhvr>
                                        <p:cTn id="7" dur="500"/>
                                        <p:tgtEl>
                                          <p:spTgt spid="27650"/>
                                        </p:tgtEl>
                                      </p:cBhvr>
                                    </p:animEffect>
                                  </p:childTnLst>
                                </p:cTn>
                              </p:par>
                              <p:par>
                                <p:cTn id="8" presetID="10" presetClass="entr" presetSubtype="0" fill="hold" nodeType="withEffect">
                                  <p:stCondLst>
                                    <p:cond delay="0"/>
                                  </p:stCondLst>
                                  <p:childTnLst>
                                    <p:set>
                                      <p:cBhvr>
                                        <p:cTn id="9" dur="1" fill="hold">
                                          <p:stCondLst>
                                            <p:cond delay="0"/>
                                          </p:stCondLst>
                                        </p:cTn>
                                        <p:tgtEl>
                                          <p:spTgt spid="27652"/>
                                        </p:tgtEl>
                                        <p:attrNameLst>
                                          <p:attrName>style.visibility</p:attrName>
                                        </p:attrNameLst>
                                      </p:cBhvr>
                                      <p:to>
                                        <p:strVal val="visible"/>
                                      </p:to>
                                    </p:set>
                                    <p:animEffect transition="in" filter="fade">
                                      <p:cBhvr>
                                        <p:cTn id="10" dur="500"/>
                                        <p:tgtEl>
                                          <p:spTgt spid="2765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DNS-based block lists may cause some channels to crash</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141</a:t>
            </a:fld>
            <a:endParaRPr lang="en-US"/>
          </a:p>
        </p:txBody>
      </p:sp>
      <p:pic>
        <p:nvPicPr>
          <p:cNvPr id="8200" name="Picture 8" descr="Image result for pi hole">
            <a:extLst>
              <a:ext uri="{FF2B5EF4-FFF2-40B4-BE49-F238E27FC236}">
                <a16:creationId xmlns:a16="http://schemas.microsoft.com/office/drawing/2014/main" id="{FAC5FD7D-65D1-4477-8232-AAB857D5D3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477" r="37507" b="12719"/>
          <a:stretch/>
        </p:blipFill>
        <p:spPr bwMode="auto">
          <a:xfrm>
            <a:off x="4563185" y="1517347"/>
            <a:ext cx="968064" cy="1639300"/>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Television">
            <a:extLst>
              <a:ext uri="{FF2B5EF4-FFF2-40B4-BE49-F238E27FC236}">
                <a16:creationId xmlns:a16="http://schemas.microsoft.com/office/drawing/2014/main" id="{DFC4A673-91E6-460E-8ADD-056FC20C54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6411" y="4348177"/>
            <a:ext cx="1927520" cy="1927520"/>
          </a:xfrm>
          <a:prstGeom prst="rect">
            <a:avLst/>
          </a:prstGeom>
        </p:spPr>
      </p:pic>
      <p:pic>
        <p:nvPicPr>
          <p:cNvPr id="12" name="Graphic 11" descr="Wireless router">
            <a:extLst>
              <a:ext uri="{FF2B5EF4-FFF2-40B4-BE49-F238E27FC236}">
                <a16:creationId xmlns:a16="http://schemas.microsoft.com/office/drawing/2014/main" id="{679DDB0F-62CD-4492-A8DA-43D123FD89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28531" y="1942449"/>
            <a:ext cx="1115639" cy="1115639"/>
          </a:xfrm>
          <a:prstGeom prst="rect">
            <a:avLst/>
          </a:prstGeom>
        </p:spPr>
      </p:pic>
      <p:cxnSp>
        <p:nvCxnSpPr>
          <p:cNvPr id="13" name="Straight Connector 12">
            <a:extLst>
              <a:ext uri="{FF2B5EF4-FFF2-40B4-BE49-F238E27FC236}">
                <a16:creationId xmlns:a16="http://schemas.microsoft.com/office/drawing/2014/main" id="{32237F40-C18C-4A7E-BBD3-1DCC411E1D95}"/>
              </a:ext>
            </a:extLst>
          </p:cNvPr>
          <p:cNvCxnSpPr>
            <a:cxnSpLocks/>
            <a:endCxn id="12" idx="1"/>
          </p:cNvCxnSpPr>
          <p:nvPr/>
        </p:nvCxnSpPr>
        <p:spPr>
          <a:xfrm>
            <a:off x="5795723" y="2500269"/>
            <a:ext cx="928104" cy="0"/>
          </a:xfrm>
          <a:prstGeom prst="line">
            <a:avLst/>
          </a:prstGeom>
          <a:ln w="38100">
            <a:solidFill>
              <a:schemeClr val="accent6"/>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6E9692-2BD2-4C38-A4DF-FDBB459177DE}"/>
              </a:ext>
            </a:extLst>
          </p:cNvPr>
          <p:cNvCxnSpPr>
            <a:cxnSpLocks/>
          </p:cNvCxnSpPr>
          <p:nvPr/>
        </p:nvCxnSpPr>
        <p:spPr>
          <a:xfrm flipH="1">
            <a:off x="5040171" y="3326645"/>
            <a:ext cx="7046" cy="1173932"/>
          </a:xfrm>
          <a:prstGeom prst="line">
            <a:avLst/>
          </a:prstGeom>
          <a:ln w="38100">
            <a:solidFill>
              <a:schemeClr val="accent6"/>
            </a:solidFill>
            <a:prstDash val="solid"/>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56D259E-0FF7-43A2-BCC6-647D4575CBA3}"/>
              </a:ext>
            </a:extLst>
          </p:cNvPr>
          <p:cNvSpPr txBox="1"/>
          <p:nvPr/>
        </p:nvSpPr>
        <p:spPr>
          <a:xfrm>
            <a:off x="5087941" y="3564236"/>
            <a:ext cx="1232302" cy="707886"/>
          </a:xfrm>
          <a:prstGeom prst="rect">
            <a:avLst/>
          </a:prstGeom>
          <a:noFill/>
        </p:spPr>
        <p:txBody>
          <a:bodyPr wrap="square" rtlCol="0">
            <a:spAutoFit/>
          </a:bodyPr>
          <a:lstStyle/>
          <a:p>
            <a:r>
              <a:rPr lang="en-US" sz="2000" dirty="0">
                <a:solidFill>
                  <a:schemeClr val="accent6"/>
                </a:solidFill>
              </a:rPr>
              <a:t>network</a:t>
            </a:r>
          </a:p>
          <a:p>
            <a:r>
              <a:rPr lang="en-US" sz="2000" dirty="0">
                <a:solidFill>
                  <a:schemeClr val="accent6"/>
                </a:solidFill>
              </a:rPr>
              <a:t>traffic</a:t>
            </a:r>
          </a:p>
        </p:txBody>
      </p:sp>
      <p:pic>
        <p:nvPicPr>
          <p:cNvPr id="8" name="Graphic 7" descr="Worried face with no fill">
            <a:extLst>
              <a:ext uri="{FF2B5EF4-FFF2-40B4-BE49-F238E27FC236}">
                <a16:creationId xmlns:a16="http://schemas.microsoft.com/office/drawing/2014/main" id="{D6034336-3C08-478E-ABBE-B32D22D452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62617" y="4720492"/>
            <a:ext cx="914400" cy="914400"/>
          </a:xfrm>
          <a:prstGeom prst="rect">
            <a:avLst/>
          </a:prstGeom>
        </p:spPr>
      </p:pic>
    </p:spTree>
    <p:extLst>
      <p:ext uri="{BB962C8B-B14F-4D97-AF65-F5344CB8AC3E}">
        <p14:creationId xmlns:p14="http://schemas.microsoft.com/office/powerpoint/2010/main" val="143110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Limited ad tracking (Roku) / No interest-based ads (Amazon)</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142</a:t>
            </a:fld>
            <a:endParaRPr lang="en-US"/>
          </a:p>
        </p:txBody>
      </p:sp>
      <p:pic>
        <p:nvPicPr>
          <p:cNvPr id="8194" name="Picture 2" descr="https://lh3.googleusercontent.com/IOEcHP8ZjMEY6vrVy3MD6evVUB7JM1GE8ea1HxyY-t7tFBpfnTNc77qjpyJKIqimkHRFPEE15I6iXaUsLtFzkBf_gA-90W699waC7HUK0IdPwzx_QIIo_spA5q05Q6YWcnEf2H5C81g">
            <a:extLst>
              <a:ext uri="{FF2B5EF4-FFF2-40B4-BE49-F238E27FC236}">
                <a16:creationId xmlns:a16="http://schemas.microsoft.com/office/drawing/2014/main" id="{1300670D-ADC9-487A-8787-4BB2DA6BAA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988" y="926726"/>
            <a:ext cx="7686482" cy="452381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D2214E4-55FD-4386-ABD6-FBF4B8D625F5}"/>
              </a:ext>
            </a:extLst>
          </p:cNvPr>
          <p:cNvGrpSpPr/>
          <p:nvPr/>
        </p:nvGrpSpPr>
        <p:grpSpPr>
          <a:xfrm>
            <a:off x="457201" y="2136052"/>
            <a:ext cx="6608086" cy="4220298"/>
            <a:chOff x="842683" y="2422549"/>
            <a:chExt cx="6608086" cy="4220298"/>
          </a:xfrm>
        </p:grpSpPr>
        <p:pic>
          <p:nvPicPr>
            <p:cNvPr id="8196" name="Picture 4" descr="https://lh6.googleusercontent.com/VzMglgYcL0QdELTqmymstEZFvPYKuWvT4krnicBewR5DTetiqqh0xb-_HS1V2nltgyObMvVZulzqOMWf0iTzzJ6WKw9ySXcKjkHawg-b7NQIYEsFSK1fatTmsXN23BidQdw13zxjMgc">
              <a:extLst>
                <a:ext uri="{FF2B5EF4-FFF2-40B4-BE49-F238E27FC236}">
                  <a16:creationId xmlns:a16="http://schemas.microsoft.com/office/drawing/2014/main" id="{2B782E21-EC83-40BF-931A-203EEA6069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94" t="23124" r="38588" b="25843"/>
            <a:stretch/>
          </p:blipFill>
          <p:spPr bwMode="auto">
            <a:xfrm>
              <a:off x="842683" y="3003177"/>
              <a:ext cx="6608086" cy="3639670"/>
            </a:xfrm>
            <a:prstGeom prst="rect">
              <a:avLst/>
            </a:prstGeom>
            <a:noFill/>
            <a:ln w="57150">
              <a:solidFill>
                <a:schemeClr val="bg1"/>
              </a:solidFill>
            </a:ln>
            <a:extLst>
              <a:ext uri="{909E8E84-426E-40DD-AFC4-6F175D3DCCD1}">
                <a14:hiddenFill xmlns:a14="http://schemas.microsoft.com/office/drawing/2010/main">
                  <a:solidFill>
                    <a:srgbClr val="FFFFFF"/>
                  </a:solidFill>
                </a14:hiddenFill>
              </a:ext>
            </a:extLst>
          </p:spPr>
        </p:pic>
        <p:pic>
          <p:nvPicPr>
            <p:cNvPr id="8198" name="Picture 6"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BDBFB59C-7FB4-4E5E-82CA-1413B9F74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683" y="2422549"/>
              <a:ext cx="1380564" cy="5806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3053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Finding: Channels still shared persistent IDs under “limited ads”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143</a:t>
            </a:fld>
            <a:endParaRPr lang="en-US"/>
          </a:p>
        </p:txBody>
      </p:sp>
      <p:graphicFrame>
        <p:nvGraphicFramePr>
          <p:cNvPr id="4" name="Table 3">
            <a:extLst>
              <a:ext uri="{FF2B5EF4-FFF2-40B4-BE49-F238E27FC236}">
                <a16:creationId xmlns:a16="http://schemas.microsoft.com/office/drawing/2014/main" id="{F1B22979-FB14-49FA-B519-01FA39FCDEB0}"/>
              </a:ext>
            </a:extLst>
          </p:cNvPr>
          <p:cNvGraphicFramePr>
            <a:graphicFrameLocks noGrp="1"/>
          </p:cNvGraphicFramePr>
          <p:nvPr/>
        </p:nvGraphicFramePr>
        <p:xfrm>
          <a:off x="678307" y="1308529"/>
          <a:ext cx="11074421" cy="3901155"/>
        </p:xfrm>
        <a:graphic>
          <a:graphicData uri="http://schemas.openxmlformats.org/drawingml/2006/table">
            <a:tbl>
              <a:tblPr firstRow="1" bandRow="1">
                <a:tableStyleId>{C083E6E3-FA7D-4D7B-A595-EF9225AFEA82}</a:tableStyleId>
              </a:tblPr>
              <a:tblGrid>
                <a:gridCol w="1845737">
                  <a:extLst>
                    <a:ext uri="{9D8B030D-6E8A-4147-A177-3AD203B41FA5}">
                      <a16:colId xmlns:a16="http://schemas.microsoft.com/office/drawing/2014/main" val="3996092814"/>
                    </a:ext>
                  </a:extLst>
                </a:gridCol>
                <a:gridCol w="1312223">
                  <a:extLst>
                    <a:ext uri="{9D8B030D-6E8A-4147-A177-3AD203B41FA5}">
                      <a16:colId xmlns:a16="http://schemas.microsoft.com/office/drawing/2014/main" val="4024657217"/>
                    </a:ext>
                  </a:extLst>
                </a:gridCol>
                <a:gridCol w="1836858">
                  <a:extLst>
                    <a:ext uri="{9D8B030D-6E8A-4147-A177-3AD203B41FA5}">
                      <a16:colId xmlns:a16="http://schemas.microsoft.com/office/drawing/2014/main" val="1845824936"/>
                    </a:ext>
                  </a:extLst>
                </a:gridCol>
                <a:gridCol w="2188922">
                  <a:extLst>
                    <a:ext uri="{9D8B030D-6E8A-4147-A177-3AD203B41FA5}">
                      <a16:colId xmlns:a16="http://schemas.microsoft.com/office/drawing/2014/main" val="1067330534"/>
                    </a:ext>
                  </a:extLst>
                </a:gridCol>
                <a:gridCol w="1102659">
                  <a:extLst>
                    <a:ext uri="{9D8B030D-6E8A-4147-A177-3AD203B41FA5}">
                      <a16:colId xmlns:a16="http://schemas.microsoft.com/office/drawing/2014/main" val="3262826922"/>
                    </a:ext>
                  </a:extLst>
                </a:gridCol>
                <a:gridCol w="2788022">
                  <a:extLst>
                    <a:ext uri="{9D8B030D-6E8A-4147-A177-3AD203B41FA5}">
                      <a16:colId xmlns:a16="http://schemas.microsoft.com/office/drawing/2014/main" val="569284702"/>
                    </a:ext>
                  </a:extLst>
                </a:gridCol>
              </a:tblGrid>
              <a:tr h="780231">
                <a:tc>
                  <a:txBody>
                    <a:bodyPr/>
                    <a:lstStyle/>
                    <a:p>
                      <a:endParaRPr lang="en-US" sz="2400" dirty="0">
                        <a:latin typeface="+mj-lt"/>
                      </a:endParaRPr>
                    </a:p>
                  </a:txBody>
                  <a:tcPr/>
                </a:tc>
                <a:tc>
                  <a:txBody>
                    <a:bodyPr/>
                    <a:lstStyle/>
                    <a:p>
                      <a:r>
                        <a:rPr lang="en-US" sz="2000" dirty="0">
                          <a:latin typeface="+mj-lt"/>
                        </a:rPr>
                        <a:t>Default</a:t>
                      </a:r>
                      <a:endParaRPr lang="en-US" sz="2400" dirty="0">
                        <a:latin typeface="+mj-lt"/>
                      </a:endParaRPr>
                    </a:p>
                    <a:p>
                      <a:r>
                        <a:rPr lang="en-US" sz="1400" dirty="0">
                          <a:latin typeface="+mj-lt"/>
                        </a:rPr>
                        <a:t>% channels</a:t>
                      </a:r>
                      <a:endParaRPr lang="en-US" sz="1400" b="0" dirty="0">
                        <a:latin typeface="+mj-lt"/>
                      </a:endParaRPr>
                    </a:p>
                  </a:txBody>
                  <a:tcPr anchor="ctr"/>
                </a:tc>
                <a:tc>
                  <a:txBody>
                    <a:bodyPr/>
                    <a:lstStyle/>
                    <a:p>
                      <a:r>
                        <a:rPr lang="en-US" sz="2000" dirty="0">
                          <a:latin typeface="+mj-lt"/>
                        </a:rPr>
                        <a:t>“Limited Ads”</a:t>
                      </a:r>
                    </a:p>
                    <a:p>
                      <a:r>
                        <a:rPr lang="en-US" sz="1400" dirty="0">
                          <a:latin typeface="+mj-lt"/>
                        </a:rPr>
                        <a:t>% channels</a:t>
                      </a:r>
                      <a:endParaRPr lang="en-US" sz="1400" b="0" kern="1200" dirty="0">
                        <a:solidFill>
                          <a:schemeClr val="tx1"/>
                        </a:solidFill>
                        <a:latin typeface="+mj-lt"/>
                        <a:ea typeface="+mn-ea"/>
                        <a:cs typeface="+mn-cs"/>
                      </a:endParaRPr>
                    </a:p>
                  </a:txBody>
                  <a:tcPr anchor="ctr"/>
                </a:tc>
                <a:tc>
                  <a:txBody>
                    <a:bodyPr/>
                    <a:lstStyle/>
                    <a:p>
                      <a:endParaRPr lang="en-US" sz="2400" dirty="0">
                        <a:latin typeface="+mj-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mj-lt"/>
                        </a:rPr>
                        <a:t>Default</a:t>
                      </a:r>
                      <a:endParaRPr kumimoji="0" lang="en-US" sz="2400" u="none" strike="noStrike" kern="1200" cap="none" spc="0" normalizeH="0" baseline="0" noProof="0" dirty="0">
                        <a:ln>
                          <a:noFill/>
                        </a:ln>
                        <a:effectLst/>
                        <a:uLnTx/>
                        <a:uFillTx/>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j-lt"/>
                        </a:rPr>
                        <a:t>% channels</a:t>
                      </a:r>
                      <a:endParaRPr kumimoji="0" lang="en-US" sz="1400" b="0" i="0" u="none" strike="noStrike" kern="1200" cap="none" spc="0" normalizeH="0" baseline="0" noProof="0" dirty="0">
                        <a:ln>
                          <a:noFill/>
                        </a:ln>
                        <a:solidFill>
                          <a:prstClr val="black"/>
                        </a:solidFill>
                        <a:effectLst/>
                        <a:uLnTx/>
                        <a:uFillTx/>
                        <a:latin typeface="+mj-lt"/>
                        <a:ea typeface="+mn-ea"/>
                        <a:cs typeface="+mn-cs"/>
                      </a:endParaRPr>
                    </a:p>
                  </a:txBody>
                  <a:tcPr anchor="ctr"/>
                </a:tc>
                <a:tc>
                  <a:txBody>
                    <a:bodyPr/>
                    <a:lstStyle/>
                    <a:p>
                      <a:r>
                        <a:rPr lang="en-US" sz="2000" dirty="0">
                          <a:latin typeface="+mj-lt"/>
                        </a:rPr>
                        <a:t>No “Interest-based Ads”</a:t>
                      </a:r>
                    </a:p>
                    <a:p>
                      <a:r>
                        <a:rPr lang="en-US" sz="1400" dirty="0">
                          <a:latin typeface="+mj-lt"/>
                        </a:rPr>
                        <a:t>% channels</a:t>
                      </a:r>
                      <a:endParaRPr lang="en-US" sz="1400" b="0" kern="1200" dirty="0">
                        <a:solidFill>
                          <a:schemeClr val="tx1"/>
                        </a:solidFill>
                        <a:latin typeface="+mj-lt"/>
                        <a:ea typeface="+mn-ea"/>
                        <a:cs typeface="+mn-cs"/>
                      </a:endParaRPr>
                    </a:p>
                  </a:txBody>
                  <a:tcPr anchor="ctr"/>
                </a:tc>
                <a:extLst>
                  <a:ext uri="{0D108BD9-81ED-4DB2-BD59-A6C34878D82A}">
                    <a16:rowId xmlns:a16="http://schemas.microsoft.com/office/drawing/2014/main" val="1118069810"/>
                  </a:ext>
                </a:extLst>
              </a:tr>
              <a:tr h="780231">
                <a:tc>
                  <a:txBody>
                    <a:bodyPr/>
                    <a:lstStyle/>
                    <a:p>
                      <a:r>
                        <a:rPr lang="en-US" sz="2000" dirty="0">
                          <a:latin typeface="+mj-lt"/>
                        </a:rPr>
                        <a:t>Ad ID</a:t>
                      </a:r>
                    </a:p>
                  </a:txBody>
                  <a:tcPr anchor="ctr"/>
                </a:tc>
                <a:tc>
                  <a:txBody>
                    <a:bodyPr/>
                    <a:lstStyle/>
                    <a:p>
                      <a:endParaRPr lang="en-US" sz="2000" dirty="0">
                        <a:latin typeface="+mj-lt"/>
                      </a:endParaRPr>
                    </a:p>
                  </a:txBody>
                  <a:tcPr anchor="ctr"/>
                </a:tc>
                <a:tc>
                  <a:txBody>
                    <a:bodyPr/>
                    <a:lstStyle/>
                    <a:p>
                      <a:endParaRPr lang="en-US" sz="2000" b="1" dirty="0">
                        <a:solidFill>
                          <a:schemeClr val="accent2"/>
                        </a:solidFill>
                        <a:latin typeface="+mj-lt"/>
                      </a:endParaRPr>
                    </a:p>
                  </a:txBody>
                  <a:tcPr anchor="ctr"/>
                </a:tc>
                <a:tc>
                  <a:txBody>
                    <a:bodyPr/>
                    <a:lstStyle/>
                    <a:p>
                      <a:r>
                        <a:rPr lang="en-US" sz="2000" dirty="0">
                          <a:latin typeface="+mj-lt"/>
                        </a:rPr>
                        <a:t>Ad ID</a:t>
                      </a:r>
                    </a:p>
                  </a:txBody>
                  <a:tcPr anchor="ctr"/>
                </a:tc>
                <a:tc>
                  <a:txBody>
                    <a:bodyPr/>
                    <a:lstStyle/>
                    <a:p>
                      <a:endParaRPr lang="en-US" sz="2000" dirty="0">
                        <a:latin typeface="+mj-lt"/>
                      </a:endParaRPr>
                    </a:p>
                  </a:txBody>
                  <a:tcPr anchor="ctr"/>
                </a:tc>
                <a:tc>
                  <a:txBody>
                    <a:bodyPr/>
                    <a:lstStyle/>
                    <a:p>
                      <a:endParaRPr lang="en-US" sz="2000" dirty="0">
                        <a:latin typeface="+mj-lt"/>
                      </a:endParaRPr>
                    </a:p>
                  </a:txBody>
                  <a:tcPr anchor="ctr"/>
                </a:tc>
                <a:extLst>
                  <a:ext uri="{0D108BD9-81ED-4DB2-BD59-A6C34878D82A}">
                    <a16:rowId xmlns:a16="http://schemas.microsoft.com/office/drawing/2014/main" val="110775484"/>
                  </a:ext>
                </a:extLst>
              </a:tr>
              <a:tr h="780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mj-lt"/>
                        </a:rPr>
                        <a:t>Serial number</a:t>
                      </a:r>
                      <a:endParaRPr lang="en-US" sz="2000" kern="1200">
                        <a:latin typeface="+mj-lt"/>
                      </a:endParaRPr>
                    </a:p>
                    <a:p>
                      <a:endParaRPr lang="en-US" sz="2000" dirty="0">
                        <a:latin typeface="+mj-lt"/>
                      </a:endParaRPr>
                    </a:p>
                  </a:txBody>
                  <a:tcPr anchor="ctr"/>
                </a:tc>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r>
                        <a:rPr lang="en-US" sz="2000" dirty="0">
                          <a:latin typeface="+mj-lt"/>
                        </a:rPr>
                        <a:t>Android ID</a:t>
                      </a:r>
                    </a:p>
                  </a:txBody>
                  <a:tcPr anchor="ctr"/>
                </a:tc>
                <a:tc>
                  <a:txBody>
                    <a:bodyPr/>
                    <a:lstStyle/>
                    <a:p>
                      <a:endParaRPr lang="en-US" sz="2000" dirty="0">
                        <a:latin typeface="+mj-lt"/>
                      </a:endParaRPr>
                    </a:p>
                  </a:txBody>
                  <a:tcPr anchor="ctr"/>
                </a:tc>
                <a:tc>
                  <a:txBody>
                    <a:bodyPr/>
                    <a:lstStyle/>
                    <a:p>
                      <a:endParaRPr lang="en-US" sz="2000" dirty="0">
                        <a:latin typeface="+mj-lt"/>
                      </a:endParaRPr>
                    </a:p>
                  </a:txBody>
                  <a:tcPr anchor="ctr"/>
                </a:tc>
                <a:extLst>
                  <a:ext uri="{0D108BD9-81ED-4DB2-BD59-A6C34878D82A}">
                    <a16:rowId xmlns:a16="http://schemas.microsoft.com/office/drawing/2014/main" val="3793770301"/>
                  </a:ext>
                </a:extLst>
              </a:tr>
              <a:tr h="780231">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r>
                        <a:rPr lang="en-US" sz="2000" dirty="0">
                          <a:latin typeface="+mj-lt"/>
                        </a:rPr>
                        <a:t>Serial number</a:t>
                      </a:r>
                    </a:p>
                  </a:txBody>
                  <a:tcPr anchor="ctr"/>
                </a:tc>
                <a:tc>
                  <a:txBody>
                    <a:bodyPr/>
                    <a:lstStyle/>
                    <a:p>
                      <a:endParaRPr lang="en-US" sz="2000" dirty="0">
                        <a:latin typeface="+mj-lt"/>
                      </a:endParaRPr>
                    </a:p>
                  </a:txBody>
                  <a:tcPr anchor="ctr"/>
                </a:tc>
                <a:tc>
                  <a:txBody>
                    <a:bodyPr/>
                    <a:lstStyle/>
                    <a:p>
                      <a:endParaRPr lang="en-US" sz="2000" dirty="0">
                        <a:latin typeface="+mj-lt"/>
                      </a:endParaRPr>
                    </a:p>
                  </a:txBody>
                  <a:tcPr anchor="ctr"/>
                </a:tc>
                <a:extLst>
                  <a:ext uri="{0D108BD9-81ED-4DB2-BD59-A6C34878D82A}">
                    <a16:rowId xmlns:a16="http://schemas.microsoft.com/office/drawing/2014/main" val="1069983766"/>
                  </a:ext>
                </a:extLst>
              </a:tr>
              <a:tr h="780231">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r>
                        <a:rPr lang="en-US" sz="2000">
                          <a:latin typeface="+mj-lt"/>
                        </a:rPr>
                        <a:t>MAC address</a:t>
                      </a:r>
                      <a:endParaRPr lang="en-US" sz="2000" dirty="0">
                        <a:latin typeface="+mj-lt"/>
                      </a:endParaRPr>
                    </a:p>
                  </a:txBody>
                  <a:tcPr anchor="ctr"/>
                </a:tc>
                <a:tc>
                  <a:txBody>
                    <a:bodyPr/>
                    <a:lstStyle/>
                    <a:p>
                      <a:endParaRPr lang="en-US" sz="2000" dirty="0">
                        <a:latin typeface="+mj-lt"/>
                      </a:endParaRPr>
                    </a:p>
                  </a:txBody>
                  <a:tcPr anchor="ctr"/>
                </a:tc>
                <a:tc>
                  <a:txBody>
                    <a:bodyPr/>
                    <a:lstStyle/>
                    <a:p>
                      <a:endParaRPr lang="en-US" sz="2000" dirty="0">
                        <a:latin typeface="+mj-lt"/>
                      </a:endParaRPr>
                    </a:p>
                  </a:txBody>
                  <a:tcPr anchor="ctr"/>
                </a:tc>
                <a:extLst>
                  <a:ext uri="{0D108BD9-81ED-4DB2-BD59-A6C34878D82A}">
                    <a16:rowId xmlns:a16="http://schemas.microsoft.com/office/drawing/2014/main" val="1197373254"/>
                  </a:ext>
                </a:extLst>
              </a:tr>
            </a:tbl>
          </a:graphicData>
        </a:graphic>
      </p:graphicFrame>
      <p:pic>
        <p:nvPicPr>
          <p:cNvPr id="6"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242681B8-2F0D-41E6-87D9-D74571448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73" y="1502912"/>
            <a:ext cx="977420" cy="2908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2"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65A61830-DA24-4425-B847-C340296B5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811" y="1476726"/>
            <a:ext cx="1507435" cy="63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5778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Finding: Channels still shared persistent IDs under “limited ads”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144</a:t>
            </a:fld>
            <a:endParaRPr lang="en-US"/>
          </a:p>
        </p:txBody>
      </p:sp>
      <p:graphicFrame>
        <p:nvGraphicFramePr>
          <p:cNvPr id="4" name="Table 3">
            <a:extLst>
              <a:ext uri="{FF2B5EF4-FFF2-40B4-BE49-F238E27FC236}">
                <a16:creationId xmlns:a16="http://schemas.microsoft.com/office/drawing/2014/main" id="{F1B22979-FB14-49FA-B519-01FA39FCDEB0}"/>
              </a:ext>
            </a:extLst>
          </p:cNvPr>
          <p:cNvGraphicFramePr>
            <a:graphicFrameLocks noGrp="1"/>
          </p:cNvGraphicFramePr>
          <p:nvPr/>
        </p:nvGraphicFramePr>
        <p:xfrm>
          <a:off x="678307" y="1308529"/>
          <a:ext cx="11074421" cy="3901155"/>
        </p:xfrm>
        <a:graphic>
          <a:graphicData uri="http://schemas.openxmlformats.org/drawingml/2006/table">
            <a:tbl>
              <a:tblPr firstRow="1" bandRow="1">
                <a:tableStyleId>{C083E6E3-FA7D-4D7B-A595-EF9225AFEA82}</a:tableStyleId>
              </a:tblPr>
              <a:tblGrid>
                <a:gridCol w="1845737">
                  <a:extLst>
                    <a:ext uri="{9D8B030D-6E8A-4147-A177-3AD203B41FA5}">
                      <a16:colId xmlns:a16="http://schemas.microsoft.com/office/drawing/2014/main" val="3996092814"/>
                    </a:ext>
                  </a:extLst>
                </a:gridCol>
                <a:gridCol w="1312223">
                  <a:extLst>
                    <a:ext uri="{9D8B030D-6E8A-4147-A177-3AD203B41FA5}">
                      <a16:colId xmlns:a16="http://schemas.microsoft.com/office/drawing/2014/main" val="4024657217"/>
                    </a:ext>
                  </a:extLst>
                </a:gridCol>
                <a:gridCol w="1836858">
                  <a:extLst>
                    <a:ext uri="{9D8B030D-6E8A-4147-A177-3AD203B41FA5}">
                      <a16:colId xmlns:a16="http://schemas.microsoft.com/office/drawing/2014/main" val="1845824936"/>
                    </a:ext>
                  </a:extLst>
                </a:gridCol>
                <a:gridCol w="2188922">
                  <a:extLst>
                    <a:ext uri="{9D8B030D-6E8A-4147-A177-3AD203B41FA5}">
                      <a16:colId xmlns:a16="http://schemas.microsoft.com/office/drawing/2014/main" val="1067330534"/>
                    </a:ext>
                  </a:extLst>
                </a:gridCol>
                <a:gridCol w="1102659">
                  <a:extLst>
                    <a:ext uri="{9D8B030D-6E8A-4147-A177-3AD203B41FA5}">
                      <a16:colId xmlns:a16="http://schemas.microsoft.com/office/drawing/2014/main" val="3262826922"/>
                    </a:ext>
                  </a:extLst>
                </a:gridCol>
                <a:gridCol w="2788022">
                  <a:extLst>
                    <a:ext uri="{9D8B030D-6E8A-4147-A177-3AD203B41FA5}">
                      <a16:colId xmlns:a16="http://schemas.microsoft.com/office/drawing/2014/main" val="569284702"/>
                    </a:ext>
                  </a:extLst>
                </a:gridCol>
              </a:tblGrid>
              <a:tr h="780231">
                <a:tc>
                  <a:txBody>
                    <a:bodyPr/>
                    <a:lstStyle/>
                    <a:p>
                      <a:endParaRPr lang="en-US" sz="2400" dirty="0">
                        <a:latin typeface="+mj-lt"/>
                      </a:endParaRPr>
                    </a:p>
                  </a:txBody>
                  <a:tcPr/>
                </a:tc>
                <a:tc>
                  <a:txBody>
                    <a:bodyPr/>
                    <a:lstStyle/>
                    <a:p>
                      <a:r>
                        <a:rPr lang="en-US" sz="2000" dirty="0">
                          <a:latin typeface="+mj-lt"/>
                        </a:rPr>
                        <a:t>Default</a:t>
                      </a:r>
                      <a:endParaRPr lang="en-US" sz="2400" dirty="0">
                        <a:latin typeface="+mj-lt"/>
                      </a:endParaRPr>
                    </a:p>
                    <a:p>
                      <a:r>
                        <a:rPr lang="en-US" sz="1400" dirty="0">
                          <a:latin typeface="+mj-lt"/>
                        </a:rPr>
                        <a:t>% channels</a:t>
                      </a:r>
                      <a:endParaRPr lang="en-US" sz="1400" b="0" dirty="0">
                        <a:latin typeface="+mj-lt"/>
                      </a:endParaRPr>
                    </a:p>
                  </a:txBody>
                  <a:tcPr anchor="ctr"/>
                </a:tc>
                <a:tc>
                  <a:txBody>
                    <a:bodyPr/>
                    <a:lstStyle/>
                    <a:p>
                      <a:r>
                        <a:rPr lang="en-US" sz="2000" dirty="0">
                          <a:latin typeface="+mj-lt"/>
                        </a:rPr>
                        <a:t>“Limited Ads”</a:t>
                      </a:r>
                    </a:p>
                    <a:p>
                      <a:r>
                        <a:rPr lang="en-US" sz="1400" dirty="0">
                          <a:latin typeface="+mj-lt"/>
                        </a:rPr>
                        <a:t>% channels</a:t>
                      </a:r>
                      <a:endParaRPr lang="en-US" sz="1400" b="0" kern="1200" dirty="0">
                        <a:solidFill>
                          <a:schemeClr val="tx1"/>
                        </a:solidFill>
                        <a:latin typeface="+mj-lt"/>
                        <a:ea typeface="+mn-ea"/>
                        <a:cs typeface="+mn-cs"/>
                      </a:endParaRPr>
                    </a:p>
                  </a:txBody>
                  <a:tcPr anchor="ctr"/>
                </a:tc>
                <a:tc>
                  <a:txBody>
                    <a:bodyPr/>
                    <a:lstStyle/>
                    <a:p>
                      <a:endParaRPr lang="en-US" sz="2400" dirty="0">
                        <a:latin typeface="+mj-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mj-lt"/>
                        </a:rPr>
                        <a:t>Default</a:t>
                      </a:r>
                      <a:endParaRPr kumimoji="0" lang="en-US" sz="2400" u="none" strike="noStrike" kern="1200" cap="none" spc="0" normalizeH="0" baseline="0" noProof="0" dirty="0">
                        <a:ln>
                          <a:noFill/>
                        </a:ln>
                        <a:effectLst/>
                        <a:uLnTx/>
                        <a:uFillTx/>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j-lt"/>
                        </a:rPr>
                        <a:t>% channels</a:t>
                      </a:r>
                      <a:endParaRPr kumimoji="0" lang="en-US" sz="1400" b="0" i="0" u="none" strike="noStrike" kern="1200" cap="none" spc="0" normalizeH="0" baseline="0" noProof="0" dirty="0">
                        <a:ln>
                          <a:noFill/>
                        </a:ln>
                        <a:solidFill>
                          <a:prstClr val="black"/>
                        </a:solidFill>
                        <a:effectLst/>
                        <a:uLnTx/>
                        <a:uFillTx/>
                        <a:latin typeface="+mj-lt"/>
                        <a:ea typeface="+mn-ea"/>
                        <a:cs typeface="+mn-cs"/>
                      </a:endParaRPr>
                    </a:p>
                  </a:txBody>
                  <a:tcPr anchor="ctr"/>
                </a:tc>
                <a:tc>
                  <a:txBody>
                    <a:bodyPr/>
                    <a:lstStyle/>
                    <a:p>
                      <a:r>
                        <a:rPr lang="en-US" sz="2000" dirty="0">
                          <a:latin typeface="+mj-lt"/>
                        </a:rPr>
                        <a:t>No “Interest-based Ads”</a:t>
                      </a:r>
                    </a:p>
                    <a:p>
                      <a:r>
                        <a:rPr lang="en-US" sz="1400" dirty="0">
                          <a:latin typeface="+mj-lt"/>
                        </a:rPr>
                        <a:t>% channels</a:t>
                      </a:r>
                      <a:endParaRPr lang="en-US" sz="1400" b="0" kern="1200" dirty="0">
                        <a:solidFill>
                          <a:schemeClr val="tx1"/>
                        </a:solidFill>
                        <a:latin typeface="+mj-lt"/>
                        <a:ea typeface="+mn-ea"/>
                        <a:cs typeface="+mn-cs"/>
                      </a:endParaRPr>
                    </a:p>
                  </a:txBody>
                  <a:tcPr anchor="ctr"/>
                </a:tc>
                <a:extLst>
                  <a:ext uri="{0D108BD9-81ED-4DB2-BD59-A6C34878D82A}">
                    <a16:rowId xmlns:a16="http://schemas.microsoft.com/office/drawing/2014/main" val="1118069810"/>
                  </a:ext>
                </a:extLst>
              </a:tr>
              <a:tr h="780231">
                <a:tc>
                  <a:txBody>
                    <a:bodyPr/>
                    <a:lstStyle/>
                    <a:p>
                      <a:r>
                        <a:rPr lang="en-US" sz="2000" dirty="0">
                          <a:latin typeface="+mj-lt"/>
                        </a:rPr>
                        <a:t>Ad ID</a:t>
                      </a:r>
                    </a:p>
                  </a:txBody>
                  <a:tcPr anchor="ctr"/>
                </a:tc>
                <a:tc>
                  <a:txBody>
                    <a:bodyPr/>
                    <a:lstStyle/>
                    <a:p>
                      <a:r>
                        <a:rPr lang="en-US" sz="2000" dirty="0">
                          <a:latin typeface="+mj-lt"/>
                        </a:rPr>
                        <a:t>30%</a:t>
                      </a:r>
                    </a:p>
                  </a:txBody>
                  <a:tcPr anchor="ctr"/>
                </a:tc>
                <a:tc>
                  <a:txBody>
                    <a:bodyPr/>
                    <a:lstStyle/>
                    <a:p>
                      <a:endParaRPr lang="en-US" sz="2000" b="1" dirty="0">
                        <a:solidFill>
                          <a:schemeClr val="accent2"/>
                        </a:solidFill>
                        <a:latin typeface="+mj-lt"/>
                      </a:endParaRPr>
                    </a:p>
                  </a:txBody>
                  <a:tcPr anchor="ctr"/>
                </a:tc>
                <a:tc>
                  <a:txBody>
                    <a:bodyPr/>
                    <a:lstStyle/>
                    <a:p>
                      <a:r>
                        <a:rPr lang="en-US" sz="2000" dirty="0">
                          <a:latin typeface="+mj-lt"/>
                        </a:rPr>
                        <a:t>Ad ID</a:t>
                      </a:r>
                    </a:p>
                  </a:txBody>
                  <a:tcPr anchor="ctr"/>
                </a:tc>
                <a:tc>
                  <a:txBody>
                    <a:bodyPr/>
                    <a:lstStyle/>
                    <a:p>
                      <a:r>
                        <a:rPr lang="en-US" sz="2000" dirty="0">
                          <a:latin typeface="+mj-lt"/>
                        </a:rPr>
                        <a:t>35%</a:t>
                      </a:r>
                    </a:p>
                  </a:txBody>
                  <a:tcPr anchor="ctr"/>
                </a:tc>
                <a:tc>
                  <a:txBody>
                    <a:bodyPr/>
                    <a:lstStyle/>
                    <a:p>
                      <a:endParaRPr lang="en-US" sz="2000" dirty="0">
                        <a:latin typeface="+mj-lt"/>
                      </a:endParaRPr>
                    </a:p>
                  </a:txBody>
                  <a:tcPr anchor="ctr"/>
                </a:tc>
                <a:extLst>
                  <a:ext uri="{0D108BD9-81ED-4DB2-BD59-A6C34878D82A}">
                    <a16:rowId xmlns:a16="http://schemas.microsoft.com/office/drawing/2014/main" val="110775484"/>
                  </a:ext>
                </a:extLst>
              </a:tr>
              <a:tr h="780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mj-lt"/>
                        </a:rPr>
                        <a:t>Serial number</a:t>
                      </a:r>
                      <a:endParaRPr lang="en-US" sz="2000" kern="1200">
                        <a:latin typeface="+mj-lt"/>
                      </a:endParaRPr>
                    </a:p>
                    <a:p>
                      <a:endParaRPr lang="en-US" sz="2000" dirty="0">
                        <a:latin typeface="+mj-lt"/>
                      </a:endParaRPr>
                    </a:p>
                  </a:txBody>
                  <a:tcPr anchor="ctr"/>
                </a:tc>
                <a:tc>
                  <a:txBody>
                    <a:bodyPr/>
                    <a:lstStyle/>
                    <a:p>
                      <a:r>
                        <a:rPr lang="en-US" sz="2000" dirty="0">
                          <a:latin typeface="+mj-lt"/>
                        </a:rPr>
                        <a:t>14%</a:t>
                      </a:r>
                    </a:p>
                  </a:txBody>
                  <a:tcPr anchor="ctr"/>
                </a:tc>
                <a:tc>
                  <a:txBody>
                    <a:bodyPr/>
                    <a:lstStyle/>
                    <a:p>
                      <a:endParaRPr lang="en-US" sz="2000" dirty="0">
                        <a:latin typeface="+mj-lt"/>
                      </a:endParaRPr>
                    </a:p>
                  </a:txBody>
                  <a:tcPr anchor="ctr"/>
                </a:tc>
                <a:tc>
                  <a:txBody>
                    <a:bodyPr/>
                    <a:lstStyle/>
                    <a:p>
                      <a:r>
                        <a:rPr lang="en-US" sz="2000" dirty="0">
                          <a:latin typeface="+mj-lt"/>
                        </a:rPr>
                        <a:t>Android ID</a:t>
                      </a:r>
                    </a:p>
                  </a:txBody>
                  <a:tcPr anchor="ctr"/>
                </a:tc>
                <a:tc>
                  <a:txBody>
                    <a:bodyPr/>
                    <a:lstStyle/>
                    <a:p>
                      <a:r>
                        <a:rPr lang="en-US" sz="2000" dirty="0">
                          <a:latin typeface="+mj-lt"/>
                        </a:rPr>
                        <a:t>69%</a:t>
                      </a:r>
                    </a:p>
                  </a:txBody>
                  <a:tcPr anchor="ctr"/>
                </a:tc>
                <a:tc>
                  <a:txBody>
                    <a:bodyPr/>
                    <a:lstStyle/>
                    <a:p>
                      <a:endParaRPr lang="en-US" sz="2000" dirty="0">
                        <a:latin typeface="+mj-lt"/>
                      </a:endParaRPr>
                    </a:p>
                  </a:txBody>
                  <a:tcPr anchor="ctr"/>
                </a:tc>
                <a:extLst>
                  <a:ext uri="{0D108BD9-81ED-4DB2-BD59-A6C34878D82A}">
                    <a16:rowId xmlns:a16="http://schemas.microsoft.com/office/drawing/2014/main" val="3793770301"/>
                  </a:ext>
                </a:extLst>
              </a:tr>
              <a:tr h="780231">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r>
                        <a:rPr lang="en-US" sz="2000" dirty="0">
                          <a:latin typeface="+mj-lt"/>
                        </a:rPr>
                        <a:t>Serial number</a:t>
                      </a:r>
                    </a:p>
                  </a:txBody>
                  <a:tcPr anchor="ctr"/>
                </a:tc>
                <a:tc>
                  <a:txBody>
                    <a:bodyPr/>
                    <a:lstStyle/>
                    <a:p>
                      <a:r>
                        <a:rPr lang="en-US" sz="2000" dirty="0">
                          <a:latin typeface="+mj-lt"/>
                        </a:rPr>
                        <a:t>33%</a:t>
                      </a:r>
                    </a:p>
                  </a:txBody>
                  <a:tcPr anchor="ctr"/>
                </a:tc>
                <a:tc>
                  <a:txBody>
                    <a:bodyPr/>
                    <a:lstStyle/>
                    <a:p>
                      <a:endParaRPr lang="en-US" sz="2000" dirty="0">
                        <a:latin typeface="+mj-lt"/>
                      </a:endParaRPr>
                    </a:p>
                  </a:txBody>
                  <a:tcPr anchor="ctr"/>
                </a:tc>
                <a:extLst>
                  <a:ext uri="{0D108BD9-81ED-4DB2-BD59-A6C34878D82A}">
                    <a16:rowId xmlns:a16="http://schemas.microsoft.com/office/drawing/2014/main" val="1069983766"/>
                  </a:ext>
                </a:extLst>
              </a:tr>
              <a:tr h="780231">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r>
                        <a:rPr lang="en-US" sz="2000">
                          <a:latin typeface="+mj-lt"/>
                        </a:rPr>
                        <a:t>MAC address</a:t>
                      </a:r>
                      <a:endParaRPr lang="en-US" sz="2000" dirty="0">
                        <a:latin typeface="+mj-lt"/>
                      </a:endParaRPr>
                    </a:p>
                  </a:txBody>
                  <a:tcPr anchor="ctr"/>
                </a:tc>
                <a:tc>
                  <a:txBody>
                    <a:bodyPr/>
                    <a:lstStyle/>
                    <a:p>
                      <a:r>
                        <a:rPr lang="en-US" sz="2000" dirty="0">
                          <a:latin typeface="+mj-lt"/>
                        </a:rPr>
                        <a:t>3%</a:t>
                      </a:r>
                    </a:p>
                  </a:txBody>
                  <a:tcPr anchor="ctr"/>
                </a:tc>
                <a:tc>
                  <a:txBody>
                    <a:bodyPr/>
                    <a:lstStyle/>
                    <a:p>
                      <a:endParaRPr lang="en-US" sz="2000" dirty="0">
                        <a:latin typeface="+mj-lt"/>
                      </a:endParaRPr>
                    </a:p>
                  </a:txBody>
                  <a:tcPr anchor="ctr"/>
                </a:tc>
                <a:extLst>
                  <a:ext uri="{0D108BD9-81ED-4DB2-BD59-A6C34878D82A}">
                    <a16:rowId xmlns:a16="http://schemas.microsoft.com/office/drawing/2014/main" val="1197373254"/>
                  </a:ext>
                </a:extLst>
              </a:tr>
            </a:tbl>
          </a:graphicData>
        </a:graphic>
      </p:graphicFrame>
      <p:pic>
        <p:nvPicPr>
          <p:cNvPr id="6"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242681B8-2F0D-41E6-87D9-D74571448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73" y="1502912"/>
            <a:ext cx="977420" cy="2908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2"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65A61830-DA24-4425-B847-C340296B5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811" y="1476726"/>
            <a:ext cx="1507435" cy="63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4806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Finding: Channels still shared persistent IDs under “limited ads”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145</a:t>
            </a:fld>
            <a:endParaRPr lang="en-US"/>
          </a:p>
        </p:txBody>
      </p:sp>
      <p:graphicFrame>
        <p:nvGraphicFramePr>
          <p:cNvPr id="4" name="Table 3">
            <a:extLst>
              <a:ext uri="{FF2B5EF4-FFF2-40B4-BE49-F238E27FC236}">
                <a16:creationId xmlns:a16="http://schemas.microsoft.com/office/drawing/2014/main" id="{F1B22979-FB14-49FA-B519-01FA39FCDEB0}"/>
              </a:ext>
            </a:extLst>
          </p:cNvPr>
          <p:cNvGraphicFramePr>
            <a:graphicFrameLocks noGrp="1"/>
          </p:cNvGraphicFramePr>
          <p:nvPr/>
        </p:nvGraphicFramePr>
        <p:xfrm>
          <a:off x="678307" y="1308529"/>
          <a:ext cx="11074421" cy="3901155"/>
        </p:xfrm>
        <a:graphic>
          <a:graphicData uri="http://schemas.openxmlformats.org/drawingml/2006/table">
            <a:tbl>
              <a:tblPr firstRow="1" bandRow="1">
                <a:tableStyleId>{C083E6E3-FA7D-4D7B-A595-EF9225AFEA82}</a:tableStyleId>
              </a:tblPr>
              <a:tblGrid>
                <a:gridCol w="1845737">
                  <a:extLst>
                    <a:ext uri="{9D8B030D-6E8A-4147-A177-3AD203B41FA5}">
                      <a16:colId xmlns:a16="http://schemas.microsoft.com/office/drawing/2014/main" val="3996092814"/>
                    </a:ext>
                  </a:extLst>
                </a:gridCol>
                <a:gridCol w="1312223">
                  <a:extLst>
                    <a:ext uri="{9D8B030D-6E8A-4147-A177-3AD203B41FA5}">
                      <a16:colId xmlns:a16="http://schemas.microsoft.com/office/drawing/2014/main" val="4024657217"/>
                    </a:ext>
                  </a:extLst>
                </a:gridCol>
                <a:gridCol w="1836858">
                  <a:extLst>
                    <a:ext uri="{9D8B030D-6E8A-4147-A177-3AD203B41FA5}">
                      <a16:colId xmlns:a16="http://schemas.microsoft.com/office/drawing/2014/main" val="1845824936"/>
                    </a:ext>
                  </a:extLst>
                </a:gridCol>
                <a:gridCol w="2188922">
                  <a:extLst>
                    <a:ext uri="{9D8B030D-6E8A-4147-A177-3AD203B41FA5}">
                      <a16:colId xmlns:a16="http://schemas.microsoft.com/office/drawing/2014/main" val="1067330534"/>
                    </a:ext>
                  </a:extLst>
                </a:gridCol>
                <a:gridCol w="1102659">
                  <a:extLst>
                    <a:ext uri="{9D8B030D-6E8A-4147-A177-3AD203B41FA5}">
                      <a16:colId xmlns:a16="http://schemas.microsoft.com/office/drawing/2014/main" val="3262826922"/>
                    </a:ext>
                  </a:extLst>
                </a:gridCol>
                <a:gridCol w="2788022">
                  <a:extLst>
                    <a:ext uri="{9D8B030D-6E8A-4147-A177-3AD203B41FA5}">
                      <a16:colId xmlns:a16="http://schemas.microsoft.com/office/drawing/2014/main" val="569284702"/>
                    </a:ext>
                  </a:extLst>
                </a:gridCol>
              </a:tblGrid>
              <a:tr h="780231">
                <a:tc>
                  <a:txBody>
                    <a:bodyPr/>
                    <a:lstStyle/>
                    <a:p>
                      <a:endParaRPr lang="en-US" sz="2400" dirty="0">
                        <a:latin typeface="+mj-lt"/>
                      </a:endParaRPr>
                    </a:p>
                  </a:txBody>
                  <a:tcPr/>
                </a:tc>
                <a:tc>
                  <a:txBody>
                    <a:bodyPr/>
                    <a:lstStyle/>
                    <a:p>
                      <a:r>
                        <a:rPr lang="en-US" sz="2000" dirty="0">
                          <a:latin typeface="+mj-lt"/>
                        </a:rPr>
                        <a:t>Default</a:t>
                      </a:r>
                      <a:endParaRPr lang="en-US" sz="2400" dirty="0">
                        <a:latin typeface="+mj-lt"/>
                      </a:endParaRPr>
                    </a:p>
                    <a:p>
                      <a:r>
                        <a:rPr lang="en-US" sz="1400" dirty="0">
                          <a:latin typeface="+mj-lt"/>
                        </a:rPr>
                        <a:t>% channels</a:t>
                      </a:r>
                      <a:endParaRPr lang="en-US" sz="1400" b="0" dirty="0">
                        <a:latin typeface="+mj-lt"/>
                      </a:endParaRPr>
                    </a:p>
                  </a:txBody>
                  <a:tcPr anchor="ctr"/>
                </a:tc>
                <a:tc>
                  <a:txBody>
                    <a:bodyPr/>
                    <a:lstStyle/>
                    <a:p>
                      <a:r>
                        <a:rPr lang="en-US" sz="2000" dirty="0">
                          <a:latin typeface="+mj-lt"/>
                        </a:rPr>
                        <a:t>“Limited Ads”</a:t>
                      </a:r>
                    </a:p>
                    <a:p>
                      <a:r>
                        <a:rPr lang="en-US" sz="1400" dirty="0">
                          <a:latin typeface="+mj-lt"/>
                        </a:rPr>
                        <a:t>% channels</a:t>
                      </a:r>
                      <a:endParaRPr lang="en-US" sz="1400" b="0" kern="1200" dirty="0">
                        <a:solidFill>
                          <a:schemeClr val="tx1"/>
                        </a:solidFill>
                        <a:latin typeface="+mj-lt"/>
                        <a:ea typeface="+mn-ea"/>
                        <a:cs typeface="+mn-cs"/>
                      </a:endParaRPr>
                    </a:p>
                  </a:txBody>
                  <a:tcPr anchor="ctr"/>
                </a:tc>
                <a:tc>
                  <a:txBody>
                    <a:bodyPr/>
                    <a:lstStyle/>
                    <a:p>
                      <a:endParaRPr lang="en-US" sz="2400" dirty="0">
                        <a:latin typeface="+mj-lt"/>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dirty="0">
                          <a:ln>
                            <a:noFill/>
                          </a:ln>
                          <a:effectLst/>
                          <a:uLnTx/>
                          <a:uFillTx/>
                          <a:latin typeface="+mj-lt"/>
                        </a:rPr>
                        <a:t>Default</a:t>
                      </a:r>
                      <a:endParaRPr kumimoji="0" lang="en-US" sz="2400" u="none" strike="noStrike" kern="1200" cap="none" spc="0" normalizeH="0" baseline="0" noProof="0" dirty="0">
                        <a:ln>
                          <a:noFill/>
                        </a:ln>
                        <a:effectLst/>
                        <a:uLnTx/>
                        <a:uFillTx/>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latin typeface="+mj-lt"/>
                        </a:rPr>
                        <a:t>% channels</a:t>
                      </a:r>
                      <a:endParaRPr kumimoji="0" lang="en-US" sz="1400" b="0" i="0" u="none" strike="noStrike" kern="1200" cap="none" spc="0" normalizeH="0" baseline="0" noProof="0" dirty="0">
                        <a:ln>
                          <a:noFill/>
                        </a:ln>
                        <a:solidFill>
                          <a:prstClr val="black"/>
                        </a:solidFill>
                        <a:effectLst/>
                        <a:uLnTx/>
                        <a:uFillTx/>
                        <a:latin typeface="+mj-lt"/>
                        <a:ea typeface="+mn-ea"/>
                        <a:cs typeface="+mn-cs"/>
                      </a:endParaRPr>
                    </a:p>
                  </a:txBody>
                  <a:tcPr anchor="ctr"/>
                </a:tc>
                <a:tc>
                  <a:txBody>
                    <a:bodyPr/>
                    <a:lstStyle/>
                    <a:p>
                      <a:r>
                        <a:rPr lang="en-US" sz="2000" dirty="0">
                          <a:latin typeface="+mj-lt"/>
                        </a:rPr>
                        <a:t>No “Interest-based Ads”</a:t>
                      </a:r>
                    </a:p>
                    <a:p>
                      <a:r>
                        <a:rPr lang="en-US" sz="1400" dirty="0">
                          <a:latin typeface="+mj-lt"/>
                        </a:rPr>
                        <a:t>% channels</a:t>
                      </a:r>
                      <a:endParaRPr lang="en-US" sz="1400" b="0" kern="1200" dirty="0">
                        <a:solidFill>
                          <a:schemeClr val="tx1"/>
                        </a:solidFill>
                        <a:latin typeface="+mj-lt"/>
                        <a:ea typeface="+mn-ea"/>
                        <a:cs typeface="+mn-cs"/>
                      </a:endParaRPr>
                    </a:p>
                  </a:txBody>
                  <a:tcPr anchor="ctr"/>
                </a:tc>
                <a:extLst>
                  <a:ext uri="{0D108BD9-81ED-4DB2-BD59-A6C34878D82A}">
                    <a16:rowId xmlns:a16="http://schemas.microsoft.com/office/drawing/2014/main" val="1118069810"/>
                  </a:ext>
                </a:extLst>
              </a:tr>
              <a:tr h="780231">
                <a:tc>
                  <a:txBody>
                    <a:bodyPr/>
                    <a:lstStyle/>
                    <a:p>
                      <a:r>
                        <a:rPr lang="en-US" sz="2000" dirty="0">
                          <a:latin typeface="+mj-lt"/>
                        </a:rPr>
                        <a:t>Ad ID</a:t>
                      </a:r>
                    </a:p>
                  </a:txBody>
                  <a:tcPr anchor="ctr"/>
                </a:tc>
                <a:tc>
                  <a:txBody>
                    <a:bodyPr/>
                    <a:lstStyle/>
                    <a:p>
                      <a:r>
                        <a:rPr lang="en-US" sz="2000" dirty="0">
                          <a:latin typeface="+mj-lt"/>
                        </a:rPr>
                        <a:t>30%</a:t>
                      </a:r>
                    </a:p>
                  </a:txBody>
                  <a:tcPr anchor="ctr"/>
                </a:tc>
                <a:tc>
                  <a:txBody>
                    <a:bodyPr/>
                    <a:lstStyle/>
                    <a:p>
                      <a:r>
                        <a:rPr lang="en-US" sz="3600" b="1" dirty="0">
                          <a:solidFill>
                            <a:schemeClr val="accent2"/>
                          </a:solidFill>
                          <a:latin typeface="+mj-lt"/>
                        </a:rPr>
                        <a:t>0%</a:t>
                      </a:r>
                      <a:endParaRPr lang="en-US" sz="2000" b="1" dirty="0">
                        <a:solidFill>
                          <a:schemeClr val="accent2"/>
                        </a:solidFill>
                        <a:latin typeface="+mj-lt"/>
                      </a:endParaRPr>
                    </a:p>
                  </a:txBody>
                  <a:tcPr anchor="ctr"/>
                </a:tc>
                <a:tc>
                  <a:txBody>
                    <a:bodyPr/>
                    <a:lstStyle/>
                    <a:p>
                      <a:r>
                        <a:rPr lang="en-US" sz="2000" dirty="0">
                          <a:latin typeface="+mj-lt"/>
                        </a:rPr>
                        <a:t>Ad ID</a:t>
                      </a:r>
                    </a:p>
                  </a:txBody>
                  <a:tcPr anchor="ctr"/>
                </a:tc>
                <a:tc>
                  <a:txBody>
                    <a:bodyPr/>
                    <a:lstStyle/>
                    <a:p>
                      <a:r>
                        <a:rPr lang="en-US" sz="2000" dirty="0">
                          <a:latin typeface="+mj-lt"/>
                        </a:rPr>
                        <a:t>35%</a:t>
                      </a:r>
                    </a:p>
                  </a:txBody>
                  <a:tcPr anchor="ctr"/>
                </a:tc>
                <a:tc>
                  <a:txBody>
                    <a:bodyPr/>
                    <a:lstStyle/>
                    <a:p>
                      <a:r>
                        <a:rPr lang="en-US" sz="2000" dirty="0">
                          <a:latin typeface="+mj-lt"/>
                        </a:rPr>
                        <a:t>16%</a:t>
                      </a:r>
                    </a:p>
                  </a:txBody>
                  <a:tcPr anchor="ctr"/>
                </a:tc>
                <a:extLst>
                  <a:ext uri="{0D108BD9-81ED-4DB2-BD59-A6C34878D82A}">
                    <a16:rowId xmlns:a16="http://schemas.microsoft.com/office/drawing/2014/main" val="110775484"/>
                  </a:ext>
                </a:extLst>
              </a:tr>
              <a:tr h="780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mj-lt"/>
                        </a:rPr>
                        <a:t>Serial number</a:t>
                      </a:r>
                      <a:endParaRPr lang="en-US" sz="2000" kern="1200">
                        <a:latin typeface="+mj-lt"/>
                      </a:endParaRPr>
                    </a:p>
                    <a:p>
                      <a:endParaRPr lang="en-US" sz="2000" dirty="0">
                        <a:latin typeface="+mj-lt"/>
                      </a:endParaRPr>
                    </a:p>
                  </a:txBody>
                  <a:tcPr anchor="ctr"/>
                </a:tc>
                <a:tc>
                  <a:txBody>
                    <a:bodyPr/>
                    <a:lstStyle/>
                    <a:p>
                      <a:r>
                        <a:rPr lang="en-US" sz="2000" dirty="0">
                          <a:latin typeface="+mj-lt"/>
                        </a:rPr>
                        <a:t>14%</a:t>
                      </a:r>
                    </a:p>
                  </a:txBody>
                  <a:tcPr anchor="ctr"/>
                </a:tc>
                <a:tc>
                  <a:txBody>
                    <a:bodyPr/>
                    <a:lstStyle/>
                    <a:p>
                      <a:r>
                        <a:rPr lang="en-US" sz="2000" dirty="0">
                          <a:latin typeface="+mj-lt"/>
                        </a:rPr>
                        <a:t>13%</a:t>
                      </a:r>
                    </a:p>
                  </a:txBody>
                  <a:tcPr anchor="ctr"/>
                </a:tc>
                <a:tc>
                  <a:txBody>
                    <a:bodyPr/>
                    <a:lstStyle/>
                    <a:p>
                      <a:r>
                        <a:rPr lang="en-US" sz="2000" dirty="0">
                          <a:latin typeface="+mj-lt"/>
                        </a:rPr>
                        <a:t>Android ID</a:t>
                      </a:r>
                    </a:p>
                  </a:txBody>
                  <a:tcPr anchor="ctr"/>
                </a:tc>
                <a:tc>
                  <a:txBody>
                    <a:bodyPr/>
                    <a:lstStyle/>
                    <a:p>
                      <a:r>
                        <a:rPr lang="en-US" sz="2000" dirty="0">
                          <a:latin typeface="+mj-lt"/>
                        </a:rPr>
                        <a:t>69%</a:t>
                      </a:r>
                    </a:p>
                  </a:txBody>
                  <a:tcPr anchor="ctr"/>
                </a:tc>
                <a:tc>
                  <a:txBody>
                    <a:bodyPr/>
                    <a:lstStyle/>
                    <a:p>
                      <a:r>
                        <a:rPr lang="en-US" sz="2000" dirty="0">
                          <a:latin typeface="+mj-lt"/>
                        </a:rPr>
                        <a:t>65%</a:t>
                      </a:r>
                    </a:p>
                  </a:txBody>
                  <a:tcPr anchor="ctr"/>
                </a:tc>
                <a:extLst>
                  <a:ext uri="{0D108BD9-81ED-4DB2-BD59-A6C34878D82A}">
                    <a16:rowId xmlns:a16="http://schemas.microsoft.com/office/drawing/2014/main" val="3793770301"/>
                  </a:ext>
                </a:extLst>
              </a:tr>
              <a:tr h="780231">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r>
                        <a:rPr lang="en-US" sz="2000" dirty="0">
                          <a:latin typeface="+mj-lt"/>
                        </a:rPr>
                        <a:t>Serial number</a:t>
                      </a:r>
                    </a:p>
                  </a:txBody>
                  <a:tcPr anchor="ctr"/>
                </a:tc>
                <a:tc>
                  <a:txBody>
                    <a:bodyPr/>
                    <a:lstStyle/>
                    <a:p>
                      <a:r>
                        <a:rPr lang="en-US" sz="2000" dirty="0">
                          <a:latin typeface="+mj-lt"/>
                        </a:rPr>
                        <a:t>33%</a:t>
                      </a:r>
                    </a:p>
                  </a:txBody>
                  <a:tcPr anchor="ctr"/>
                </a:tc>
                <a:tc>
                  <a:txBody>
                    <a:bodyPr/>
                    <a:lstStyle/>
                    <a:p>
                      <a:r>
                        <a:rPr lang="en-US" sz="2000" dirty="0">
                          <a:latin typeface="+mj-lt"/>
                        </a:rPr>
                        <a:t>24%</a:t>
                      </a:r>
                    </a:p>
                  </a:txBody>
                  <a:tcPr anchor="ctr"/>
                </a:tc>
                <a:extLst>
                  <a:ext uri="{0D108BD9-81ED-4DB2-BD59-A6C34878D82A}">
                    <a16:rowId xmlns:a16="http://schemas.microsoft.com/office/drawing/2014/main" val="1069983766"/>
                  </a:ext>
                </a:extLst>
              </a:tr>
              <a:tr h="780231">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endParaRPr lang="en-US" sz="2000" dirty="0">
                        <a:latin typeface="+mj-lt"/>
                      </a:endParaRPr>
                    </a:p>
                  </a:txBody>
                  <a:tcPr anchor="ctr"/>
                </a:tc>
                <a:tc>
                  <a:txBody>
                    <a:bodyPr/>
                    <a:lstStyle/>
                    <a:p>
                      <a:r>
                        <a:rPr lang="en-US" sz="2000">
                          <a:latin typeface="+mj-lt"/>
                        </a:rPr>
                        <a:t>MAC address</a:t>
                      </a:r>
                      <a:endParaRPr lang="en-US" sz="2000" dirty="0">
                        <a:latin typeface="+mj-lt"/>
                      </a:endParaRPr>
                    </a:p>
                  </a:txBody>
                  <a:tcPr anchor="ctr"/>
                </a:tc>
                <a:tc>
                  <a:txBody>
                    <a:bodyPr/>
                    <a:lstStyle/>
                    <a:p>
                      <a:r>
                        <a:rPr lang="en-US" sz="2000" dirty="0">
                          <a:latin typeface="+mj-lt"/>
                        </a:rPr>
                        <a:t>3%</a:t>
                      </a:r>
                    </a:p>
                  </a:txBody>
                  <a:tcPr anchor="ctr"/>
                </a:tc>
                <a:tc>
                  <a:txBody>
                    <a:bodyPr/>
                    <a:lstStyle/>
                    <a:p>
                      <a:r>
                        <a:rPr lang="en-US" sz="2000" dirty="0">
                          <a:latin typeface="+mj-lt"/>
                        </a:rPr>
                        <a:t>3%</a:t>
                      </a:r>
                    </a:p>
                  </a:txBody>
                  <a:tcPr anchor="ctr"/>
                </a:tc>
                <a:extLst>
                  <a:ext uri="{0D108BD9-81ED-4DB2-BD59-A6C34878D82A}">
                    <a16:rowId xmlns:a16="http://schemas.microsoft.com/office/drawing/2014/main" val="1197373254"/>
                  </a:ext>
                </a:extLst>
              </a:tr>
            </a:tbl>
          </a:graphicData>
        </a:graphic>
      </p:graphicFrame>
      <p:pic>
        <p:nvPicPr>
          <p:cNvPr id="6"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242681B8-2F0D-41E6-87D9-D74571448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73" y="1502912"/>
            <a:ext cx="977420" cy="29080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2" descr="https://lh4.googleusercontent.com/zdBcYEAuMV6MIj7-m4TrE5-aI7egsfF2CF5HqkgkcP-t3EG4ahwoRTxK2iKwi7DCSJgXlOgEnBnG9VilYNkSDmBmmcOLLNabSdifA4pIbwr6vgXiNNcRUY2pZI45DQf2pSsiiZiwR5g">
            <a:extLst>
              <a:ext uri="{FF2B5EF4-FFF2-40B4-BE49-F238E27FC236}">
                <a16:creationId xmlns:a16="http://schemas.microsoft.com/office/drawing/2014/main" id="{65A61830-DA24-4425-B847-C340296B5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811" y="1476726"/>
            <a:ext cx="1507435" cy="63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2696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Summary of tracking on smart TVs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146</a:t>
            </a:fld>
            <a:endParaRPr lang="en-US"/>
          </a:p>
        </p:txBody>
      </p:sp>
      <p:sp>
        <p:nvSpPr>
          <p:cNvPr id="4" name="TextBox 3">
            <a:extLst>
              <a:ext uri="{FF2B5EF4-FFF2-40B4-BE49-F238E27FC236}">
                <a16:creationId xmlns:a16="http://schemas.microsoft.com/office/drawing/2014/main" id="{540DFA18-D8A3-4AE3-B206-9C67846E36DD}"/>
              </a:ext>
            </a:extLst>
          </p:cNvPr>
          <p:cNvSpPr txBox="1"/>
          <p:nvPr/>
        </p:nvSpPr>
        <p:spPr>
          <a:xfrm>
            <a:off x="320944" y="1151552"/>
            <a:ext cx="11179394" cy="954107"/>
          </a:xfrm>
          <a:prstGeom prst="rect">
            <a:avLst/>
          </a:prstGeom>
          <a:noFill/>
        </p:spPr>
        <p:txBody>
          <a:bodyPr wrap="square" rtlCol="0">
            <a:spAutoFit/>
          </a:bodyPr>
          <a:lstStyle/>
          <a:p>
            <a:r>
              <a:rPr lang="en-US" sz="2800" dirty="0">
                <a:latin typeface="+mj-lt"/>
              </a:rPr>
              <a:t>Built Smart TV Crawler, a system to gather empirical evidence of privacy threats from smart TVs</a:t>
            </a:r>
          </a:p>
        </p:txBody>
      </p:sp>
      <p:grpSp>
        <p:nvGrpSpPr>
          <p:cNvPr id="13" name="Group 12">
            <a:extLst>
              <a:ext uri="{FF2B5EF4-FFF2-40B4-BE49-F238E27FC236}">
                <a16:creationId xmlns:a16="http://schemas.microsoft.com/office/drawing/2014/main" id="{57512DB5-D059-4511-BC29-3F84982F8CC1}"/>
              </a:ext>
            </a:extLst>
          </p:cNvPr>
          <p:cNvGrpSpPr/>
          <p:nvPr/>
        </p:nvGrpSpPr>
        <p:grpSpPr>
          <a:xfrm>
            <a:off x="1408416" y="2290587"/>
            <a:ext cx="8296277" cy="979754"/>
            <a:chOff x="1408416" y="2290587"/>
            <a:chExt cx="8296277" cy="979754"/>
          </a:xfrm>
        </p:grpSpPr>
        <p:pic>
          <p:nvPicPr>
            <p:cNvPr id="26" name="Graphic 25" descr="Bug">
              <a:extLst>
                <a:ext uri="{FF2B5EF4-FFF2-40B4-BE49-F238E27FC236}">
                  <a16:creationId xmlns:a16="http://schemas.microsoft.com/office/drawing/2014/main" id="{7660A73C-B6A0-4917-8C98-D7ABDE32A6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08416" y="2355941"/>
              <a:ext cx="914400" cy="914400"/>
            </a:xfrm>
            <a:prstGeom prst="rect">
              <a:avLst/>
            </a:prstGeom>
          </p:spPr>
        </p:pic>
        <p:sp>
          <p:nvSpPr>
            <p:cNvPr id="29" name="TextBox 28">
              <a:extLst>
                <a:ext uri="{FF2B5EF4-FFF2-40B4-BE49-F238E27FC236}">
                  <a16:creationId xmlns:a16="http://schemas.microsoft.com/office/drawing/2014/main" id="{4F04DEA0-A03C-4E3B-AEAA-F595284A73C0}"/>
                </a:ext>
              </a:extLst>
            </p:cNvPr>
            <p:cNvSpPr txBox="1"/>
            <p:nvPr/>
          </p:nvSpPr>
          <p:spPr>
            <a:xfrm>
              <a:off x="2630411" y="2290587"/>
              <a:ext cx="7074282" cy="967957"/>
            </a:xfrm>
            <a:prstGeom prst="rect">
              <a:avLst/>
            </a:prstGeom>
            <a:noFill/>
          </p:spPr>
          <p:txBody>
            <a:bodyPr wrap="square" rtlCol="0">
              <a:spAutoFit/>
            </a:bodyPr>
            <a:lstStyle/>
            <a:p>
              <a:pPr>
                <a:lnSpc>
                  <a:spcPct val="150000"/>
                </a:lnSpc>
              </a:pPr>
              <a:r>
                <a:rPr lang="en-US" sz="2000" dirty="0">
                  <a:latin typeface="+mj-lt"/>
                </a:rPr>
                <a:t>Automatic interactions with channels at scale</a:t>
              </a:r>
            </a:p>
            <a:p>
              <a:pPr>
                <a:lnSpc>
                  <a:spcPct val="150000"/>
                </a:lnSpc>
              </a:pPr>
              <a:r>
                <a:rPr lang="en-US" sz="2000" dirty="0">
                  <a:latin typeface="+mj-lt"/>
                </a:rPr>
                <a:t>Man-in-the-middling (decrypting) channel traffic</a:t>
              </a:r>
            </a:p>
          </p:txBody>
        </p:sp>
      </p:grpSp>
      <p:grpSp>
        <p:nvGrpSpPr>
          <p:cNvPr id="14" name="Group 13">
            <a:extLst>
              <a:ext uri="{FF2B5EF4-FFF2-40B4-BE49-F238E27FC236}">
                <a16:creationId xmlns:a16="http://schemas.microsoft.com/office/drawing/2014/main" id="{E112C390-EA86-41AC-A18B-F34E977782AB}"/>
              </a:ext>
            </a:extLst>
          </p:cNvPr>
          <p:cNvGrpSpPr/>
          <p:nvPr/>
        </p:nvGrpSpPr>
        <p:grpSpPr>
          <a:xfrm>
            <a:off x="1460118" y="3855067"/>
            <a:ext cx="8244575" cy="1429622"/>
            <a:chOff x="1460118" y="3855067"/>
            <a:chExt cx="8244575" cy="1429622"/>
          </a:xfrm>
        </p:grpSpPr>
        <p:sp>
          <p:nvSpPr>
            <p:cNvPr id="17" name="TextBox 16">
              <a:extLst>
                <a:ext uri="{FF2B5EF4-FFF2-40B4-BE49-F238E27FC236}">
                  <a16:creationId xmlns:a16="http://schemas.microsoft.com/office/drawing/2014/main" id="{D5AA9B5D-2027-4563-86C3-93CBD714DE07}"/>
                </a:ext>
              </a:extLst>
            </p:cNvPr>
            <p:cNvSpPr txBox="1"/>
            <p:nvPr/>
          </p:nvSpPr>
          <p:spPr>
            <a:xfrm>
              <a:off x="2630411" y="3855067"/>
              <a:ext cx="7074282" cy="1429622"/>
            </a:xfrm>
            <a:prstGeom prst="rect">
              <a:avLst/>
            </a:prstGeom>
            <a:noFill/>
          </p:spPr>
          <p:txBody>
            <a:bodyPr wrap="square" rtlCol="0">
              <a:spAutoFit/>
            </a:bodyPr>
            <a:lstStyle/>
            <a:p>
              <a:pPr>
                <a:lnSpc>
                  <a:spcPct val="150000"/>
                </a:lnSpc>
              </a:pPr>
              <a:r>
                <a:rPr lang="en-US" sz="2000" dirty="0">
                  <a:latin typeface="+mj-lt"/>
                </a:rPr>
                <a:t>First large-scale analysis of smart TV channels</a:t>
              </a:r>
            </a:p>
            <a:p>
              <a:pPr>
                <a:lnSpc>
                  <a:spcPct val="150000"/>
                </a:lnSpc>
              </a:pPr>
              <a:r>
                <a:rPr lang="en-US" sz="2000" dirty="0">
                  <a:latin typeface="+mj-lt"/>
                </a:rPr>
                <a:t>Channels shared sensitive info with 3</a:t>
              </a:r>
              <a:r>
                <a:rPr lang="en-US" sz="2000" baseline="30000" dirty="0">
                  <a:latin typeface="+mj-lt"/>
                </a:rPr>
                <a:t>rd</a:t>
              </a:r>
              <a:r>
                <a:rPr lang="en-US" sz="2000" dirty="0">
                  <a:latin typeface="+mj-lt"/>
                </a:rPr>
                <a:t> party ad/tracking services</a:t>
              </a:r>
            </a:p>
            <a:p>
              <a:pPr>
                <a:lnSpc>
                  <a:spcPct val="150000"/>
                </a:lnSpc>
              </a:pPr>
              <a:r>
                <a:rPr lang="en-US" sz="2000" dirty="0">
                  <a:latin typeface="+mj-lt"/>
                </a:rPr>
                <a:t>Potential violations of online privacy laws for children</a:t>
              </a:r>
            </a:p>
          </p:txBody>
        </p:sp>
        <p:pic>
          <p:nvPicPr>
            <p:cNvPr id="12" name="Graphic 11" descr="Bar chart">
              <a:extLst>
                <a:ext uri="{FF2B5EF4-FFF2-40B4-BE49-F238E27FC236}">
                  <a16:creationId xmlns:a16="http://schemas.microsoft.com/office/drawing/2014/main" id="{74ECA571-9B17-430E-96CF-C58A01651F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60118" y="4116532"/>
              <a:ext cx="914400" cy="914400"/>
            </a:xfrm>
            <a:prstGeom prst="rect">
              <a:avLst/>
            </a:prstGeom>
          </p:spPr>
        </p:pic>
      </p:grpSp>
      <p:grpSp>
        <p:nvGrpSpPr>
          <p:cNvPr id="32" name="Group 31">
            <a:extLst>
              <a:ext uri="{FF2B5EF4-FFF2-40B4-BE49-F238E27FC236}">
                <a16:creationId xmlns:a16="http://schemas.microsoft.com/office/drawing/2014/main" id="{1405221F-03BA-4490-A875-59099C3EFBF0}"/>
              </a:ext>
            </a:extLst>
          </p:cNvPr>
          <p:cNvGrpSpPr/>
          <p:nvPr/>
        </p:nvGrpSpPr>
        <p:grpSpPr>
          <a:xfrm>
            <a:off x="1051825" y="5778626"/>
            <a:ext cx="8724586" cy="506292"/>
            <a:chOff x="1051825" y="5778626"/>
            <a:chExt cx="8724586" cy="506292"/>
          </a:xfrm>
        </p:grpSpPr>
        <p:pic>
          <p:nvPicPr>
            <p:cNvPr id="2052" name="Picture 4" descr="Image result for ftc">
              <a:extLst>
                <a:ext uri="{FF2B5EF4-FFF2-40B4-BE49-F238E27FC236}">
                  <a16:creationId xmlns:a16="http://schemas.microsoft.com/office/drawing/2014/main" id="{07917DCA-5980-4387-99DC-23F0A7EA86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825" y="5904046"/>
              <a:ext cx="1426186" cy="38087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1A886897-D9C5-49D5-8035-FD4E46679742}"/>
                </a:ext>
              </a:extLst>
            </p:cNvPr>
            <p:cNvSpPr txBox="1"/>
            <p:nvPr/>
          </p:nvSpPr>
          <p:spPr>
            <a:xfrm>
              <a:off x="2702129" y="5778626"/>
              <a:ext cx="7074282" cy="506292"/>
            </a:xfrm>
            <a:prstGeom prst="rect">
              <a:avLst/>
            </a:prstGeom>
            <a:noFill/>
          </p:spPr>
          <p:txBody>
            <a:bodyPr wrap="square" rtlCol="0">
              <a:spAutoFit/>
            </a:bodyPr>
            <a:lstStyle/>
            <a:p>
              <a:pPr>
                <a:lnSpc>
                  <a:spcPct val="150000"/>
                </a:lnSpc>
              </a:pPr>
              <a:r>
                <a:rPr lang="en-US" sz="2000" dirty="0">
                  <a:latin typeface="+mj-lt"/>
                </a:rPr>
                <a:t>Working with FTC for further investigation</a:t>
              </a:r>
            </a:p>
          </p:txBody>
        </p:sp>
      </p:grpSp>
    </p:spTree>
    <p:extLst>
      <p:ext uri="{BB962C8B-B14F-4D97-AF65-F5344CB8AC3E}">
        <p14:creationId xmlns:p14="http://schemas.microsoft.com/office/powerpoint/2010/main" val="76703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0"/>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15</a:t>
            </a:fld>
            <a:endParaRPr/>
          </a:p>
        </p:txBody>
      </p:sp>
      <p:sp>
        <p:nvSpPr>
          <p:cNvPr id="410" name="Google Shape;410;p60"/>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DNS Rebinding</a:t>
            </a:r>
            <a:endParaRPr i="1"/>
          </a:p>
        </p:txBody>
      </p:sp>
      <p:sp>
        <p:nvSpPr>
          <p:cNvPr id="411" name="Google Shape;411;p60"/>
          <p:cNvSpPr txBox="1"/>
          <p:nvPr/>
        </p:nvSpPr>
        <p:spPr>
          <a:xfrm>
            <a:off x="391900" y="1247200"/>
            <a:ext cx="11476800" cy="5372800"/>
          </a:xfrm>
          <a:prstGeom prst="rect">
            <a:avLst/>
          </a:prstGeom>
          <a:noFill/>
          <a:ln>
            <a:noFill/>
          </a:ln>
        </p:spPr>
        <p:txBody>
          <a:bodyPr spcFirstLastPara="1" wrap="square" lIns="121900" tIns="121900" rIns="121900" bIns="121900" anchor="t" anchorCtr="0">
            <a:noAutofit/>
          </a:bodyPr>
          <a:lstStyle/>
          <a:p>
            <a:r>
              <a:rPr lang="en" sz="4000">
                <a:solidFill>
                  <a:schemeClr val="dk2"/>
                </a:solidFill>
                <a:latin typeface="Roboto"/>
                <a:ea typeface="Roboto"/>
                <a:cs typeface="Roboto"/>
                <a:sym typeface="Roboto"/>
              </a:rPr>
              <a:t>Attack fully bypassing SOP</a:t>
            </a:r>
            <a:endParaRPr sz="4000">
              <a:solidFill>
                <a:schemeClr val="dk2"/>
              </a:solidFill>
              <a:latin typeface="Roboto"/>
              <a:ea typeface="Roboto"/>
              <a:cs typeface="Roboto"/>
              <a:sym typeface="Roboto"/>
            </a:endParaRPr>
          </a:p>
          <a:p>
            <a:pPr indent="609585"/>
            <a:r>
              <a:rPr lang="en" sz="3200">
                <a:solidFill>
                  <a:schemeClr val="dk2"/>
                </a:solidFill>
                <a:latin typeface="Roboto"/>
                <a:ea typeface="Roboto"/>
                <a:cs typeface="Roboto"/>
                <a:sym typeface="Roboto"/>
              </a:rPr>
              <a:t>(D. Dean, E. Felten, and D. Wallach, IEEE S&amp;P 1996)</a:t>
            </a:r>
            <a:br>
              <a:rPr lang="en" sz="3200">
                <a:solidFill>
                  <a:schemeClr val="dk2"/>
                </a:solidFill>
                <a:latin typeface="Roboto"/>
                <a:ea typeface="Roboto"/>
                <a:cs typeface="Roboto"/>
                <a:sym typeface="Roboto"/>
              </a:rPr>
            </a:br>
            <a:endParaRPr sz="4000">
              <a:solidFill>
                <a:schemeClr val="dk2"/>
              </a:solidFill>
              <a:latin typeface="Roboto"/>
              <a:ea typeface="Roboto"/>
              <a:cs typeface="Roboto"/>
              <a:sym typeface="Roboto"/>
            </a:endParaRPr>
          </a:p>
          <a:p>
            <a:r>
              <a:rPr lang="en" sz="4000">
                <a:solidFill>
                  <a:schemeClr val="dk2"/>
                </a:solidFill>
                <a:latin typeface="Roboto"/>
                <a:ea typeface="Roboto"/>
                <a:cs typeface="Roboto"/>
                <a:sym typeface="Roboto"/>
              </a:rPr>
              <a:t>Requires a web attacker (controls malicious domain + webserver) </a:t>
            </a:r>
            <a:r>
              <a:rPr lang="en" sz="4000" u="sng">
                <a:solidFill>
                  <a:schemeClr val="dk2"/>
                </a:solidFill>
                <a:latin typeface="Roboto"/>
                <a:ea typeface="Roboto"/>
                <a:cs typeface="Roboto"/>
                <a:sym typeface="Roboto"/>
              </a:rPr>
              <a:t>also</a:t>
            </a:r>
            <a:r>
              <a:rPr lang="en" sz="4000">
                <a:solidFill>
                  <a:schemeClr val="dk2"/>
                </a:solidFill>
                <a:latin typeface="Roboto"/>
                <a:ea typeface="Roboto"/>
                <a:cs typeface="Roboto"/>
                <a:sym typeface="Roboto"/>
              </a:rPr>
              <a:t> controlling domain’s authoritative DNS nameserver</a:t>
            </a:r>
            <a:endParaRPr sz="4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408502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
                                            <p:txEl>
                                              <p:pRg st="0" end="0"/>
                                            </p:txEl>
                                          </p:spTgt>
                                        </p:tgtEl>
                                        <p:attrNameLst>
                                          <p:attrName>style.visibility</p:attrName>
                                        </p:attrNameLst>
                                      </p:cBhvr>
                                      <p:to>
                                        <p:strVal val="visible"/>
                                      </p:to>
                                    </p:set>
                                    <p:animEffect transition="in" filter="fade">
                                      <p:cBhvr>
                                        <p:cTn id="7" dur="200"/>
                                        <p:tgtEl>
                                          <p:spTgt spid="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1">
                                            <p:txEl>
                                              <p:pRg st="1" end="1"/>
                                            </p:txEl>
                                          </p:spTgt>
                                        </p:tgtEl>
                                        <p:attrNameLst>
                                          <p:attrName>style.visibility</p:attrName>
                                        </p:attrNameLst>
                                      </p:cBhvr>
                                      <p:to>
                                        <p:strVal val="visible"/>
                                      </p:to>
                                    </p:set>
                                    <p:animEffect transition="in" filter="fade">
                                      <p:cBhvr>
                                        <p:cTn id="12" dur="200"/>
                                        <p:tgtEl>
                                          <p:spTgt spid="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1">
                                            <p:txEl>
                                              <p:pRg st="2" end="2"/>
                                            </p:txEl>
                                          </p:spTgt>
                                        </p:tgtEl>
                                        <p:attrNameLst>
                                          <p:attrName>style.visibility</p:attrName>
                                        </p:attrNameLst>
                                      </p:cBhvr>
                                      <p:to>
                                        <p:strVal val="visible"/>
                                      </p:to>
                                    </p:set>
                                    <p:animEffect transition="in" filter="fade">
                                      <p:cBhvr>
                                        <p:cTn id="17" dur="200"/>
                                        <p:tgtEl>
                                          <p:spTgt spid="4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2"/>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16</a:t>
            </a:fld>
            <a:endParaRPr/>
          </a:p>
        </p:txBody>
      </p:sp>
      <p:sp>
        <p:nvSpPr>
          <p:cNvPr id="423" name="Google Shape;423;p62"/>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pic>
        <p:nvPicPr>
          <p:cNvPr id="424" name="Google Shape;424;p62"/>
          <p:cNvPicPr preferRelativeResize="0"/>
          <p:nvPr/>
        </p:nvPicPr>
        <p:blipFill>
          <a:blip r:embed="rId3">
            <a:alphaModFix/>
          </a:blip>
          <a:stretch>
            <a:fillRect/>
          </a:stretch>
        </p:blipFill>
        <p:spPr>
          <a:xfrm>
            <a:off x="1318800" y="4866803"/>
            <a:ext cx="1597867" cy="1597867"/>
          </a:xfrm>
          <a:prstGeom prst="rect">
            <a:avLst/>
          </a:prstGeom>
          <a:noFill/>
          <a:ln>
            <a:noFill/>
          </a:ln>
        </p:spPr>
      </p:pic>
      <p:pic>
        <p:nvPicPr>
          <p:cNvPr id="425" name="Google Shape;425;p62"/>
          <p:cNvPicPr preferRelativeResize="0"/>
          <p:nvPr/>
        </p:nvPicPr>
        <p:blipFill rotWithShape="1">
          <a:blip r:embed="rId4">
            <a:alphaModFix/>
          </a:blip>
          <a:srcRect l="15805" r="17080"/>
          <a:stretch/>
        </p:blipFill>
        <p:spPr>
          <a:xfrm>
            <a:off x="8297800" y="4866801"/>
            <a:ext cx="1188203" cy="1770367"/>
          </a:xfrm>
          <a:prstGeom prst="rect">
            <a:avLst/>
          </a:prstGeom>
          <a:noFill/>
          <a:ln>
            <a:noFill/>
          </a:ln>
        </p:spPr>
      </p:pic>
      <p:sp>
        <p:nvSpPr>
          <p:cNvPr id="426" name="Google Shape;426;p62"/>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Tree>
    <p:extLst>
      <p:ext uri="{BB962C8B-B14F-4D97-AF65-F5344CB8AC3E}">
        <p14:creationId xmlns:p14="http://schemas.microsoft.com/office/powerpoint/2010/main" val="1475670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3"/>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17</a:t>
            </a:fld>
            <a:endParaRPr/>
          </a:p>
        </p:txBody>
      </p:sp>
      <p:sp>
        <p:nvSpPr>
          <p:cNvPr id="432" name="Google Shape;432;p63"/>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433" name="Google Shape;433;p63"/>
          <p:cNvSpPr txBox="1"/>
          <p:nvPr/>
        </p:nvSpPr>
        <p:spPr>
          <a:xfrm>
            <a:off x="391900" y="1247200"/>
            <a:ext cx="11483600" cy="1481200"/>
          </a:xfrm>
          <a:prstGeom prst="rect">
            <a:avLst/>
          </a:prstGeom>
          <a:noFill/>
          <a:ln>
            <a:noFill/>
          </a:ln>
        </p:spPr>
        <p:txBody>
          <a:bodyPr spcFirstLastPara="1" wrap="square" lIns="121900" tIns="121900" rIns="121900" bIns="121900" anchor="t" anchorCtr="0">
            <a:noAutofit/>
          </a:bodyPr>
          <a:lstStyle/>
          <a:p>
            <a:pPr marL="609585" indent="-507987">
              <a:buClr>
                <a:schemeClr val="dk2"/>
              </a:buClr>
              <a:buSzPts val="2400"/>
              <a:buFont typeface="Roboto"/>
              <a:buAutoNum type="arabicPeriod"/>
            </a:pPr>
            <a:r>
              <a:rPr lang="en" sz="3200">
                <a:solidFill>
                  <a:schemeClr val="dk2"/>
                </a:solidFill>
                <a:latin typeface="Roboto"/>
                <a:ea typeface="Roboto"/>
                <a:cs typeface="Roboto"/>
                <a:sym typeface="Roboto"/>
              </a:rPr>
              <a:t>Victim visits </a:t>
            </a:r>
            <a:r>
              <a:rPr lang="en" sz="3200" i="1">
                <a:solidFill>
                  <a:schemeClr val="dk2"/>
                </a:solidFill>
                <a:latin typeface="Roboto"/>
                <a:ea typeface="Roboto"/>
                <a:cs typeface="Roboto"/>
                <a:sym typeface="Roboto"/>
              </a:rPr>
              <a:t>attacker.com</a:t>
            </a:r>
            <a:r>
              <a:rPr lang="en" sz="3200">
                <a:solidFill>
                  <a:schemeClr val="dk2"/>
                </a:solidFill>
                <a:latin typeface="Roboto"/>
                <a:ea typeface="Roboto"/>
                <a:cs typeface="Roboto"/>
                <a:sym typeface="Roboto"/>
              </a:rPr>
              <a:t>, queries malicious nameserver for </a:t>
            </a:r>
            <a:r>
              <a:rPr lang="en" sz="3200" i="1">
                <a:solidFill>
                  <a:schemeClr val="dk2"/>
                </a:solidFill>
                <a:latin typeface="Roboto"/>
                <a:ea typeface="Roboto"/>
                <a:cs typeface="Roboto"/>
                <a:sym typeface="Roboto"/>
              </a:rPr>
              <a:t>attacker.com</a:t>
            </a:r>
            <a:r>
              <a:rPr lang="en" sz="3200">
                <a:solidFill>
                  <a:schemeClr val="dk2"/>
                </a:solidFill>
                <a:latin typeface="Roboto"/>
                <a:ea typeface="Roboto"/>
                <a:cs typeface="Roboto"/>
                <a:sym typeface="Roboto"/>
              </a:rPr>
              <a:t>. Return web server IP w/ short TTL.</a:t>
            </a:r>
            <a:endParaRPr sz="3200">
              <a:solidFill>
                <a:schemeClr val="dk2"/>
              </a:solidFill>
              <a:latin typeface="Roboto"/>
              <a:ea typeface="Roboto"/>
              <a:cs typeface="Roboto"/>
              <a:sym typeface="Roboto"/>
            </a:endParaRPr>
          </a:p>
        </p:txBody>
      </p:sp>
      <p:pic>
        <p:nvPicPr>
          <p:cNvPr id="434" name="Google Shape;434;p63"/>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435" name="Google Shape;435;p63"/>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436" name="Google Shape;436;p63"/>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437" name="Google Shape;437;p63"/>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438" name="Google Shape;438;p63"/>
          <p:cNvSpPr txBox="1"/>
          <p:nvPr/>
        </p:nvSpPr>
        <p:spPr>
          <a:xfrm>
            <a:off x="1304566" y="3542600"/>
            <a:ext cx="31912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439" name="Google Shape;439;p63"/>
          <p:cNvSpPr txBox="1"/>
          <p:nvPr/>
        </p:nvSpPr>
        <p:spPr>
          <a:xfrm>
            <a:off x="5794284"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Attacker.com Web Server</a:t>
            </a:r>
            <a:endParaRPr sz="2400">
              <a:latin typeface="Consolas"/>
              <a:ea typeface="Consolas"/>
              <a:cs typeface="Consolas"/>
              <a:sym typeface="Consolas"/>
            </a:endParaRPr>
          </a:p>
          <a:p>
            <a:pPr algn="ctr"/>
            <a:r>
              <a:rPr lang="en" sz="2400">
                <a:latin typeface="Consolas"/>
                <a:ea typeface="Consolas"/>
                <a:cs typeface="Consolas"/>
                <a:sym typeface="Consolas"/>
              </a:rPr>
              <a:t>6.6.6.6</a:t>
            </a:r>
            <a:endParaRPr sz="2400">
              <a:latin typeface="Consolas"/>
              <a:ea typeface="Consolas"/>
              <a:cs typeface="Consolas"/>
              <a:sym typeface="Consolas"/>
            </a:endParaRPr>
          </a:p>
        </p:txBody>
      </p:sp>
      <p:pic>
        <p:nvPicPr>
          <p:cNvPr id="440" name="Google Shape;440;p63"/>
          <p:cNvPicPr preferRelativeResize="0"/>
          <p:nvPr/>
        </p:nvPicPr>
        <p:blipFill>
          <a:blip r:embed="rId6">
            <a:alphaModFix/>
          </a:blip>
          <a:stretch>
            <a:fillRect/>
          </a:stretch>
        </p:blipFill>
        <p:spPr>
          <a:xfrm>
            <a:off x="1318800" y="4866803"/>
            <a:ext cx="1597867" cy="1597867"/>
          </a:xfrm>
          <a:prstGeom prst="rect">
            <a:avLst/>
          </a:prstGeom>
          <a:noFill/>
          <a:ln>
            <a:noFill/>
          </a:ln>
        </p:spPr>
      </p:pic>
      <p:sp>
        <p:nvSpPr>
          <p:cNvPr id="441" name="Google Shape;441;p63"/>
          <p:cNvSpPr/>
          <p:nvPr/>
        </p:nvSpPr>
        <p:spPr>
          <a:xfrm>
            <a:off x="1553401" y="4208702"/>
            <a:ext cx="629268" cy="801929"/>
          </a:xfrm>
          <a:custGeom>
            <a:avLst/>
            <a:gdLst/>
            <a:ahLst/>
            <a:cxnLst/>
            <a:rect l="l" t="t" r="r" b="b"/>
            <a:pathLst>
              <a:path w="24703" h="32857" extrusionOk="0">
                <a:moveTo>
                  <a:pt x="0" y="31092"/>
                </a:moveTo>
                <a:cubicBezTo>
                  <a:pt x="2000" y="25916"/>
                  <a:pt x="7882" y="-257"/>
                  <a:pt x="11999" y="37"/>
                </a:cubicBezTo>
                <a:cubicBezTo>
                  <a:pt x="16116" y="331"/>
                  <a:pt x="22586" y="27387"/>
                  <a:pt x="24703" y="32857"/>
                </a:cubicBezTo>
              </a:path>
            </a:pathLst>
          </a:custGeom>
          <a:noFill/>
          <a:ln w="9525" cap="flat" cmpd="sng">
            <a:solidFill>
              <a:schemeClr val="dk2"/>
            </a:solidFill>
            <a:prstDash val="solid"/>
            <a:round/>
            <a:headEnd type="none" w="med" len="med"/>
            <a:tailEnd type="triangle" w="med" len="med"/>
          </a:ln>
        </p:spPr>
        <p:txBody>
          <a:bodyPr/>
          <a:lstStyle/>
          <a:p>
            <a:endParaRPr lang="en-US"/>
          </a:p>
        </p:txBody>
      </p:sp>
      <p:sp>
        <p:nvSpPr>
          <p:cNvPr id="442" name="Google Shape;442;p63"/>
          <p:cNvSpPr txBox="1"/>
          <p:nvPr/>
        </p:nvSpPr>
        <p:spPr>
          <a:xfrm>
            <a:off x="2182667" y="4363667"/>
            <a:ext cx="4340800" cy="3292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ANSWER SECTION:</a:t>
            </a:r>
            <a:endParaRPr sz="1600">
              <a:latin typeface="Consolas"/>
              <a:ea typeface="Consolas"/>
              <a:cs typeface="Consolas"/>
              <a:sym typeface="Consolas"/>
            </a:endParaRPr>
          </a:p>
          <a:p>
            <a:r>
              <a:rPr lang="en" sz="1600">
                <a:latin typeface="Consolas"/>
                <a:ea typeface="Consolas"/>
                <a:cs typeface="Consolas"/>
                <a:sym typeface="Consolas"/>
              </a:rPr>
              <a:t>Attacker.com  1  IN  A  6.6.6.6</a:t>
            </a:r>
            <a:endParaRPr sz="1600">
              <a:latin typeface="Consolas"/>
              <a:ea typeface="Consolas"/>
              <a:cs typeface="Consolas"/>
              <a:sym typeface="Consolas"/>
            </a:endParaRPr>
          </a:p>
        </p:txBody>
      </p:sp>
      <p:sp>
        <p:nvSpPr>
          <p:cNvPr id="443" name="Google Shape;443;p63"/>
          <p:cNvSpPr/>
          <p:nvPr/>
        </p:nvSpPr>
        <p:spPr>
          <a:xfrm>
            <a:off x="3076701" y="4435217"/>
            <a:ext cx="2941300" cy="1340000"/>
          </a:xfrm>
          <a:custGeom>
            <a:avLst/>
            <a:gdLst/>
            <a:ahLst/>
            <a:cxnLst/>
            <a:rect l="l" t="t" r="r" b="b"/>
            <a:pathLst>
              <a:path w="88239" h="40200" extrusionOk="0">
                <a:moveTo>
                  <a:pt x="0" y="24673"/>
                </a:moveTo>
                <a:cubicBezTo>
                  <a:pt x="14704" y="20615"/>
                  <a:pt x="88107" y="-2265"/>
                  <a:pt x="88224" y="323"/>
                </a:cubicBezTo>
                <a:cubicBezTo>
                  <a:pt x="88342" y="2911"/>
                  <a:pt x="15292" y="33554"/>
                  <a:pt x="705" y="40200"/>
                </a:cubicBezTo>
              </a:path>
            </a:pathLst>
          </a:custGeom>
          <a:noFill/>
          <a:ln w="9525" cap="flat" cmpd="sng">
            <a:solidFill>
              <a:schemeClr val="dk2"/>
            </a:solidFill>
            <a:prstDash val="solid"/>
            <a:round/>
            <a:headEnd type="none" w="med" len="med"/>
            <a:tailEnd type="stealth" w="med" len="med"/>
          </a:ln>
        </p:spPr>
        <p:txBody>
          <a:bodyPr/>
          <a:lstStyle/>
          <a:p>
            <a:endParaRPr lang="en-US"/>
          </a:p>
        </p:txBody>
      </p:sp>
      <p:pic>
        <p:nvPicPr>
          <p:cNvPr id="444" name="Google Shape;444;p63"/>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445" name="Google Shape;445;p63"/>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446" name="Google Shape;446;p63"/>
          <p:cNvPicPr preferRelativeResize="0"/>
          <p:nvPr/>
        </p:nvPicPr>
        <p:blipFill>
          <a:blip r:embed="rId7">
            <a:alphaModFix/>
          </a:blip>
          <a:stretch>
            <a:fillRect/>
          </a:stretch>
        </p:blipFill>
        <p:spPr>
          <a:xfrm>
            <a:off x="6728117" y="2991967"/>
            <a:ext cx="629267" cy="632616"/>
          </a:xfrm>
          <a:prstGeom prst="rect">
            <a:avLst/>
          </a:prstGeom>
          <a:noFill/>
          <a:ln>
            <a:noFill/>
          </a:ln>
        </p:spPr>
      </p:pic>
      <p:sp>
        <p:nvSpPr>
          <p:cNvPr id="447" name="Google Shape;447;p63"/>
          <p:cNvSpPr txBox="1"/>
          <p:nvPr/>
        </p:nvSpPr>
        <p:spPr>
          <a:xfrm>
            <a:off x="3971433" y="4128400"/>
            <a:ext cx="19048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GET / HTTP/1.1</a:t>
            </a:r>
            <a:endParaRPr sz="1600">
              <a:latin typeface="Consolas"/>
              <a:ea typeface="Consolas"/>
              <a:cs typeface="Consolas"/>
              <a:sym typeface="Consolas"/>
            </a:endParaRPr>
          </a:p>
        </p:txBody>
      </p:sp>
      <p:sp>
        <p:nvSpPr>
          <p:cNvPr id="448" name="Google Shape;448;p63"/>
          <p:cNvSpPr txBox="1"/>
          <p:nvPr/>
        </p:nvSpPr>
        <p:spPr>
          <a:xfrm>
            <a:off x="3467100" y="5450384"/>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HTTP 200</a:t>
            </a:r>
            <a:endParaRPr sz="1600">
              <a:latin typeface="Consolas"/>
              <a:ea typeface="Consolas"/>
              <a:cs typeface="Consolas"/>
              <a:sym typeface="Consolas"/>
            </a:endParaRPr>
          </a:p>
        </p:txBody>
      </p:sp>
    </p:spTree>
    <p:extLst>
      <p:ext uri="{BB962C8B-B14F-4D97-AF65-F5344CB8AC3E}">
        <p14:creationId xmlns:p14="http://schemas.microsoft.com/office/powerpoint/2010/main" val="267991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fade">
                                      <p:cBhvr>
                                        <p:cTn id="7" dur="200"/>
                                        <p:tgtEl>
                                          <p:spTgt spid="441"/>
                                        </p:tgtEl>
                                      </p:cBhvr>
                                    </p:animEffect>
                                  </p:childTnLst>
                                </p:cTn>
                              </p:par>
                              <p:par>
                                <p:cTn id="8" presetID="10" presetClass="entr" presetSubtype="0" fill="hold" nodeType="withEffect">
                                  <p:stCondLst>
                                    <p:cond delay="0"/>
                                  </p:stCondLst>
                                  <p:childTnLst>
                                    <p:set>
                                      <p:cBhvr>
                                        <p:cTn id="9" dur="1" fill="hold">
                                          <p:stCondLst>
                                            <p:cond delay="0"/>
                                          </p:stCondLst>
                                        </p:cTn>
                                        <p:tgtEl>
                                          <p:spTgt spid="442"/>
                                        </p:tgtEl>
                                        <p:attrNameLst>
                                          <p:attrName>style.visibility</p:attrName>
                                        </p:attrNameLst>
                                      </p:cBhvr>
                                      <p:to>
                                        <p:strVal val="visible"/>
                                      </p:to>
                                    </p:set>
                                    <p:animEffect transition="in" filter="fade">
                                      <p:cBhvr>
                                        <p:cTn id="10" dur="300"/>
                                        <p:tgtEl>
                                          <p:spTgt spid="44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00"/>
                                        <p:tgtEl>
                                          <p:spTgt spid="441"/>
                                        </p:tgtEl>
                                      </p:cBhvr>
                                    </p:animEffect>
                                    <p:set>
                                      <p:cBhvr>
                                        <p:cTn id="15" dur="1" fill="hold">
                                          <p:stCondLst>
                                            <p:cond delay="200"/>
                                          </p:stCondLst>
                                        </p:cTn>
                                        <p:tgtEl>
                                          <p:spTgt spid="44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200"/>
                                        <p:tgtEl>
                                          <p:spTgt spid="442"/>
                                        </p:tgtEl>
                                      </p:cBhvr>
                                    </p:animEffect>
                                    <p:set>
                                      <p:cBhvr>
                                        <p:cTn id="18" dur="1" fill="hold">
                                          <p:stCondLst>
                                            <p:cond delay="200"/>
                                          </p:stCondLst>
                                        </p:cTn>
                                        <p:tgtEl>
                                          <p:spTgt spid="44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43"/>
                                        </p:tgtEl>
                                        <p:attrNameLst>
                                          <p:attrName>style.visibility</p:attrName>
                                        </p:attrNameLst>
                                      </p:cBhvr>
                                      <p:to>
                                        <p:strVal val="visible"/>
                                      </p:to>
                                    </p:set>
                                    <p:animEffect transition="in" filter="fade">
                                      <p:cBhvr>
                                        <p:cTn id="23" dur="300"/>
                                        <p:tgtEl>
                                          <p:spTgt spid="443"/>
                                        </p:tgtEl>
                                      </p:cBhvr>
                                    </p:animEffect>
                                  </p:childTnLst>
                                </p:cTn>
                              </p:par>
                              <p:par>
                                <p:cTn id="24" presetID="10" presetClass="entr" presetSubtype="0" fill="hold" nodeType="withEffect">
                                  <p:stCondLst>
                                    <p:cond delay="0"/>
                                  </p:stCondLst>
                                  <p:childTnLst>
                                    <p:set>
                                      <p:cBhvr>
                                        <p:cTn id="25" dur="1" fill="hold">
                                          <p:stCondLst>
                                            <p:cond delay="0"/>
                                          </p:stCondLst>
                                        </p:cTn>
                                        <p:tgtEl>
                                          <p:spTgt spid="447"/>
                                        </p:tgtEl>
                                        <p:attrNameLst>
                                          <p:attrName>style.visibility</p:attrName>
                                        </p:attrNameLst>
                                      </p:cBhvr>
                                      <p:to>
                                        <p:strVal val="visible"/>
                                      </p:to>
                                    </p:set>
                                    <p:animEffect transition="in" filter="fade">
                                      <p:cBhvr>
                                        <p:cTn id="26" dur="200"/>
                                        <p:tgtEl>
                                          <p:spTgt spid="447"/>
                                        </p:tgtEl>
                                      </p:cBhvr>
                                    </p:animEffect>
                                  </p:childTnLst>
                                </p:cTn>
                              </p:par>
                              <p:par>
                                <p:cTn id="27" presetID="10" presetClass="entr" presetSubtype="0" fill="hold" nodeType="withEffect">
                                  <p:stCondLst>
                                    <p:cond delay="0"/>
                                  </p:stCondLst>
                                  <p:childTnLst>
                                    <p:set>
                                      <p:cBhvr>
                                        <p:cTn id="28" dur="1" fill="hold">
                                          <p:stCondLst>
                                            <p:cond delay="0"/>
                                          </p:stCondLst>
                                        </p:cTn>
                                        <p:tgtEl>
                                          <p:spTgt spid="448"/>
                                        </p:tgtEl>
                                        <p:attrNameLst>
                                          <p:attrName>style.visibility</p:attrName>
                                        </p:attrNameLst>
                                      </p:cBhvr>
                                      <p:to>
                                        <p:strVal val="visible"/>
                                      </p:to>
                                    </p:set>
                                    <p:animEffect transition="in" filter="fade">
                                      <p:cBhvr>
                                        <p:cTn id="29" dur="200"/>
                                        <p:tgtEl>
                                          <p:spTgt spid="44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44"/>
                                        </p:tgtEl>
                                        <p:attrNameLst>
                                          <p:attrName>style.visibility</p:attrName>
                                        </p:attrNameLst>
                                      </p:cBhvr>
                                      <p:to>
                                        <p:strVal val="visible"/>
                                      </p:to>
                                    </p:set>
                                    <p:animEffect transition="in" filter="fade">
                                      <p:cBhvr>
                                        <p:cTn id="34" dur="2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4"/>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18</a:t>
            </a:fld>
            <a:endParaRPr/>
          </a:p>
        </p:txBody>
      </p:sp>
      <p:sp>
        <p:nvSpPr>
          <p:cNvPr id="454" name="Google Shape;454;p64"/>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455" name="Google Shape;455;p64"/>
          <p:cNvSpPr txBox="1"/>
          <p:nvPr/>
        </p:nvSpPr>
        <p:spPr>
          <a:xfrm>
            <a:off x="391900" y="1247200"/>
            <a:ext cx="11483600" cy="14812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2. Attacker website loads another resource </a:t>
            </a:r>
            <a:r>
              <a:rPr lang="en" sz="3200" i="1">
                <a:solidFill>
                  <a:schemeClr val="dk2"/>
                </a:solidFill>
                <a:latin typeface="Roboto"/>
                <a:ea typeface="Roboto"/>
                <a:cs typeface="Roboto"/>
                <a:sym typeface="Roboto"/>
              </a:rPr>
              <a:t>test</a:t>
            </a:r>
            <a:r>
              <a:rPr lang="en" sz="3200">
                <a:solidFill>
                  <a:schemeClr val="dk2"/>
                </a:solidFill>
                <a:latin typeface="Roboto"/>
                <a:ea typeface="Roboto"/>
                <a:cs typeface="Roboto"/>
                <a:sym typeface="Roboto"/>
              </a:rPr>
              <a:t>.</a:t>
            </a:r>
            <a:endParaRPr sz="3200">
              <a:solidFill>
                <a:schemeClr val="dk2"/>
              </a:solidFill>
              <a:latin typeface="Roboto"/>
              <a:ea typeface="Roboto"/>
              <a:cs typeface="Roboto"/>
              <a:sym typeface="Roboto"/>
            </a:endParaRPr>
          </a:p>
        </p:txBody>
      </p:sp>
      <p:pic>
        <p:nvPicPr>
          <p:cNvPr id="456" name="Google Shape;456;p64"/>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457" name="Google Shape;457;p64"/>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458" name="Google Shape;458;p64"/>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459" name="Google Shape;459;p64"/>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460" name="Google Shape;460;p64"/>
          <p:cNvSpPr txBox="1"/>
          <p:nvPr/>
        </p:nvSpPr>
        <p:spPr>
          <a:xfrm>
            <a:off x="1304566" y="3529900"/>
            <a:ext cx="27721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461" name="Google Shape;461;p64"/>
          <p:cNvSpPr txBox="1"/>
          <p:nvPr/>
        </p:nvSpPr>
        <p:spPr>
          <a:xfrm>
            <a:off x="5794284"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Attacker.com Web Server</a:t>
            </a:r>
            <a:endParaRPr sz="2400">
              <a:latin typeface="Consolas"/>
              <a:ea typeface="Consolas"/>
              <a:cs typeface="Consolas"/>
              <a:sym typeface="Consolas"/>
            </a:endParaRPr>
          </a:p>
          <a:p>
            <a:pPr algn="ctr"/>
            <a:r>
              <a:rPr lang="en" sz="2400">
                <a:latin typeface="Consolas"/>
                <a:ea typeface="Consolas"/>
                <a:cs typeface="Consolas"/>
                <a:sym typeface="Consolas"/>
              </a:rPr>
              <a:t>6.6.6.6</a:t>
            </a:r>
            <a:endParaRPr sz="2400">
              <a:latin typeface="Consolas"/>
              <a:ea typeface="Consolas"/>
              <a:cs typeface="Consolas"/>
              <a:sym typeface="Consolas"/>
            </a:endParaRPr>
          </a:p>
        </p:txBody>
      </p:sp>
      <p:pic>
        <p:nvPicPr>
          <p:cNvPr id="462" name="Google Shape;462;p64"/>
          <p:cNvPicPr preferRelativeResize="0"/>
          <p:nvPr/>
        </p:nvPicPr>
        <p:blipFill>
          <a:blip r:embed="rId6">
            <a:alphaModFix/>
          </a:blip>
          <a:stretch>
            <a:fillRect/>
          </a:stretch>
        </p:blipFill>
        <p:spPr>
          <a:xfrm>
            <a:off x="1318800" y="4866803"/>
            <a:ext cx="1597867" cy="1597867"/>
          </a:xfrm>
          <a:prstGeom prst="rect">
            <a:avLst/>
          </a:prstGeom>
          <a:noFill/>
          <a:ln>
            <a:noFill/>
          </a:ln>
        </p:spPr>
      </p:pic>
      <p:pic>
        <p:nvPicPr>
          <p:cNvPr id="463" name="Google Shape;463;p64"/>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464" name="Google Shape;464;p64"/>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465" name="Google Shape;465;p64"/>
          <p:cNvPicPr preferRelativeResize="0"/>
          <p:nvPr/>
        </p:nvPicPr>
        <p:blipFill>
          <a:blip r:embed="rId7">
            <a:alphaModFix/>
          </a:blip>
          <a:stretch>
            <a:fillRect/>
          </a:stretch>
        </p:blipFill>
        <p:spPr>
          <a:xfrm>
            <a:off x="6728117" y="2991967"/>
            <a:ext cx="629267" cy="632616"/>
          </a:xfrm>
          <a:prstGeom prst="rect">
            <a:avLst/>
          </a:prstGeom>
          <a:noFill/>
          <a:ln>
            <a:noFill/>
          </a:ln>
        </p:spPr>
      </p:pic>
    </p:spTree>
    <p:extLst>
      <p:ext uri="{BB962C8B-B14F-4D97-AF65-F5344CB8AC3E}">
        <p14:creationId xmlns:p14="http://schemas.microsoft.com/office/powerpoint/2010/main" val="600077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5"/>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19</a:t>
            </a:fld>
            <a:endParaRPr/>
          </a:p>
        </p:txBody>
      </p:sp>
      <p:sp>
        <p:nvSpPr>
          <p:cNvPr id="471" name="Google Shape;471;p65"/>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472" name="Google Shape;472;p65"/>
          <p:cNvSpPr txBox="1"/>
          <p:nvPr/>
        </p:nvSpPr>
        <p:spPr>
          <a:xfrm>
            <a:off x="391900" y="1247200"/>
            <a:ext cx="11483600" cy="1481200"/>
          </a:xfrm>
          <a:prstGeom prst="rect">
            <a:avLst/>
          </a:prstGeom>
          <a:noFill/>
          <a:ln>
            <a:noFill/>
          </a:ln>
        </p:spPr>
        <p:txBody>
          <a:bodyPr spcFirstLastPara="1" wrap="square" lIns="121900" tIns="121900" rIns="121900" bIns="121900" anchor="t" anchorCtr="0">
            <a:noAutofit/>
          </a:bodyPr>
          <a:lstStyle/>
          <a:p>
            <a:r>
              <a:rPr lang="en" sz="3200" dirty="0">
                <a:solidFill>
                  <a:schemeClr val="dk2"/>
                </a:solidFill>
                <a:latin typeface="Roboto"/>
                <a:ea typeface="Roboto"/>
                <a:cs typeface="Roboto"/>
                <a:sym typeface="Roboto"/>
              </a:rPr>
              <a:t>3. If </a:t>
            </a:r>
            <a:r>
              <a:rPr lang="en" sz="3200" i="1" dirty="0" err="1">
                <a:solidFill>
                  <a:schemeClr val="dk2"/>
                </a:solidFill>
                <a:latin typeface="Roboto"/>
                <a:ea typeface="Roboto"/>
                <a:cs typeface="Roboto"/>
                <a:sym typeface="Roboto"/>
              </a:rPr>
              <a:t>attacker.com</a:t>
            </a:r>
            <a:r>
              <a:rPr lang="en" sz="3200" dirty="0" err="1">
                <a:solidFill>
                  <a:schemeClr val="dk2"/>
                </a:solidFill>
                <a:latin typeface="Roboto"/>
                <a:ea typeface="Roboto"/>
                <a:cs typeface="Roboto"/>
                <a:sym typeface="Roboto"/>
              </a:rPr>
              <a:t>’s</a:t>
            </a:r>
            <a:r>
              <a:rPr lang="en" sz="3200" dirty="0">
                <a:solidFill>
                  <a:schemeClr val="dk2"/>
                </a:solidFill>
                <a:latin typeface="Roboto"/>
                <a:ea typeface="Roboto"/>
                <a:cs typeface="Roboto"/>
                <a:sym typeface="Roboto"/>
              </a:rPr>
              <a:t> DNS A record is cached, </a:t>
            </a:r>
            <a:r>
              <a:rPr lang="en" sz="3200" i="1" dirty="0">
                <a:solidFill>
                  <a:schemeClr val="dk2"/>
                </a:solidFill>
                <a:latin typeface="Roboto"/>
                <a:ea typeface="Roboto"/>
                <a:cs typeface="Roboto"/>
                <a:sym typeface="Roboto"/>
              </a:rPr>
              <a:t>test</a:t>
            </a:r>
            <a:r>
              <a:rPr lang="en" sz="3200" dirty="0">
                <a:solidFill>
                  <a:schemeClr val="dk2"/>
                </a:solidFill>
                <a:latin typeface="Roboto"/>
                <a:ea typeface="Roboto"/>
                <a:cs typeface="Roboto"/>
                <a:sym typeface="Roboto"/>
              </a:rPr>
              <a:t> is directly retrieved. If so, wait and retry...</a:t>
            </a:r>
            <a:endParaRPr sz="3200" dirty="0">
              <a:solidFill>
                <a:schemeClr val="dk2"/>
              </a:solidFill>
              <a:latin typeface="Roboto"/>
              <a:ea typeface="Roboto"/>
              <a:cs typeface="Roboto"/>
              <a:sym typeface="Roboto"/>
            </a:endParaRPr>
          </a:p>
        </p:txBody>
      </p:sp>
      <p:pic>
        <p:nvPicPr>
          <p:cNvPr id="473" name="Google Shape;473;p65"/>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474" name="Google Shape;474;p65"/>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475" name="Google Shape;475;p65"/>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476" name="Google Shape;476;p65"/>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477" name="Google Shape;477;p65"/>
          <p:cNvSpPr txBox="1"/>
          <p:nvPr/>
        </p:nvSpPr>
        <p:spPr>
          <a:xfrm>
            <a:off x="1304566" y="3529900"/>
            <a:ext cx="27975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478" name="Google Shape;478;p65"/>
          <p:cNvSpPr txBox="1"/>
          <p:nvPr/>
        </p:nvSpPr>
        <p:spPr>
          <a:xfrm>
            <a:off x="5794284"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Attacker.com Web Server</a:t>
            </a:r>
            <a:endParaRPr sz="2400">
              <a:latin typeface="Consolas"/>
              <a:ea typeface="Consolas"/>
              <a:cs typeface="Consolas"/>
              <a:sym typeface="Consolas"/>
            </a:endParaRPr>
          </a:p>
          <a:p>
            <a:pPr algn="ctr"/>
            <a:r>
              <a:rPr lang="en" sz="2400">
                <a:latin typeface="Consolas"/>
                <a:ea typeface="Consolas"/>
                <a:cs typeface="Consolas"/>
                <a:sym typeface="Consolas"/>
              </a:rPr>
              <a:t>6.6.6.6</a:t>
            </a:r>
            <a:endParaRPr sz="2400">
              <a:latin typeface="Consolas"/>
              <a:ea typeface="Consolas"/>
              <a:cs typeface="Consolas"/>
              <a:sym typeface="Consolas"/>
            </a:endParaRPr>
          </a:p>
        </p:txBody>
      </p:sp>
      <p:pic>
        <p:nvPicPr>
          <p:cNvPr id="479" name="Google Shape;479;p65"/>
          <p:cNvPicPr preferRelativeResize="0"/>
          <p:nvPr/>
        </p:nvPicPr>
        <p:blipFill>
          <a:blip r:embed="rId6">
            <a:alphaModFix/>
          </a:blip>
          <a:stretch>
            <a:fillRect/>
          </a:stretch>
        </p:blipFill>
        <p:spPr>
          <a:xfrm>
            <a:off x="1318800" y="4866803"/>
            <a:ext cx="1597867" cy="1597867"/>
          </a:xfrm>
          <a:prstGeom prst="rect">
            <a:avLst/>
          </a:prstGeom>
          <a:noFill/>
          <a:ln>
            <a:noFill/>
          </a:ln>
        </p:spPr>
      </p:pic>
      <p:sp>
        <p:nvSpPr>
          <p:cNvPr id="480" name="Google Shape;480;p65"/>
          <p:cNvSpPr/>
          <p:nvPr/>
        </p:nvSpPr>
        <p:spPr>
          <a:xfrm>
            <a:off x="3076701" y="4435217"/>
            <a:ext cx="2941300" cy="1340000"/>
          </a:xfrm>
          <a:custGeom>
            <a:avLst/>
            <a:gdLst/>
            <a:ahLst/>
            <a:cxnLst/>
            <a:rect l="l" t="t" r="r" b="b"/>
            <a:pathLst>
              <a:path w="88239" h="40200" extrusionOk="0">
                <a:moveTo>
                  <a:pt x="0" y="24673"/>
                </a:moveTo>
                <a:cubicBezTo>
                  <a:pt x="14704" y="20615"/>
                  <a:pt x="88107" y="-2265"/>
                  <a:pt x="88224" y="323"/>
                </a:cubicBezTo>
                <a:cubicBezTo>
                  <a:pt x="88342" y="2911"/>
                  <a:pt x="15292" y="33554"/>
                  <a:pt x="705" y="40200"/>
                </a:cubicBezTo>
              </a:path>
            </a:pathLst>
          </a:custGeom>
          <a:noFill/>
          <a:ln w="9525" cap="flat" cmpd="sng">
            <a:solidFill>
              <a:schemeClr val="dk2"/>
            </a:solidFill>
            <a:prstDash val="solid"/>
            <a:round/>
            <a:headEnd type="none" w="med" len="med"/>
            <a:tailEnd type="stealth" w="med" len="med"/>
          </a:ln>
        </p:spPr>
        <p:txBody>
          <a:bodyPr/>
          <a:lstStyle/>
          <a:p>
            <a:endParaRPr lang="en-US"/>
          </a:p>
        </p:txBody>
      </p:sp>
      <p:pic>
        <p:nvPicPr>
          <p:cNvPr id="481" name="Google Shape;481;p65"/>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482" name="Google Shape;482;p65"/>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483" name="Google Shape;483;p65"/>
          <p:cNvPicPr preferRelativeResize="0"/>
          <p:nvPr/>
        </p:nvPicPr>
        <p:blipFill>
          <a:blip r:embed="rId7">
            <a:alphaModFix/>
          </a:blip>
          <a:stretch>
            <a:fillRect/>
          </a:stretch>
        </p:blipFill>
        <p:spPr>
          <a:xfrm>
            <a:off x="6728117" y="2991967"/>
            <a:ext cx="629267" cy="632616"/>
          </a:xfrm>
          <a:prstGeom prst="rect">
            <a:avLst/>
          </a:prstGeom>
          <a:noFill/>
          <a:ln>
            <a:noFill/>
          </a:ln>
        </p:spPr>
      </p:pic>
      <p:sp>
        <p:nvSpPr>
          <p:cNvPr id="484" name="Google Shape;484;p65"/>
          <p:cNvSpPr txBox="1"/>
          <p:nvPr/>
        </p:nvSpPr>
        <p:spPr>
          <a:xfrm>
            <a:off x="3097033" y="4230000"/>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GET /test HTTP/1.1</a:t>
            </a:r>
            <a:endParaRPr sz="1600">
              <a:latin typeface="Consolas"/>
              <a:ea typeface="Consolas"/>
              <a:cs typeface="Consolas"/>
              <a:sym typeface="Consolas"/>
            </a:endParaRPr>
          </a:p>
        </p:txBody>
      </p:sp>
      <p:sp>
        <p:nvSpPr>
          <p:cNvPr id="485" name="Google Shape;485;p65"/>
          <p:cNvSpPr txBox="1"/>
          <p:nvPr/>
        </p:nvSpPr>
        <p:spPr>
          <a:xfrm>
            <a:off x="3746800" y="5273633"/>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HTTP 200</a:t>
            </a:r>
            <a:endParaRPr sz="1600">
              <a:latin typeface="Consolas"/>
              <a:ea typeface="Consolas"/>
              <a:cs typeface="Consolas"/>
              <a:sym typeface="Consolas"/>
            </a:endParaRPr>
          </a:p>
        </p:txBody>
      </p:sp>
    </p:spTree>
    <p:extLst>
      <p:ext uri="{BB962C8B-B14F-4D97-AF65-F5344CB8AC3E}">
        <p14:creationId xmlns:p14="http://schemas.microsoft.com/office/powerpoint/2010/main" val="146556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fade">
                                      <p:cBhvr>
                                        <p:cTn id="7" dur="300"/>
                                        <p:tgtEl>
                                          <p:spTgt spid="480"/>
                                        </p:tgtEl>
                                      </p:cBhvr>
                                    </p:animEffect>
                                  </p:childTnLst>
                                </p:cTn>
                              </p:par>
                              <p:par>
                                <p:cTn id="8" presetID="10" presetClass="entr" presetSubtype="0" fill="hold" nodeType="withEffect">
                                  <p:stCondLst>
                                    <p:cond delay="0"/>
                                  </p:stCondLst>
                                  <p:childTnLst>
                                    <p:set>
                                      <p:cBhvr>
                                        <p:cTn id="9" dur="1" fill="hold">
                                          <p:stCondLst>
                                            <p:cond delay="0"/>
                                          </p:stCondLst>
                                        </p:cTn>
                                        <p:tgtEl>
                                          <p:spTgt spid="484"/>
                                        </p:tgtEl>
                                        <p:attrNameLst>
                                          <p:attrName>style.visibility</p:attrName>
                                        </p:attrNameLst>
                                      </p:cBhvr>
                                      <p:to>
                                        <p:strVal val="visible"/>
                                      </p:to>
                                    </p:set>
                                    <p:animEffect transition="in" filter="fade">
                                      <p:cBhvr>
                                        <p:cTn id="10" dur="200"/>
                                        <p:tgtEl>
                                          <p:spTgt spid="484"/>
                                        </p:tgtEl>
                                      </p:cBhvr>
                                    </p:animEffect>
                                  </p:childTnLst>
                                </p:cTn>
                              </p:par>
                              <p:par>
                                <p:cTn id="11" presetID="10" presetClass="entr" presetSubtype="0" fill="hold" nodeType="withEffect">
                                  <p:stCondLst>
                                    <p:cond delay="0"/>
                                  </p:stCondLst>
                                  <p:childTnLst>
                                    <p:set>
                                      <p:cBhvr>
                                        <p:cTn id="12" dur="1" fill="hold">
                                          <p:stCondLst>
                                            <p:cond delay="0"/>
                                          </p:stCondLst>
                                        </p:cTn>
                                        <p:tgtEl>
                                          <p:spTgt spid="485"/>
                                        </p:tgtEl>
                                        <p:attrNameLst>
                                          <p:attrName>style.visibility</p:attrName>
                                        </p:attrNameLst>
                                      </p:cBhvr>
                                      <p:to>
                                        <p:strVal val="visible"/>
                                      </p:to>
                                    </p:set>
                                    <p:animEffect transition="in" filter="fade">
                                      <p:cBhvr>
                                        <p:cTn id="13" dur="200"/>
                                        <p:tgtEl>
                                          <p:spTgt spid="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a:extLst>
              <a:ext uri="{FF2B5EF4-FFF2-40B4-BE49-F238E27FC236}">
                <a16:creationId xmlns:a16="http://schemas.microsoft.com/office/drawing/2014/main" id="{5B7D44AA-2CA1-B846-85EF-49EB9D6C4581}"/>
              </a:ext>
            </a:extLst>
          </p:cNvPr>
          <p:cNvPicPr>
            <a:picLocks noChangeAspect="1"/>
          </p:cNvPicPr>
          <p:nvPr/>
        </p:nvPicPr>
        <p:blipFill>
          <a:blip r:embed="rId3"/>
          <a:stretch>
            <a:fillRect/>
          </a:stretch>
        </p:blipFill>
        <p:spPr>
          <a:xfrm>
            <a:off x="7134433" y="3255232"/>
            <a:ext cx="1810644" cy="1660437"/>
          </a:xfrm>
          <a:prstGeom prst="rect">
            <a:avLst/>
          </a:prstGeom>
        </p:spPr>
      </p:pic>
      <p:sp>
        <p:nvSpPr>
          <p:cNvPr id="84" name="Shape 84"/>
          <p:cNvSpPr txBox="1">
            <a:spLocks noGrp="1"/>
          </p:cNvSpPr>
          <p:nvPr>
            <p:ph type="title"/>
          </p:nvPr>
        </p:nvSpPr>
        <p:spPr>
          <a:xfrm>
            <a:off x="415601" y="386643"/>
            <a:ext cx="11360799" cy="763599"/>
          </a:xfrm>
          <a:prstGeom prst="rect">
            <a:avLst/>
          </a:prstGeom>
          <a:solidFill>
            <a:schemeClr val="bg1">
              <a:lumMod val="95000"/>
            </a:schemeClr>
          </a:solidFill>
        </p:spPr>
        <p:txBody>
          <a:bodyPr spcFirstLastPara="1" vert="horz" wrap="square" lIns="121900" tIns="121900" rIns="121900" bIns="121900" rtlCol="0" anchor="t" anchorCtr="0">
            <a:noAutofit/>
          </a:bodyPr>
          <a:lstStyle/>
          <a:p>
            <a:r>
              <a:rPr lang="en-US" sz="4267" dirty="0"/>
              <a:t>Initial Work: Connect and Monitor</a:t>
            </a:r>
            <a:endParaRPr lang="en" sz="4267" dirty="0"/>
          </a:p>
        </p:txBody>
      </p:sp>
      <p:pic>
        <p:nvPicPr>
          <p:cNvPr id="85" name="Shape 85"/>
          <p:cNvPicPr preferRelativeResize="0"/>
          <p:nvPr/>
        </p:nvPicPr>
        <p:blipFill>
          <a:blip r:embed="rId4">
            <a:alphaModFix/>
          </a:blip>
          <a:stretch>
            <a:fillRect/>
          </a:stretch>
        </p:blipFill>
        <p:spPr>
          <a:xfrm>
            <a:off x="1171234" y="3104934"/>
            <a:ext cx="1453167" cy="1453167"/>
          </a:xfrm>
          <a:prstGeom prst="rect">
            <a:avLst/>
          </a:prstGeom>
          <a:solidFill>
            <a:schemeClr val="bg1">
              <a:lumMod val="95000"/>
            </a:schemeClr>
          </a:solidFill>
          <a:ln>
            <a:noFill/>
          </a:ln>
        </p:spPr>
      </p:pic>
      <p:pic>
        <p:nvPicPr>
          <p:cNvPr id="86" name="Shape 86"/>
          <p:cNvPicPr preferRelativeResize="0"/>
          <p:nvPr/>
        </p:nvPicPr>
        <p:blipFill>
          <a:blip r:embed="rId5">
            <a:alphaModFix/>
          </a:blip>
          <a:stretch>
            <a:fillRect/>
          </a:stretch>
        </p:blipFill>
        <p:spPr>
          <a:xfrm>
            <a:off x="-11" y="4436322"/>
            <a:ext cx="1205765" cy="887133"/>
          </a:xfrm>
          <a:prstGeom prst="rect">
            <a:avLst/>
          </a:prstGeom>
          <a:noFill/>
          <a:ln>
            <a:noFill/>
          </a:ln>
        </p:spPr>
      </p:pic>
      <p:pic>
        <p:nvPicPr>
          <p:cNvPr id="87" name="Shape 87"/>
          <p:cNvPicPr preferRelativeResize="0"/>
          <p:nvPr/>
        </p:nvPicPr>
        <p:blipFill rotWithShape="1">
          <a:blip r:embed="rId6">
            <a:alphaModFix/>
          </a:blip>
          <a:srcRect l="22700" t="15712" r="21426" b="19679"/>
          <a:stretch/>
        </p:blipFill>
        <p:spPr>
          <a:xfrm>
            <a:off x="126901" y="2604233"/>
            <a:ext cx="811932" cy="938832"/>
          </a:xfrm>
          <a:prstGeom prst="rect">
            <a:avLst/>
          </a:prstGeom>
          <a:solidFill>
            <a:schemeClr val="bg1">
              <a:lumMod val="95000"/>
            </a:schemeClr>
          </a:solidFill>
          <a:ln>
            <a:noFill/>
          </a:ln>
        </p:spPr>
      </p:pic>
      <p:pic>
        <p:nvPicPr>
          <p:cNvPr id="88" name="Shape 88"/>
          <p:cNvPicPr preferRelativeResize="0"/>
          <p:nvPr/>
        </p:nvPicPr>
        <p:blipFill>
          <a:blip r:embed="rId7">
            <a:alphaModFix/>
          </a:blip>
          <a:stretch>
            <a:fillRect/>
          </a:stretch>
        </p:blipFill>
        <p:spPr>
          <a:xfrm>
            <a:off x="5681266" y="5419467"/>
            <a:ext cx="1453167" cy="1220148"/>
          </a:xfrm>
          <a:prstGeom prst="rect">
            <a:avLst/>
          </a:prstGeom>
          <a:solidFill>
            <a:schemeClr val="bg1">
              <a:lumMod val="95000"/>
            </a:schemeClr>
          </a:solidFill>
          <a:ln>
            <a:noFill/>
          </a:ln>
        </p:spPr>
      </p:pic>
      <p:pic>
        <p:nvPicPr>
          <p:cNvPr id="89" name="Shape 89"/>
          <p:cNvPicPr preferRelativeResize="0"/>
          <p:nvPr/>
        </p:nvPicPr>
        <p:blipFill>
          <a:blip r:embed="rId8">
            <a:alphaModFix/>
          </a:blip>
          <a:stretch>
            <a:fillRect/>
          </a:stretch>
        </p:blipFill>
        <p:spPr>
          <a:xfrm>
            <a:off x="2993348" y="5249064"/>
            <a:ext cx="1753800" cy="1290333"/>
          </a:xfrm>
          <a:prstGeom prst="rect">
            <a:avLst/>
          </a:prstGeom>
          <a:solidFill>
            <a:schemeClr val="bg1">
              <a:lumMod val="95000"/>
            </a:schemeClr>
          </a:solidFill>
          <a:ln>
            <a:noFill/>
          </a:ln>
        </p:spPr>
      </p:pic>
      <p:pic>
        <p:nvPicPr>
          <p:cNvPr id="90" name="Shape 90"/>
          <p:cNvPicPr preferRelativeResize="0"/>
          <p:nvPr/>
        </p:nvPicPr>
        <p:blipFill>
          <a:blip r:embed="rId9">
            <a:alphaModFix/>
          </a:blip>
          <a:stretch>
            <a:fillRect/>
          </a:stretch>
        </p:blipFill>
        <p:spPr>
          <a:xfrm>
            <a:off x="5681282" y="1356964"/>
            <a:ext cx="1862133" cy="1862133"/>
          </a:xfrm>
          <a:prstGeom prst="rect">
            <a:avLst/>
          </a:prstGeom>
          <a:solidFill>
            <a:schemeClr val="bg1">
              <a:lumMod val="95000"/>
            </a:schemeClr>
          </a:solidFill>
          <a:ln>
            <a:noFill/>
          </a:ln>
        </p:spPr>
      </p:pic>
      <p:pic>
        <p:nvPicPr>
          <p:cNvPr id="91" name="Shape 91"/>
          <p:cNvPicPr preferRelativeResize="0"/>
          <p:nvPr/>
        </p:nvPicPr>
        <p:blipFill>
          <a:blip r:embed="rId10">
            <a:alphaModFix/>
          </a:blip>
          <a:stretch>
            <a:fillRect/>
          </a:stretch>
        </p:blipFill>
        <p:spPr>
          <a:xfrm>
            <a:off x="2735096" y="1454352"/>
            <a:ext cx="1149899" cy="1149899"/>
          </a:xfrm>
          <a:prstGeom prst="rect">
            <a:avLst/>
          </a:prstGeom>
          <a:solidFill>
            <a:schemeClr val="bg1">
              <a:lumMod val="95000"/>
            </a:schemeClr>
          </a:solidFill>
          <a:ln>
            <a:noFill/>
          </a:ln>
        </p:spPr>
      </p:pic>
      <p:pic>
        <p:nvPicPr>
          <p:cNvPr id="93" name="Shape 93"/>
          <p:cNvPicPr preferRelativeResize="0"/>
          <p:nvPr/>
        </p:nvPicPr>
        <p:blipFill>
          <a:blip r:embed="rId11">
            <a:alphaModFix/>
          </a:blip>
          <a:stretch>
            <a:fillRect/>
          </a:stretch>
        </p:blipFill>
        <p:spPr>
          <a:xfrm>
            <a:off x="9944567" y="3104949"/>
            <a:ext cx="2049299" cy="1961232"/>
          </a:xfrm>
          <a:prstGeom prst="rect">
            <a:avLst/>
          </a:prstGeom>
          <a:solidFill>
            <a:schemeClr val="bg1">
              <a:lumMod val="95000"/>
            </a:schemeClr>
          </a:solidFill>
          <a:ln>
            <a:noFill/>
          </a:ln>
        </p:spPr>
      </p:pic>
      <p:cxnSp>
        <p:nvCxnSpPr>
          <p:cNvPr id="94" name="Shape 94"/>
          <p:cNvCxnSpPr>
            <a:cxnSpLocks/>
            <a:stCxn id="90" idx="2"/>
          </p:cNvCxnSpPr>
          <p:nvPr/>
        </p:nvCxnSpPr>
        <p:spPr>
          <a:xfrm>
            <a:off x="6612348" y="3219097"/>
            <a:ext cx="465600" cy="866400"/>
          </a:xfrm>
          <a:prstGeom prst="straightConnector1">
            <a:avLst/>
          </a:prstGeom>
          <a:noFill/>
          <a:ln w="38100" cap="flat" cmpd="sng">
            <a:solidFill>
              <a:srgbClr val="4A86E8"/>
            </a:solidFill>
            <a:prstDash val="dash"/>
            <a:round/>
            <a:headEnd type="none" w="lg" len="lg"/>
            <a:tailEnd type="none" w="lg" len="lg"/>
          </a:ln>
        </p:spPr>
      </p:cxnSp>
      <p:cxnSp>
        <p:nvCxnSpPr>
          <p:cNvPr id="95" name="Shape 95"/>
          <p:cNvCxnSpPr>
            <a:cxnSpLocks/>
            <a:stCxn id="91" idx="2"/>
          </p:cNvCxnSpPr>
          <p:nvPr/>
        </p:nvCxnSpPr>
        <p:spPr>
          <a:xfrm>
            <a:off x="3310045" y="2604251"/>
            <a:ext cx="3767600" cy="1481200"/>
          </a:xfrm>
          <a:prstGeom prst="straightConnector1">
            <a:avLst/>
          </a:prstGeom>
          <a:noFill/>
          <a:ln w="38100" cap="flat" cmpd="sng">
            <a:solidFill>
              <a:srgbClr val="4A86E8"/>
            </a:solidFill>
            <a:prstDash val="dash"/>
            <a:round/>
            <a:headEnd type="none" w="lg" len="lg"/>
            <a:tailEnd type="none" w="lg" len="lg"/>
          </a:ln>
        </p:spPr>
      </p:cxnSp>
      <p:cxnSp>
        <p:nvCxnSpPr>
          <p:cNvPr id="96" name="Shape 96"/>
          <p:cNvCxnSpPr>
            <a:cxnSpLocks/>
            <a:stCxn id="85" idx="3"/>
          </p:cNvCxnSpPr>
          <p:nvPr/>
        </p:nvCxnSpPr>
        <p:spPr>
          <a:xfrm>
            <a:off x="2624400" y="3831516"/>
            <a:ext cx="4453200" cy="254000"/>
          </a:xfrm>
          <a:prstGeom prst="straightConnector1">
            <a:avLst/>
          </a:prstGeom>
          <a:noFill/>
          <a:ln w="38100" cap="flat" cmpd="sng">
            <a:solidFill>
              <a:srgbClr val="4A86E8"/>
            </a:solidFill>
            <a:prstDash val="dash"/>
            <a:round/>
            <a:headEnd type="none" w="lg" len="lg"/>
            <a:tailEnd type="none" w="lg" len="lg"/>
          </a:ln>
        </p:spPr>
      </p:cxnSp>
      <p:cxnSp>
        <p:nvCxnSpPr>
          <p:cNvPr id="97" name="Shape 97"/>
          <p:cNvCxnSpPr>
            <a:cxnSpLocks/>
            <a:stCxn id="89" idx="0"/>
          </p:cNvCxnSpPr>
          <p:nvPr/>
        </p:nvCxnSpPr>
        <p:spPr>
          <a:xfrm rot="10800000" flipH="1">
            <a:off x="3870249" y="4085464"/>
            <a:ext cx="3207599" cy="1163600"/>
          </a:xfrm>
          <a:prstGeom prst="straightConnector1">
            <a:avLst/>
          </a:prstGeom>
          <a:noFill/>
          <a:ln w="38100" cap="flat" cmpd="sng">
            <a:solidFill>
              <a:srgbClr val="4A86E8"/>
            </a:solidFill>
            <a:prstDash val="dash"/>
            <a:round/>
            <a:headEnd type="none" w="lg" len="lg"/>
            <a:tailEnd type="none" w="lg" len="lg"/>
          </a:ln>
        </p:spPr>
      </p:cxnSp>
      <p:cxnSp>
        <p:nvCxnSpPr>
          <p:cNvPr id="98" name="Shape 98"/>
          <p:cNvCxnSpPr>
            <a:cxnSpLocks/>
            <a:stCxn id="88" idx="0"/>
          </p:cNvCxnSpPr>
          <p:nvPr/>
        </p:nvCxnSpPr>
        <p:spPr>
          <a:xfrm rot="10800000" flipH="1">
            <a:off x="6407849" y="4085467"/>
            <a:ext cx="670000" cy="1334000"/>
          </a:xfrm>
          <a:prstGeom prst="straightConnector1">
            <a:avLst/>
          </a:prstGeom>
          <a:noFill/>
          <a:ln w="38100" cap="flat" cmpd="sng">
            <a:solidFill>
              <a:srgbClr val="4A86E8"/>
            </a:solidFill>
            <a:prstDash val="dash"/>
            <a:round/>
            <a:headEnd type="none" w="lg" len="lg"/>
            <a:tailEnd type="none" w="lg" len="lg"/>
          </a:ln>
        </p:spPr>
      </p:cxnSp>
      <p:cxnSp>
        <p:nvCxnSpPr>
          <p:cNvPr id="99" name="Shape 99"/>
          <p:cNvCxnSpPr/>
          <p:nvPr/>
        </p:nvCxnSpPr>
        <p:spPr>
          <a:xfrm>
            <a:off x="799267" y="3311267"/>
            <a:ext cx="1053200" cy="215599"/>
          </a:xfrm>
          <a:prstGeom prst="straightConnector1">
            <a:avLst/>
          </a:prstGeom>
          <a:noFill/>
          <a:ln w="38100" cap="flat" cmpd="sng">
            <a:solidFill>
              <a:srgbClr val="F1C232"/>
            </a:solidFill>
            <a:prstDash val="dash"/>
            <a:round/>
            <a:headEnd type="none" w="lg" len="lg"/>
            <a:tailEnd type="none" w="lg" len="lg"/>
          </a:ln>
        </p:spPr>
      </p:cxnSp>
      <p:cxnSp>
        <p:nvCxnSpPr>
          <p:cNvPr id="100" name="Shape 100"/>
          <p:cNvCxnSpPr/>
          <p:nvPr/>
        </p:nvCxnSpPr>
        <p:spPr>
          <a:xfrm flipH="1">
            <a:off x="938934" y="4224700"/>
            <a:ext cx="837199" cy="342400"/>
          </a:xfrm>
          <a:prstGeom prst="straightConnector1">
            <a:avLst/>
          </a:prstGeom>
          <a:noFill/>
          <a:ln w="38100" cap="flat" cmpd="sng">
            <a:solidFill>
              <a:srgbClr val="F1C232"/>
            </a:solidFill>
            <a:prstDash val="dash"/>
            <a:round/>
            <a:headEnd type="none" w="lg" len="lg"/>
            <a:tailEnd type="none" w="lg" len="lg"/>
          </a:ln>
        </p:spPr>
      </p:cxnSp>
      <p:cxnSp>
        <p:nvCxnSpPr>
          <p:cNvPr id="101" name="Shape 101"/>
          <p:cNvCxnSpPr>
            <a:cxnSpLocks/>
            <a:endCxn id="93" idx="1"/>
          </p:cNvCxnSpPr>
          <p:nvPr/>
        </p:nvCxnSpPr>
        <p:spPr>
          <a:xfrm>
            <a:off x="8831583" y="4085547"/>
            <a:ext cx="1112800" cy="0"/>
          </a:xfrm>
          <a:prstGeom prst="straightConnector1">
            <a:avLst/>
          </a:prstGeom>
          <a:noFill/>
          <a:ln w="38100" cap="flat" cmpd="sng">
            <a:solidFill>
              <a:srgbClr val="000000"/>
            </a:solidFill>
            <a:prstDash val="dash"/>
            <a:round/>
            <a:headEnd type="none" w="lg" len="lg"/>
            <a:tailEnd type="none" w="lg" len="lg"/>
          </a:ln>
        </p:spPr>
      </p:cxnSp>
      <p:sp>
        <p:nvSpPr>
          <p:cNvPr id="102" name="Shape 102"/>
          <p:cNvSpPr txBox="1"/>
          <p:nvPr/>
        </p:nvSpPr>
        <p:spPr>
          <a:xfrm>
            <a:off x="6969601" y="5895301"/>
            <a:ext cx="1861999" cy="5335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a:t>Ubi Smart Speaker</a:t>
            </a:r>
          </a:p>
        </p:txBody>
      </p:sp>
      <p:sp>
        <p:nvSpPr>
          <p:cNvPr id="103" name="Shape 103"/>
          <p:cNvSpPr txBox="1"/>
          <p:nvPr/>
        </p:nvSpPr>
        <p:spPr>
          <a:xfrm>
            <a:off x="6612333" y="1356967"/>
            <a:ext cx="2049200" cy="6647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a:solidFill>
                  <a:schemeClr val="dk1"/>
                </a:solidFill>
              </a:rPr>
              <a:t>Sharx Security </a:t>
            </a:r>
            <a:r>
              <a:rPr lang="en" sz="1600"/>
              <a:t>IP Camera</a:t>
            </a:r>
          </a:p>
        </p:txBody>
      </p:sp>
      <p:sp>
        <p:nvSpPr>
          <p:cNvPr id="104" name="Shape 104"/>
          <p:cNvSpPr txBox="1"/>
          <p:nvPr/>
        </p:nvSpPr>
        <p:spPr>
          <a:xfrm>
            <a:off x="2498634" y="6106000"/>
            <a:ext cx="1622799" cy="636421"/>
          </a:xfrm>
          <a:prstGeom prst="rect">
            <a:avLst/>
          </a:prstGeom>
          <a:solidFill>
            <a:schemeClr val="bg1">
              <a:lumMod val="95000"/>
            </a:schemeClr>
          </a:solidFill>
          <a:ln>
            <a:noFill/>
          </a:ln>
        </p:spPr>
        <p:txBody>
          <a:bodyPr lIns="121900" tIns="121900" rIns="121900" bIns="121900" anchor="t" anchorCtr="0">
            <a:noAutofit/>
          </a:bodyPr>
          <a:lstStyle/>
          <a:p>
            <a:pPr algn="ctr"/>
            <a:r>
              <a:rPr lang="en" sz="1600" dirty="0"/>
              <a:t>Nest Thermostat</a:t>
            </a:r>
          </a:p>
        </p:txBody>
      </p:sp>
      <p:sp>
        <p:nvSpPr>
          <p:cNvPr id="105" name="Shape 105"/>
          <p:cNvSpPr txBox="1"/>
          <p:nvPr/>
        </p:nvSpPr>
        <p:spPr>
          <a:xfrm>
            <a:off x="3741367" y="1454367"/>
            <a:ext cx="1753999" cy="7635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a:t>PixStar Digital Photoframe</a:t>
            </a:r>
          </a:p>
        </p:txBody>
      </p:sp>
      <p:sp>
        <p:nvSpPr>
          <p:cNvPr id="106" name="Shape 106"/>
          <p:cNvSpPr txBox="1"/>
          <p:nvPr/>
        </p:nvSpPr>
        <p:spPr>
          <a:xfrm>
            <a:off x="1849709" y="2982767"/>
            <a:ext cx="1753999" cy="494732"/>
          </a:xfrm>
          <a:prstGeom prst="rect">
            <a:avLst/>
          </a:prstGeom>
          <a:solidFill>
            <a:schemeClr val="bg1">
              <a:lumMod val="95000"/>
            </a:schemeClr>
          </a:solidFill>
          <a:ln>
            <a:noFill/>
          </a:ln>
        </p:spPr>
        <p:txBody>
          <a:bodyPr lIns="121900" tIns="121900" rIns="121900" bIns="121900" anchor="t" anchorCtr="0">
            <a:noAutofit/>
          </a:bodyPr>
          <a:lstStyle/>
          <a:p>
            <a:pPr algn="ctr"/>
            <a:r>
              <a:rPr lang="en" sz="1600" dirty="0" err="1"/>
              <a:t>Smartthings</a:t>
            </a:r>
            <a:r>
              <a:rPr lang="en" sz="1600" dirty="0"/>
              <a:t> Hub</a:t>
            </a:r>
          </a:p>
        </p:txBody>
      </p:sp>
      <p:sp>
        <p:nvSpPr>
          <p:cNvPr id="107" name="Shape 107"/>
          <p:cNvSpPr txBox="1"/>
          <p:nvPr/>
        </p:nvSpPr>
        <p:spPr>
          <a:xfrm>
            <a:off x="126901" y="1840634"/>
            <a:ext cx="1753999" cy="763599"/>
          </a:xfrm>
          <a:prstGeom prst="rect">
            <a:avLst/>
          </a:prstGeom>
          <a:solidFill>
            <a:schemeClr val="bg1">
              <a:lumMod val="95000"/>
            </a:schemeClr>
          </a:solidFill>
          <a:ln>
            <a:noFill/>
          </a:ln>
        </p:spPr>
        <p:txBody>
          <a:bodyPr lIns="121900" tIns="121900" rIns="121900" bIns="121900" anchor="t" anchorCtr="0">
            <a:noAutofit/>
          </a:bodyPr>
          <a:lstStyle/>
          <a:p>
            <a:r>
              <a:rPr lang="en" sz="1600"/>
              <a:t>SmartSense Multi-sensor</a:t>
            </a:r>
          </a:p>
        </p:txBody>
      </p:sp>
      <p:sp>
        <p:nvSpPr>
          <p:cNvPr id="108" name="Shape 108"/>
          <p:cNvSpPr txBox="1"/>
          <p:nvPr/>
        </p:nvSpPr>
        <p:spPr>
          <a:xfrm>
            <a:off x="1" y="5323467"/>
            <a:ext cx="1753999" cy="7635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dirty="0"/>
              <a:t>Belkin WeMo Switch</a:t>
            </a:r>
          </a:p>
        </p:txBody>
      </p:sp>
      <p:sp>
        <p:nvSpPr>
          <p:cNvPr id="109" name="Shape 109"/>
          <p:cNvSpPr txBox="1"/>
          <p:nvPr/>
        </p:nvSpPr>
        <p:spPr>
          <a:xfrm>
            <a:off x="6027943" y="3820838"/>
            <a:ext cx="837199" cy="48312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a:solidFill>
                  <a:srgbClr val="4A86E8"/>
                </a:solidFill>
              </a:rPr>
              <a:t>WiFi</a:t>
            </a:r>
            <a:endParaRPr lang="en" sz="1600" dirty="0">
              <a:solidFill>
                <a:srgbClr val="4A86E8"/>
              </a:solidFill>
            </a:endParaRPr>
          </a:p>
        </p:txBody>
      </p:sp>
      <p:sp>
        <p:nvSpPr>
          <p:cNvPr id="110" name="Shape 110"/>
          <p:cNvSpPr txBox="1"/>
          <p:nvPr/>
        </p:nvSpPr>
        <p:spPr>
          <a:xfrm>
            <a:off x="1171234" y="4335501"/>
            <a:ext cx="1149999" cy="5335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a:solidFill>
                  <a:srgbClr val="F1C232"/>
                </a:solidFill>
              </a:rPr>
              <a:t>Z-Wave</a:t>
            </a:r>
          </a:p>
        </p:txBody>
      </p:sp>
      <p:sp>
        <p:nvSpPr>
          <p:cNvPr id="111" name="Shape 111"/>
          <p:cNvSpPr txBox="1"/>
          <p:nvPr/>
        </p:nvSpPr>
        <p:spPr>
          <a:xfrm>
            <a:off x="7430201" y="4672601"/>
            <a:ext cx="2161999" cy="664799"/>
          </a:xfrm>
          <a:prstGeom prst="rect">
            <a:avLst/>
          </a:prstGeom>
          <a:solidFill>
            <a:schemeClr val="bg1">
              <a:lumMod val="95000"/>
            </a:schemeClr>
          </a:solidFill>
          <a:ln>
            <a:noFill/>
          </a:ln>
        </p:spPr>
        <p:txBody>
          <a:bodyPr lIns="121900" tIns="121900" rIns="121900" bIns="121900" anchor="t" anchorCtr="0">
            <a:noAutofit/>
          </a:bodyPr>
          <a:lstStyle/>
          <a:p>
            <a:pPr algn="ctr"/>
            <a:r>
              <a:rPr lang="en" sz="1600" dirty="0">
                <a:solidFill>
                  <a:schemeClr val="dk1"/>
                </a:solidFill>
              </a:rPr>
              <a:t>Gateway </a:t>
            </a:r>
            <a:br>
              <a:rPr lang="en" sz="1600" dirty="0">
                <a:solidFill>
                  <a:schemeClr val="dk1"/>
                </a:solidFill>
              </a:rPr>
            </a:br>
            <a:r>
              <a:rPr lang="en" sz="1600" dirty="0">
                <a:solidFill>
                  <a:schemeClr val="dk1"/>
                </a:solidFill>
              </a:rPr>
              <a:t>(Passive Monitor)</a:t>
            </a:r>
          </a:p>
        </p:txBody>
      </p:sp>
      <p:sp>
        <p:nvSpPr>
          <p:cNvPr id="112" name="Shape 112"/>
          <p:cNvSpPr txBox="1">
            <a:spLocks noGrp="1"/>
          </p:cNvSpPr>
          <p:nvPr>
            <p:ph type="sldNum" idx="12"/>
          </p:nvPr>
        </p:nvSpPr>
        <p:spPr>
          <a:xfrm>
            <a:off x="11296610" y="6217621"/>
            <a:ext cx="731599" cy="524800"/>
          </a:xfrm>
          <a:prstGeom prst="rect">
            <a:avLst/>
          </a:prstGeom>
          <a:noFill/>
        </p:spPr>
        <p:txBody>
          <a:bodyPr spcFirstLastPara="1" vert="horz" wrap="square" lIns="121900" tIns="121900" rIns="121900" bIns="121900" rtlCol="0" anchor="ctr" anchorCtr="0">
            <a:noAutofit/>
          </a:bodyPr>
          <a:lstStyle/>
          <a:p>
            <a:fld id="{00000000-1234-1234-1234-123412341234}" type="slidenum">
              <a:rPr lang="en" sz="1333"/>
              <a:pPr/>
              <a:t>2</a:t>
            </a:fld>
            <a:endParaRPr lang="en" sz="1333"/>
          </a:p>
        </p:txBody>
      </p:sp>
    </p:spTree>
    <p:extLst>
      <p:ext uri="{BB962C8B-B14F-4D97-AF65-F5344CB8AC3E}">
        <p14:creationId xmlns:p14="http://schemas.microsoft.com/office/powerpoint/2010/main" val="1238957010"/>
      </p:ext>
    </p:extLst>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6"/>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20</a:t>
            </a:fld>
            <a:endParaRPr/>
          </a:p>
        </p:txBody>
      </p:sp>
      <p:sp>
        <p:nvSpPr>
          <p:cNvPr id="491" name="Google Shape;491;p66"/>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492" name="Google Shape;492;p66"/>
          <p:cNvSpPr txBox="1"/>
          <p:nvPr/>
        </p:nvSpPr>
        <p:spPr>
          <a:xfrm>
            <a:off x="391900" y="1247200"/>
            <a:ext cx="11704400" cy="1481200"/>
          </a:xfrm>
          <a:prstGeom prst="rect">
            <a:avLst/>
          </a:prstGeom>
          <a:noFill/>
          <a:ln>
            <a:noFill/>
          </a:ln>
        </p:spPr>
        <p:txBody>
          <a:bodyPr spcFirstLastPara="1" wrap="square" lIns="121900" tIns="121900" rIns="121900" bIns="121900" anchor="t" anchorCtr="0">
            <a:noAutofit/>
          </a:bodyPr>
          <a:lstStyle/>
          <a:p>
            <a:r>
              <a:rPr lang="en" sz="3200" dirty="0">
                <a:solidFill>
                  <a:schemeClr val="dk2"/>
                </a:solidFill>
                <a:latin typeface="Roboto"/>
                <a:ea typeface="Roboto"/>
                <a:cs typeface="Roboto"/>
                <a:sym typeface="Roboto"/>
              </a:rPr>
              <a:t>4. If </a:t>
            </a:r>
            <a:r>
              <a:rPr lang="en" sz="3200" i="1" dirty="0" err="1">
                <a:solidFill>
                  <a:schemeClr val="dk2"/>
                </a:solidFill>
                <a:latin typeface="Roboto"/>
                <a:ea typeface="Roboto"/>
                <a:cs typeface="Roboto"/>
                <a:sym typeface="Roboto"/>
              </a:rPr>
              <a:t>attacker.com</a:t>
            </a:r>
            <a:r>
              <a:rPr lang="en" sz="3200" dirty="0" err="1">
                <a:solidFill>
                  <a:schemeClr val="dk2"/>
                </a:solidFill>
                <a:latin typeface="Roboto"/>
                <a:ea typeface="Roboto"/>
                <a:cs typeface="Roboto"/>
                <a:sym typeface="Roboto"/>
              </a:rPr>
              <a:t>’s</a:t>
            </a:r>
            <a:r>
              <a:rPr lang="en" sz="3200" dirty="0">
                <a:solidFill>
                  <a:schemeClr val="dk2"/>
                </a:solidFill>
                <a:latin typeface="Roboto"/>
                <a:ea typeface="Roboto"/>
                <a:cs typeface="Roboto"/>
                <a:sym typeface="Roboto"/>
              </a:rPr>
              <a:t> DNS A record is </a:t>
            </a:r>
            <a:r>
              <a:rPr lang="en" sz="3200" i="1" dirty="0">
                <a:solidFill>
                  <a:schemeClr val="dk2"/>
                </a:solidFill>
                <a:latin typeface="Roboto"/>
                <a:ea typeface="Roboto"/>
                <a:cs typeface="Roboto"/>
                <a:sym typeface="Roboto"/>
              </a:rPr>
              <a:t>not</a:t>
            </a:r>
            <a:r>
              <a:rPr lang="en" sz="3200" dirty="0">
                <a:solidFill>
                  <a:schemeClr val="dk2"/>
                </a:solidFill>
                <a:latin typeface="Roboto"/>
                <a:ea typeface="Roboto"/>
                <a:cs typeface="Roboto"/>
                <a:sym typeface="Roboto"/>
              </a:rPr>
              <a:t> cached, browser queries malicious nameserver again. Now return target IP w/ large TTL.</a:t>
            </a:r>
            <a:endParaRPr sz="3200" dirty="0">
              <a:solidFill>
                <a:schemeClr val="dk2"/>
              </a:solidFill>
              <a:latin typeface="Roboto"/>
              <a:ea typeface="Roboto"/>
              <a:cs typeface="Roboto"/>
              <a:sym typeface="Roboto"/>
            </a:endParaRPr>
          </a:p>
        </p:txBody>
      </p:sp>
      <p:pic>
        <p:nvPicPr>
          <p:cNvPr id="493" name="Google Shape;493;p66"/>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494" name="Google Shape;494;p66"/>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495" name="Google Shape;495;p66"/>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496" name="Google Shape;496;p66"/>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497" name="Google Shape;497;p66"/>
          <p:cNvSpPr txBox="1"/>
          <p:nvPr/>
        </p:nvSpPr>
        <p:spPr>
          <a:xfrm>
            <a:off x="1304566" y="3529900"/>
            <a:ext cx="27594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498" name="Google Shape;498;p66"/>
          <p:cNvSpPr txBox="1"/>
          <p:nvPr/>
        </p:nvSpPr>
        <p:spPr>
          <a:xfrm>
            <a:off x="6090350"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dirty="0" err="1">
                <a:latin typeface="Consolas"/>
                <a:ea typeface="Consolas"/>
                <a:cs typeface="Consolas"/>
                <a:sym typeface="Consolas"/>
              </a:rPr>
              <a:t>Attacker.com</a:t>
            </a:r>
            <a:r>
              <a:rPr lang="en" sz="2400" dirty="0">
                <a:latin typeface="Consolas"/>
                <a:ea typeface="Consolas"/>
                <a:cs typeface="Consolas"/>
                <a:sym typeface="Consolas"/>
              </a:rPr>
              <a:t> Web Server</a:t>
            </a:r>
            <a:endParaRPr sz="2400" dirty="0">
              <a:latin typeface="Consolas"/>
              <a:ea typeface="Consolas"/>
              <a:cs typeface="Consolas"/>
              <a:sym typeface="Consolas"/>
            </a:endParaRPr>
          </a:p>
          <a:p>
            <a:pPr algn="ctr"/>
            <a:r>
              <a:rPr lang="en" sz="2400" dirty="0">
                <a:latin typeface="Consolas"/>
                <a:ea typeface="Consolas"/>
                <a:cs typeface="Consolas"/>
                <a:sym typeface="Consolas"/>
              </a:rPr>
              <a:t>6.6.6.6</a:t>
            </a:r>
            <a:endParaRPr sz="2400" dirty="0">
              <a:latin typeface="Consolas"/>
              <a:ea typeface="Consolas"/>
              <a:cs typeface="Consolas"/>
              <a:sym typeface="Consolas"/>
            </a:endParaRPr>
          </a:p>
        </p:txBody>
      </p:sp>
      <p:pic>
        <p:nvPicPr>
          <p:cNvPr id="499" name="Google Shape;499;p66"/>
          <p:cNvPicPr preferRelativeResize="0"/>
          <p:nvPr/>
        </p:nvPicPr>
        <p:blipFill>
          <a:blip r:embed="rId6">
            <a:alphaModFix/>
          </a:blip>
          <a:stretch>
            <a:fillRect/>
          </a:stretch>
        </p:blipFill>
        <p:spPr>
          <a:xfrm>
            <a:off x="1318800" y="4866803"/>
            <a:ext cx="1597867" cy="1597867"/>
          </a:xfrm>
          <a:prstGeom prst="rect">
            <a:avLst/>
          </a:prstGeom>
          <a:noFill/>
          <a:ln>
            <a:noFill/>
          </a:ln>
        </p:spPr>
      </p:pic>
      <p:pic>
        <p:nvPicPr>
          <p:cNvPr id="500" name="Google Shape;500;p66"/>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501" name="Google Shape;501;p66"/>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502" name="Google Shape;502;p66"/>
          <p:cNvPicPr preferRelativeResize="0"/>
          <p:nvPr/>
        </p:nvPicPr>
        <p:blipFill>
          <a:blip r:embed="rId7">
            <a:alphaModFix/>
          </a:blip>
          <a:stretch>
            <a:fillRect/>
          </a:stretch>
        </p:blipFill>
        <p:spPr>
          <a:xfrm>
            <a:off x="6728117" y="2991967"/>
            <a:ext cx="629267" cy="632616"/>
          </a:xfrm>
          <a:prstGeom prst="rect">
            <a:avLst/>
          </a:prstGeom>
          <a:noFill/>
          <a:ln>
            <a:noFill/>
          </a:ln>
        </p:spPr>
      </p:pic>
      <p:sp>
        <p:nvSpPr>
          <p:cNvPr id="503" name="Google Shape;503;p66"/>
          <p:cNvSpPr/>
          <p:nvPr/>
        </p:nvSpPr>
        <p:spPr>
          <a:xfrm>
            <a:off x="1553401" y="4208702"/>
            <a:ext cx="629268" cy="801929"/>
          </a:xfrm>
          <a:custGeom>
            <a:avLst/>
            <a:gdLst/>
            <a:ahLst/>
            <a:cxnLst/>
            <a:rect l="l" t="t" r="r" b="b"/>
            <a:pathLst>
              <a:path w="24703" h="32857" extrusionOk="0">
                <a:moveTo>
                  <a:pt x="0" y="31092"/>
                </a:moveTo>
                <a:cubicBezTo>
                  <a:pt x="2000" y="25916"/>
                  <a:pt x="7882" y="-257"/>
                  <a:pt x="11999" y="37"/>
                </a:cubicBezTo>
                <a:cubicBezTo>
                  <a:pt x="16116" y="331"/>
                  <a:pt x="22586" y="27387"/>
                  <a:pt x="24703" y="32857"/>
                </a:cubicBezTo>
              </a:path>
            </a:pathLst>
          </a:custGeom>
          <a:noFill/>
          <a:ln w="9525" cap="flat" cmpd="sng">
            <a:solidFill>
              <a:schemeClr val="dk2"/>
            </a:solidFill>
            <a:prstDash val="solid"/>
            <a:round/>
            <a:headEnd type="none" w="med" len="med"/>
            <a:tailEnd type="triangle" w="med" len="med"/>
          </a:ln>
        </p:spPr>
        <p:txBody>
          <a:bodyPr/>
          <a:lstStyle/>
          <a:p>
            <a:endParaRPr lang="en-US"/>
          </a:p>
        </p:txBody>
      </p:sp>
      <p:sp>
        <p:nvSpPr>
          <p:cNvPr id="504" name="Google Shape;504;p66"/>
          <p:cNvSpPr txBox="1"/>
          <p:nvPr/>
        </p:nvSpPr>
        <p:spPr>
          <a:xfrm>
            <a:off x="1868035" y="4337351"/>
            <a:ext cx="4728800" cy="329200"/>
          </a:xfrm>
          <a:prstGeom prst="rect">
            <a:avLst/>
          </a:prstGeom>
          <a:noFill/>
          <a:ln>
            <a:noFill/>
          </a:ln>
        </p:spPr>
        <p:txBody>
          <a:bodyPr spcFirstLastPara="1" wrap="square" lIns="121900" tIns="121900" rIns="121900" bIns="121900" anchor="t" anchorCtr="0">
            <a:noAutofit/>
          </a:bodyPr>
          <a:lstStyle/>
          <a:p>
            <a:r>
              <a:rPr lang="en" sz="1600" dirty="0">
                <a:latin typeface="Consolas"/>
                <a:ea typeface="Consolas"/>
                <a:cs typeface="Consolas"/>
                <a:sym typeface="Consolas"/>
              </a:rPr>
              <a:t>ANSWER SECTION:</a:t>
            </a:r>
            <a:endParaRPr sz="1600" dirty="0">
              <a:latin typeface="Consolas"/>
              <a:ea typeface="Consolas"/>
              <a:cs typeface="Consolas"/>
              <a:sym typeface="Consolas"/>
            </a:endParaRPr>
          </a:p>
          <a:p>
            <a:r>
              <a:rPr lang="en" sz="1600" dirty="0" err="1">
                <a:latin typeface="Consolas"/>
                <a:ea typeface="Consolas"/>
                <a:cs typeface="Consolas"/>
                <a:sym typeface="Consolas"/>
              </a:rPr>
              <a:t>Attacker.com</a:t>
            </a:r>
            <a:r>
              <a:rPr lang="en" sz="1600" dirty="0">
                <a:latin typeface="Consolas"/>
                <a:ea typeface="Consolas"/>
                <a:cs typeface="Consolas"/>
                <a:sym typeface="Consolas"/>
              </a:rPr>
              <a:t>  300  IN  A  192.168.6.88</a:t>
            </a:r>
            <a:endParaRPr sz="1600" dirty="0">
              <a:latin typeface="Consolas"/>
              <a:ea typeface="Consolas"/>
              <a:cs typeface="Consolas"/>
              <a:sym typeface="Consolas"/>
            </a:endParaRPr>
          </a:p>
        </p:txBody>
      </p:sp>
    </p:spTree>
    <p:extLst>
      <p:ext uri="{BB962C8B-B14F-4D97-AF65-F5344CB8AC3E}">
        <p14:creationId xmlns:p14="http://schemas.microsoft.com/office/powerpoint/2010/main" val="80448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200"/>
                                        <p:tgtEl>
                                          <p:spTgt spid="503"/>
                                        </p:tgtEl>
                                      </p:cBhvr>
                                    </p:animEffect>
                                  </p:childTnLst>
                                </p:cTn>
                              </p:par>
                              <p:par>
                                <p:cTn id="8" presetID="10" presetClass="entr" presetSubtype="0" fill="hold" nodeType="withEffect">
                                  <p:stCondLst>
                                    <p:cond delay="0"/>
                                  </p:stCondLst>
                                  <p:childTnLst>
                                    <p:set>
                                      <p:cBhvr>
                                        <p:cTn id="9" dur="1" fill="hold">
                                          <p:stCondLst>
                                            <p:cond delay="0"/>
                                          </p:stCondLst>
                                        </p:cTn>
                                        <p:tgtEl>
                                          <p:spTgt spid="504"/>
                                        </p:tgtEl>
                                        <p:attrNameLst>
                                          <p:attrName>style.visibility</p:attrName>
                                        </p:attrNameLst>
                                      </p:cBhvr>
                                      <p:to>
                                        <p:strVal val="visible"/>
                                      </p:to>
                                    </p:set>
                                    <p:animEffect transition="in" filter="fade">
                                      <p:cBhvr>
                                        <p:cTn id="10" dur="200"/>
                                        <p:tgtEl>
                                          <p:spTgt spid="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7"/>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21</a:t>
            </a:fld>
            <a:endParaRPr/>
          </a:p>
        </p:txBody>
      </p:sp>
      <p:sp>
        <p:nvSpPr>
          <p:cNvPr id="510" name="Google Shape;510;p67"/>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511" name="Google Shape;511;p67"/>
          <p:cNvSpPr txBox="1"/>
          <p:nvPr/>
        </p:nvSpPr>
        <p:spPr>
          <a:xfrm>
            <a:off x="391900" y="1247200"/>
            <a:ext cx="11483600" cy="14812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5. This time, retrieving </a:t>
            </a:r>
            <a:r>
              <a:rPr lang="en" sz="3200" i="1">
                <a:solidFill>
                  <a:schemeClr val="dk2"/>
                </a:solidFill>
                <a:latin typeface="Roboto"/>
                <a:ea typeface="Roboto"/>
                <a:cs typeface="Roboto"/>
                <a:sym typeface="Roboto"/>
              </a:rPr>
              <a:t>test</a:t>
            </a:r>
            <a:r>
              <a:rPr lang="en" sz="3200">
                <a:solidFill>
                  <a:schemeClr val="dk2"/>
                </a:solidFill>
                <a:latin typeface="Roboto"/>
                <a:ea typeface="Roboto"/>
                <a:cs typeface="Roboto"/>
                <a:sym typeface="Roboto"/>
              </a:rPr>
              <a:t> fails. But </a:t>
            </a:r>
            <a:r>
              <a:rPr lang="en" sz="3200" i="1">
                <a:solidFill>
                  <a:schemeClr val="dk2"/>
                </a:solidFill>
                <a:latin typeface="Roboto"/>
                <a:ea typeface="Roboto"/>
                <a:cs typeface="Roboto"/>
                <a:sym typeface="Roboto"/>
              </a:rPr>
              <a:t>attacker.com</a:t>
            </a:r>
            <a:r>
              <a:rPr lang="en" sz="3200">
                <a:solidFill>
                  <a:schemeClr val="dk2"/>
                </a:solidFill>
                <a:latin typeface="Roboto"/>
                <a:ea typeface="Roboto"/>
                <a:cs typeface="Roboto"/>
                <a:sym typeface="Roboto"/>
              </a:rPr>
              <a:t> is now </a:t>
            </a:r>
            <a:r>
              <a:rPr lang="en" sz="3200" u="sng">
                <a:solidFill>
                  <a:schemeClr val="dk2"/>
                </a:solidFill>
                <a:latin typeface="Roboto"/>
                <a:ea typeface="Roboto"/>
                <a:cs typeface="Roboto"/>
                <a:sym typeface="Roboto"/>
              </a:rPr>
              <a:t>rebound</a:t>
            </a:r>
            <a:r>
              <a:rPr lang="en" sz="3200">
                <a:solidFill>
                  <a:schemeClr val="dk2"/>
                </a:solidFill>
                <a:latin typeface="Roboto"/>
                <a:ea typeface="Roboto"/>
                <a:cs typeface="Roboto"/>
                <a:sym typeface="Roboto"/>
              </a:rPr>
              <a:t> to the target IP, and can make direct requests.</a:t>
            </a:r>
            <a:endParaRPr sz="3200">
              <a:solidFill>
                <a:schemeClr val="dk2"/>
              </a:solidFill>
              <a:latin typeface="Roboto"/>
              <a:ea typeface="Roboto"/>
              <a:cs typeface="Roboto"/>
              <a:sym typeface="Roboto"/>
            </a:endParaRPr>
          </a:p>
        </p:txBody>
      </p:sp>
      <p:pic>
        <p:nvPicPr>
          <p:cNvPr id="512" name="Google Shape;512;p67"/>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513" name="Google Shape;513;p67"/>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514" name="Google Shape;514;p67"/>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515" name="Google Shape;515;p67"/>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516" name="Google Shape;516;p67"/>
          <p:cNvSpPr txBox="1"/>
          <p:nvPr/>
        </p:nvSpPr>
        <p:spPr>
          <a:xfrm>
            <a:off x="1304566" y="3529900"/>
            <a:ext cx="27721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517" name="Google Shape;517;p67"/>
          <p:cNvSpPr txBox="1"/>
          <p:nvPr/>
        </p:nvSpPr>
        <p:spPr>
          <a:xfrm>
            <a:off x="5794284"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Attacker.com Web Server</a:t>
            </a:r>
            <a:endParaRPr sz="2400">
              <a:latin typeface="Consolas"/>
              <a:ea typeface="Consolas"/>
              <a:cs typeface="Consolas"/>
              <a:sym typeface="Consolas"/>
            </a:endParaRPr>
          </a:p>
          <a:p>
            <a:pPr algn="ctr"/>
            <a:r>
              <a:rPr lang="en" sz="2400">
                <a:latin typeface="Consolas"/>
                <a:ea typeface="Consolas"/>
                <a:cs typeface="Consolas"/>
                <a:sym typeface="Consolas"/>
              </a:rPr>
              <a:t>6.6.6.6</a:t>
            </a:r>
            <a:endParaRPr sz="2400">
              <a:latin typeface="Consolas"/>
              <a:ea typeface="Consolas"/>
              <a:cs typeface="Consolas"/>
              <a:sym typeface="Consolas"/>
            </a:endParaRPr>
          </a:p>
        </p:txBody>
      </p:sp>
      <p:pic>
        <p:nvPicPr>
          <p:cNvPr id="518" name="Google Shape;518;p67"/>
          <p:cNvPicPr preferRelativeResize="0"/>
          <p:nvPr/>
        </p:nvPicPr>
        <p:blipFill>
          <a:blip r:embed="rId6">
            <a:alphaModFix/>
          </a:blip>
          <a:stretch>
            <a:fillRect/>
          </a:stretch>
        </p:blipFill>
        <p:spPr>
          <a:xfrm>
            <a:off x="1318800" y="4866803"/>
            <a:ext cx="1597867" cy="1597867"/>
          </a:xfrm>
          <a:prstGeom prst="rect">
            <a:avLst/>
          </a:prstGeom>
          <a:noFill/>
          <a:ln>
            <a:noFill/>
          </a:ln>
        </p:spPr>
      </p:pic>
      <p:pic>
        <p:nvPicPr>
          <p:cNvPr id="519" name="Google Shape;519;p67"/>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520" name="Google Shape;520;p67"/>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521" name="Google Shape;521;p67"/>
          <p:cNvPicPr preferRelativeResize="0"/>
          <p:nvPr/>
        </p:nvPicPr>
        <p:blipFill>
          <a:blip r:embed="rId7">
            <a:alphaModFix/>
          </a:blip>
          <a:stretch>
            <a:fillRect/>
          </a:stretch>
        </p:blipFill>
        <p:spPr>
          <a:xfrm>
            <a:off x="6728117" y="2991967"/>
            <a:ext cx="629267" cy="632616"/>
          </a:xfrm>
          <a:prstGeom prst="rect">
            <a:avLst/>
          </a:prstGeom>
          <a:noFill/>
          <a:ln>
            <a:noFill/>
          </a:ln>
        </p:spPr>
      </p:pic>
      <p:sp>
        <p:nvSpPr>
          <p:cNvPr id="522" name="Google Shape;522;p67"/>
          <p:cNvSpPr txBox="1"/>
          <p:nvPr/>
        </p:nvSpPr>
        <p:spPr>
          <a:xfrm>
            <a:off x="3605033" y="4941200"/>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GET /test HTTP/1.1</a:t>
            </a:r>
            <a:endParaRPr sz="1600">
              <a:latin typeface="Consolas"/>
              <a:ea typeface="Consolas"/>
              <a:cs typeface="Consolas"/>
              <a:sym typeface="Consolas"/>
            </a:endParaRPr>
          </a:p>
        </p:txBody>
      </p:sp>
      <p:sp>
        <p:nvSpPr>
          <p:cNvPr id="523" name="Google Shape;523;p67"/>
          <p:cNvSpPr/>
          <p:nvPr/>
        </p:nvSpPr>
        <p:spPr>
          <a:xfrm>
            <a:off x="3182567" y="5316467"/>
            <a:ext cx="4788967" cy="670533"/>
          </a:xfrm>
          <a:custGeom>
            <a:avLst/>
            <a:gdLst/>
            <a:ahLst/>
            <a:cxnLst/>
            <a:rect l="l" t="t" r="r" b="b"/>
            <a:pathLst>
              <a:path w="143669" h="20116" extrusionOk="0">
                <a:moveTo>
                  <a:pt x="0" y="0"/>
                </a:moveTo>
                <a:cubicBezTo>
                  <a:pt x="23938" y="1706"/>
                  <a:pt x="142982" y="6881"/>
                  <a:pt x="143629" y="10234"/>
                </a:cubicBezTo>
                <a:cubicBezTo>
                  <a:pt x="144276" y="13587"/>
                  <a:pt x="27173" y="18469"/>
                  <a:pt x="3882" y="20116"/>
                </a:cubicBezTo>
              </a:path>
            </a:pathLst>
          </a:custGeom>
          <a:noFill/>
          <a:ln w="9525" cap="flat" cmpd="sng">
            <a:solidFill>
              <a:schemeClr val="dk2"/>
            </a:solidFill>
            <a:prstDash val="solid"/>
            <a:round/>
            <a:headEnd type="none" w="med" len="med"/>
            <a:tailEnd type="triangle" w="med" len="med"/>
          </a:ln>
        </p:spPr>
        <p:txBody>
          <a:bodyPr/>
          <a:lstStyle/>
          <a:p>
            <a:endParaRPr lang="en-US"/>
          </a:p>
        </p:txBody>
      </p:sp>
      <p:sp>
        <p:nvSpPr>
          <p:cNvPr id="524" name="Google Shape;524;p67"/>
          <p:cNvSpPr txBox="1"/>
          <p:nvPr/>
        </p:nvSpPr>
        <p:spPr>
          <a:xfrm>
            <a:off x="3808233" y="5957200"/>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HTTP 404</a:t>
            </a:r>
            <a:endParaRPr sz="1600">
              <a:latin typeface="Consolas"/>
              <a:ea typeface="Consolas"/>
              <a:cs typeface="Consolas"/>
              <a:sym typeface="Consolas"/>
            </a:endParaRPr>
          </a:p>
        </p:txBody>
      </p:sp>
    </p:spTree>
    <p:extLst>
      <p:ext uri="{BB962C8B-B14F-4D97-AF65-F5344CB8AC3E}">
        <p14:creationId xmlns:p14="http://schemas.microsoft.com/office/powerpoint/2010/main" val="376036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2"/>
                                        </p:tgtEl>
                                        <p:attrNameLst>
                                          <p:attrName>style.visibility</p:attrName>
                                        </p:attrNameLst>
                                      </p:cBhvr>
                                      <p:to>
                                        <p:strVal val="visible"/>
                                      </p:to>
                                    </p:set>
                                    <p:animEffect transition="in" filter="fade">
                                      <p:cBhvr>
                                        <p:cTn id="7" dur="200"/>
                                        <p:tgtEl>
                                          <p:spTgt spid="522"/>
                                        </p:tgtEl>
                                      </p:cBhvr>
                                    </p:animEffect>
                                  </p:childTnLst>
                                </p:cTn>
                              </p:par>
                              <p:par>
                                <p:cTn id="8" presetID="10" presetClass="entr" presetSubtype="0" fill="hold" nodeType="withEffect">
                                  <p:stCondLst>
                                    <p:cond delay="0"/>
                                  </p:stCondLst>
                                  <p:childTnLst>
                                    <p:set>
                                      <p:cBhvr>
                                        <p:cTn id="9" dur="1" fill="hold">
                                          <p:stCondLst>
                                            <p:cond delay="0"/>
                                          </p:stCondLst>
                                        </p:cTn>
                                        <p:tgtEl>
                                          <p:spTgt spid="523"/>
                                        </p:tgtEl>
                                        <p:attrNameLst>
                                          <p:attrName>style.visibility</p:attrName>
                                        </p:attrNameLst>
                                      </p:cBhvr>
                                      <p:to>
                                        <p:strVal val="visible"/>
                                      </p:to>
                                    </p:set>
                                    <p:animEffect transition="in" filter="fade">
                                      <p:cBhvr>
                                        <p:cTn id="10" dur="200"/>
                                        <p:tgtEl>
                                          <p:spTgt spid="523"/>
                                        </p:tgtEl>
                                      </p:cBhvr>
                                    </p:animEffect>
                                  </p:childTnLst>
                                </p:cTn>
                              </p:par>
                              <p:par>
                                <p:cTn id="11" presetID="10" presetClass="entr" presetSubtype="0" fill="hold" nodeType="withEffect">
                                  <p:stCondLst>
                                    <p:cond delay="0"/>
                                  </p:stCondLst>
                                  <p:childTnLst>
                                    <p:set>
                                      <p:cBhvr>
                                        <p:cTn id="12" dur="1" fill="hold">
                                          <p:stCondLst>
                                            <p:cond delay="0"/>
                                          </p:stCondLst>
                                        </p:cTn>
                                        <p:tgtEl>
                                          <p:spTgt spid="524"/>
                                        </p:tgtEl>
                                        <p:attrNameLst>
                                          <p:attrName>style.visibility</p:attrName>
                                        </p:attrNameLst>
                                      </p:cBhvr>
                                      <p:to>
                                        <p:strVal val="visible"/>
                                      </p:to>
                                    </p:set>
                                    <p:animEffect transition="in" filter="fade">
                                      <p:cBhvr>
                                        <p:cTn id="13" dur="2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8"/>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22</a:t>
            </a:fld>
            <a:endParaRPr/>
          </a:p>
        </p:txBody>
      </p:sp>
      <p:sp>
        <p:nvSpPr>
          <p:cNvPr id="530" name="Google Shape;530;p68"/>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531" name="Google Shape;531;p68"/>
          <p:cNvSpPr txBox="1"/>
          <p:nvPr/>
        </p:nvSpPr>
        <p:spPr>
          <a:xfrm>
            <a:off x="391900" y="1247200"/>
            <a:ext cx="11483600" cy="14812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5. This time, retrieving </a:t>
            </a:r>
            <a:r>
              <a:rPr lang="en" sz="3200" i="1">
                <a:solidFill>
                  <a:schemeClr val="dk2"/>
                </a:solidFill>
                <a:latin typeface="Roboto"/>
                <a:ea typeface="Roboto"/>
                <a:cs typeface="Roboto"/>
                <a:sym typeface="Roboto"/>
              </a:rPr>
              <a:t>test</a:t>
            </a:r>
            <a:r>
              <a:rPr lang="en" sz="3200">
                <a:solidFill>
                  <a:schemeClr val="dk2"/>
                </a:solidFill>
                <a:latin typeface="Roboto"/>
                <a:ea typeface="Roboto"/>
                <a:cs typeface="Roboto"/>
                <a:sym typeface="Roboto"/>
              </a:rPr>
              <a:t> fails. But </a:t>
            </a:r>
            <a:r>
              <a:rPr lang="en" sz="3200" i="1">
                <a:solidFill>
                  <a:schemeClr val="dk2"/>
                </a:solidFill>
                <a:latin typeface="Roboto"/>
                <a:ea typeface="Roboto"/>
                <a:cs typeface="Roboto"/>
                <a:sym typeface="Roboto"/>
              </a:rPr>
              <a:t>attacker.com</a:t>
            </a:r>
            <a:r>
              <a:rPr lang="en" sz="3200">
                <a:solidFill>
                  <a:schemeClr val="dk2"/>
                </a:solidFill>
                <a:latin typeface="Roboto"/>
                <a:ea typeface="Roboto"/>
                <a:cs typeface="Roboto"/>
                <a:sym typeface="Roboto"/>
              </a:rPr>
              <a:t> is now </a:t>
            </a:r>
            <a:r>
              <a:rPr lang="en" sz="3200" u="sng">
                <a:solidFill>
                  <a:schemeClr val="dk2"/>
                </a:solidFill>
                <a:latin typeface="Roboto"/>
                <a:ea typeface="Roboto"/>
                <a:cs typeface="Roboto"/>
                <a:sym typeface="Roboto"/>
              </a:rPr>
              <a:t>rebound</a:t>
            </a:r>
            <a:r>
              <a:rPr lang="en" sz="3200">
                <a:solidFill>
                  <a:schemeClr val="dk2"/>
                </a:solidFill>
                <a:latin typeface="Roboto"/>
                <a:ea typeface="Roboto"/>
                <a:cs typeface="Roboto"/>
                <a:sym typeface="Roboto"/>
              </a:rPr>
              <a:t> to the target IP, and can make direct requests.</a:t>
            </a:r>
            <a:endParaRPr sz="3200">
              <a:solidFill>
                <a:schemeClr val="dk2"/>
              </a:solidFill>
              <a:latin typeface="Roboto"/>
              <a:ea typeface="Roboto"/>
              <a:cs typeface="Roboto"/>
              <a:sym typeface="Roboto"/>
            </a:endParaRPr>
          </a:p>
        </p:txBody>
      </p:sp>
      <p:pic>
        <p:nvPicPr>
          <p:cNvPr id="532" name="Google Shape;532;p68"/>
          <p:cNvPicPr preferRelativeResize="0"/>
          <p:nvPr/>
        </p:nvPicPr>
        <p:blipFill rotWithShape="1">
          <a:blip r:embed="rId3">
            <a:alphaModFix/>
          </a:blip>
          <a:srcRect l="15805" r="17080"/>
          <a:stretch/>
        </p:blipFill>
        <p:spPr>
          <a:xfrm>
            <a:off x="8297800" y="4866801"/>
            <a:ext cx="1188203" cy="1770367"/>
          </a:xfrm>
          <a:prstGeom prst="rect">
            <a:avLst/>
          </a:prstGeom>
          <a:noFill/>
          <a:ln>
            <a:noFill/>
          </a:ln>
        </p:spPr>
      </p:pic>
      <p:sp>
        <p:nvSpPr>
          <p:cNvPr id="533" name="Google Shape;533;p68"/>
          <p:cNvSpPr txBox="1"/>
          <p:nvPr/>
        </p:nvSpPr>
        <p:spPr>
          <a:xfrm>
            <a:off x="7756300" y="4358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pic>
        <p:nvPicPr>
          <p:cNvPr id="534" name="Google Shape;534;p68"/>
          <p:cNvPicPr preferRelativeResize="0"/>
          <p:nvPr/>
        </p:nvPicPr>
        <p:blipFill>
          <a:blip r:embed="rId4">
            <a:alphaModFix/>
          </a:blip>
          <a:stretch>
            <a:fillRect/>
          </a:stretch>
        </p:blipFill>
        <p:spPr>
          <a:xfrm>
            <a:off x="1803634" y="2551967"/>
            <a:ext cx="1273068" cy="1079533"/>
          </a:xfrm>
          <a:prstGeom prst="rect">
            <a:avLst/>
          </a:prstGeom>
          <a:noFill/>
          <a:ln>
            <a:noFill/>
          </a:ln>
        </p:spPr>
      </p:pic>
      <p:pic>
        <p:nvPicPr>
          <p:cNvPr id="535" name="Google Shape;535;p68"/>
          <p:cNvPicPr preferRelativeResize="0"/>
          <p:nvPr/>
        </p:nvPicPr>
        <p:blipFill>
          <a:blip r:embed="rId5">
            <a:alphaModFix/>
          </a:blip>
          <a:stretch>
            <a:fillRect/>
          </a:stretch>
        </p:blipFill>
        <p:spPr>
          <a:xfrm>
            <a:off x="6239567" y="2584616"/>
            <a:ext cx="1014235" cy="1014235"/>
          </a:xfrm>
          <a:prstGeom prst="rect">
            <a:avLst/>
          </a:prstGeom>
          <a:noFill/>
          <a:ln>
            <a:noFill/>
          </a:ln>
        </p:spPr>
      </p:pic>
      <p:sp>
        <p:nvSpPr>
          <p:cNvPr id="536" name="Google Shape;536;p68"/>
          <p:cNvSpPr txBox="1"/>
          <p:nvPr/>
        </p:nvSpPr>
        <p:spPr>
          <a:xfrm>
            <a:off x="1304566" y="3529900"/>
            <a:ext cx="2670533" cy="352800"/>
          </a:xfrm>
          <a:prstGeom prst="rect">
            <a:avLst/>
          </a:prstGeom>
          <a:noFill/>
          <a:ln>
            <a:noFill/>
          </a:ln>
        </p:spPr>
        <p:txBody>
          <a:bodyPr spcFirstLastPara="1" wrap="square" lIns="121900" tIns="121900" rIns="121900" bIns="121900" anchor="t" anchorCtr="0">
            <a:noAutofit/>
          </a:bodyPr>
          <a:lstStyle/>
          <a:p>
            <a:pPr algn="ctr"/>
            <a:r>
              <a:rPr lang="en" sz="2400" dirty="0">
                <a:latin typeface="Consolas"/>
                <a:ea typeface="Consolas"/>
                <a:cs typeface="Consolas"/>
                <a:sym typeface="Consolas"/>
              </a:rPr>
              <a:t>Authoritative DNS Server</a:t>
            </a:r>
            <a:endParaRPr sz="2400" dirty="0">
              <a:latin typeface="Consolas"/>
              <a:ea typeface="Consolas"/>
              <a:cs typeface="Consolas"/>
              <a:sym typeface="Consolas"/>
            </a:endParaRPr>
          </a:p>
        </p:txBody>
      </p:sp>
      <p:sp>
        <p:nvSpPr>
          <p:cNvPr id="537" name="Google Shape;537;p68"/>
          <p:cNvSpPr txBox="1"/>
          <p:nvPr/>
        </p:nvSpPr>
        <p:spPr>
          <a:xfrm>
            <a:off x="5794284" y="3631500"/>
            <a:ext cx="1904800" cy="1102800"/>
          </a:xfrm>
          <a:prstGeom prst="rect">
            <a:avLst/>
          </a:prstGeom>
          <a:noFill/>
          <a:ln>
            <a:noFill/>
          </a:ln>
        </p:spPr>
        <p:txBody>
          <a:bodyPr spcFirstLastPara="1" wrap="square" lIns="121900" tIns="121900" rIns="121900" bIns="121900" anchor="t" anchorCtr="0">
            <a:noAutofit/>
          </a:bodyPr>
          <a:lstStyle/>
          <a:p>
            <a:pPr algn="ctr"/>
            <a:r>
              <a:rPr lang="en" sz="2400">
                <a:latin typeface="Consolas"/>
                <a:ea typeface="Consolas"/>
                <a:cs typeface="Consolas"/>
                <a:sym typeface="Consolas"/>
              </a:rPr>
              <a:t>Attacker.com Web Server</a:t>
            </a:r>
            <a:endParaRPr sz="2400">
              <a:latin typeface="Consolas"/>
              <a:ea typeface="Consolas"/>
              <a:cs typeface="Consolas"/>
              <a:sym typeface="Consolas"/>
            </a:endParaRPr>
          </a:p>
          <a:p>
            <a:pPr algn="ctr"/>
            <a:r>
              <a:rPr lang="en" sz="2400">
                <a:latin typeface="Consolas"/>
                <a:ea typeface="Consolas"/>
                <a:cs typeface="Consolas"/>
                <a:sym typeface="Consolas"/>
              </a:rPr>
              <a:t>6.6.6.6</a:t>
            </a:r>
            <a:endParaRPr sz="2400">
              <a:latin typeface="Consolas"/>
              <a:ea typeface="Consolas"/>
              <a:cs typeface="Consolas"/>
              <a:sym typeface="Consolas"/>
            </a:endParaRPr>
          </a:p>
        </p:txBody>
      </p:sp>
      <p:pic>
        <p:nvPicPr>
          <p:cNvPr id="538" name="Google Shape;538;p68"/>
          <p:cNvPicPr preferRelativeResize="0"/>
          <p:nvPr/>
        </p:nvPicPr>
        <p:blipFill>
          <a:blip r:embed="rId6">
            <a:alphaModFix/>
          </a:blip>
          <a:stretch>
            <a:fillRect/>
          </a:stretch>
        </p:blipFill>
        <p:spPr>
          <a:xfrm>
            <a:off x="1318800" y="4866803"/>
            <a:ext cx="1597867" cy="1597867"/>
          </a:xfrm>
          <a:prstGeom prst="rect">
            <a:avLst/>
          </a:prstGeom>
          <a:noFill/>
          <a:ln>
            <a:noFill/>
          </a:ln>
        </p:spPr>
      </p:pic>
      <p:pic>
        <p:nvPicPr>
          <p:cNvPr id="539" name="Google Shape;539;p68"/>
          <p:cNvPicPr preferRelativeResize="0"/>
          <p:nvPr/>
        </p:nvPicPr>
        <p:blipFill>
          <a:blip r:embed="rId7">
            <a:alphaModFix/>
          </a:blip>
          <a:stretch>
            <a:fillRect/>
          </a:stretch>
        </p:blipFill>
        <p:spPr>
          <a:xfrm>
            <a:off x="2143667" y="5609334"/>
            <a:ext cx="939315" cy="944300"/>
          </a:xfrm>
          <a:prstGeom prst="rect">
            <a:avLst/>
          </a:prstGeom>
          <a:noFill/>
          <a:ln>
            <a:noFill/>
          </a:ln>
        </p:spPr>
      </p:pic>
      <p:pic>
        <p:nvPicPr>
          <p:cNvPr id="540" name="Google Shape;540;p68"/>
          <p:cNvPicPr preferRelativeResize="0"/>
          <p:nvPr/>
        </p:nvPicPr>
        <p:blipFill>
          <a:blip r:embed="rId7">
            <a:alphaModFix/>
          </a:blip>
          <a:stretch>
            <a:fillRect/>
          </a:stretch>
        </p:blipFill>
        <p:spPr>
          <a:xfrm>
            <a:off x="2501884" y="2980167"/>
            <a:ext cx="629267" cy="632616"/>
          </a:xfrm>
          <a:prstGeom prst="rect">
            <a:avLst/>
          </a:prstGeom>
          <a:noFill/>
          <a:ln>
            <a:noFill/>
          </a:ln>
        </p:spPr>
      </p:pic>
      <p:pic>
        <p:nvPicPr>
          <p:cNvPr id="541" name="Google Shape;541;p68"/>
          <p:cNvPicPr preferRelativeResize="0"/>
          <p:nvPr/>
        </p:nvPicPr>
        <p:blipFill>
          <a:blip r:embed="rId7">
            <a:alphaModFix/>
          </a:blip>
          <a:stretch>
            <a:fillRect/>
          </a:stretch>
        </p:blipFill>
        <p:spPr>
          <a:xfrm>
            <a:off x="6728117" y="2991967"/>
            <a:ext cx="629267" cy="632616"/>
          </a:xfrm>
          <a:prstGeom prst="rect">
            <a:avLst/>
          </a:prstGeom>
          <a:noFill/>
          <a:ln>
            <a:noFill/>
          </a:ln>
        </p:spPr>
      </p:pic>
      <p:sp>
        <p:nvSpPr>
          <p:cNvPr id="542" name="Google Shape;542;p68"/>
          <p:cNvSpPr txBox="1"/>
          <p:nvPr/>
        </p:nvSpPr>
        <p:spPr>
          <a:xfrm>
            <a:off x="3605033" y="4941200"/>
            <a:ext cx="29184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GET /setup.xml HTTP/1.1</a:t>
            </a:r>
            <a:endParaRPr sz="1600">
              <a:latin typeface="Consolas"/>
              <a:ea typeface="Consolas"/>
              <a:cs typeface="Consolas"/>
              <a:sym typeface="Consolas"/>
            </a:endParaRPr>
          </a:p>
        </p:txBody>
      </p:sp>
      <p:sp>
        <p:nvSpPr>
          <p:cNvPr id="543" name="Google Shape;543;p68"/>
          <p:cNvSpPr/>
          <p:nvPr/>
        </p:nvSpPr>
        <p:spPr>
          <a:xfrm>
            <a:off x="3182567" y="5316467"/>
            <a:ext cx="4788967" cy="670533"/>
          </a:xfrm>
          <a:custGeom>
            <a:avLst/>
            <a:gdLst/>
            <a:ahLst/>
            <a:cxnLst/>
            <a:rect l="l" t="t" r="r" b="b"/>
            <a:pathLst>
              <a:path w="143669" h="20116" extrusionOk="0">
                <a:moveTo>
                  <a:pt x="0" y="0"/>
                </a:moveTo>
                <a:cubicBezTo>
                  <a:pt x="23938" y="1706"/>
                  <a:pt x="142982" y="6881"/>
                  <a:pt x="143629" y="10234"/>
                </a:cubicBezTo>
                <a:cubicBezTo>
                  <a:pt x="144276" y="13587"/>
                  <a:pt x="27173" y="18469"/>
                  <a:pt x="3882" y="20116"/>
                </a:cubicBezTo>
              </a:path>
            </a:pathLst>
          </a:custGeom>
          <a:noFill/>
          <a:ln w="9525" cap="flat" cmpd="sng">
            <a:solidFill>
              <a:schemeClr val="dk2"/>
            </a:solidFill>
            <a:prstDash val="solid"/>
            <a:round/>
            <a:headEnd type="none" w="med" len="med"/>
            <a:tailEnd type="triangle" w="med" len="med"/>
          </a:ln>
        </p:spPr>
        <p:txBody>
          <a:bodyPr/>
          <a:lstStyle/>
          <a:p>
            <a:endParaRPr lang="en-US"/>
          </a:p>
        </p:txBody>
      </p:sp>
      <p:sp>
        <p:nvSpPr>
          <p:cNvPr id="544" name="Google Shape;544;p68"/>
          <p:cNvSpPr txBox="1"/>
          <p:nvPr/>
        </p:nvSpPr>
        <p:spPr>
          <a:xfrm>
            <a:off x="3808233" y="5957200"/>
            <a:ext cx="2271200" cy="400000"/>
          </a:xfrm>
          <a:prstGeom prst="rect">
            <a:avLst/>
          </a:prstGeom>
          <a:noFill/>
          <a:ln>
            <a:noFill/>
          </a:ln>
        </p:spPr>
        <p:txBody>
          <a:bodyPr spcFirstLastPara="1" wrap="square" lIns="121900" tIns="121900" rIns="121900" bIns="121900" anchor="t" anchorCtr="0">
            <a:noAutofit/>
          </a:bodyPr>
          <a:lstStyle/>
          <a:p>
            <a:r>
              <a:rPr lang="en" sz="1600">
                <a:latin typeface="Consolas"/>
                <a:ea typeface="Consolas"/>
                <a:cs typeface="Consolas"/>
                <a:sym typeface="Consolas"/>
              </a:rPr>
              <a:t>HTTP 200</a:t>
            </a:r>
            <a:endParaRPr sz="1600">
              <a:latin typeface="Consolas"/>
              <a:ea typeface="Consolas"/>
              <a:cs typeface="Consolas"/>
              <a:sym typeface="Consolas"/>
            </a:endParaRPr>
          </a:p>
        </p:txBody>
      </p:sp>
    </p:spTree>
    <p:extLst>
      <p:ext uri="{BB962C8B-B14F-4D97-AF65-F5344CB8AC3E}">
        <p14:creationId xmlns:p14="http://schemas.microsoft.com/office/powerpoint/2010/main" val="10952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2"/>
                                        </p:tgtEl>
                                        <p:attrNameLst>
                                          <p:attrName>style.visibility</p:attrName>
                                        </p:attrNameLst>
                                      </p:cBhvr>
                                      <p:to>
                                        <p:strVal val="visible"/>
                                      </p:to>
                                    </p:set>
                                    <p:animEffect transition="in" filter="fade">
                                      <p:cBhvr>
                                        <p:cTn id="7" dur="200"/>
                                        <p:tgtEl>
                                          <p:spTgt spid="542"/>
                                        </p:tgtEl>
                                      </p:cBhvr>
                                    </p:animEffect>
                                  </p:childTnLst>
                                </p:cTn>
                              </p:par>
                              <p:par>
                                <p:cTn id="8" presetID="10" presetClass="entr" presetSubtype="0" fill="hold" nodeType="withEffect">
                                  <p:stCondLst>
                                    <p:cond delay="0"/>
                                  </p:stCondLst>
                                  <p:childTnLst>
                                    <p:set>
                                      <p:cBhvr>
                                        <p:cTn id="9" dur="1" fill="hold">
                                          <p:stCondLst>
                                            <p:cond delay="0"/>
                                          </p:stCondLst>
                                        </p:cTn>
                                        <p:tgtEl>
                                          <p:spTgt spid="543"/>
                                        </p:tgtEl>
                                        <p:attrNameLst>
                                          <p:attrName>style.visibility</p:attrName>
                                        </p:attrNameLst>
                                      </p:cBhvr>
                                      <p:to>
                                        <p:strVal val="visible"/>
                                      </p:to>
                                    </p:set>
                                    <p:animEffect transition="in" filter="fade">
                                      <p:cBhvr>
                                        <p:cTn id="10" dur="200"/>
                                        <p:tgtEl>
                                          <p:spTgt spid="543"/>
                                        </p:tgtEl>
                                      </p:cBhvr>
                                    </p:animEffect>
                                  </p:childTnLst>
                                </p:cTn>
                              </p:par>
                              <p:par>
                                <p:cTn id="11" presetID="10" presetClass="entr" presetSubtype="0" fill="hold" nodeType="withEffect">
                                  <p:stCondLst>
                                    <p:cond delay="0"/>
                                  </p:stCondLst>
                                  <p:childTnLst>
                                    <p:set>
                                      <p:cBhvr>
                                        <p:cTn id="12" dur="1" fill="hold">
                                          <p:stCondLst>
                                            <p:cond delay="0"/>
                                          </p:stCondLst>
                                        </p:cTn>
                                        <p:tgtEl>
                                          <p:spTgt spid="544"/>
                                        </p:tgtEl>
                                        <p:attrNameLst>
                                          <p:attrName>style.visibility</p:attrName>
                                        </p:attrNameLst>
                                      </p:cBhvr>
                                      <p:to>
                                        <p:strVal val="visible"/>
                                      </p:to>
                                    </p:set>
                                    <p:animEffect transition="in" filter="fade">
                                      <p:cBhvr>
                                        <p:cTn id="13" dur="200"/>
                                        <p:tgtEl>
                                          <p:spTgt spid="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0"/>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23</a:t>
            </a:fld>
            <a:endParaRPr/>
          </a:p>
        </p:txBody>
      </p:sp>
      <p:sp>
        <p:nvSpPr>
          <p:cNvPr id="556" name="Google Shape;556;p70"/>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on Devices</a:t>
            </a:r>
            <a:endParaRPr i="1"/>
          </a:p>
        </p:txBody>
      </p:sp>
      <p:sp>
        <p:nvSpPr>
          <p:cNvPr id="557" name="Google Shape;557;p70"/>
          <p:cNvSpPr txBox="1"/>
          <p:nvPr/>
        </p:nvSpPr>
        <p:spPr>
          <a:xfrm>
            <a:off x="391900" y="1247200"/>
            <a:ext cx="11335600" cy="2179600"/>
          </a:xfrm>
          <a:prstGeom prst="rect">
            <a:avLst/>
          </a:prstGeom>
          <a:noFill/>
          <a:ln>
            <a:noFill/>
          </a:ln>
        </p:spPr>
        <p:txBody>
          <a:bodyPr spcFirstLastPara="1" wrap="square" lIns="121900" tIns="121900" rIns="121900" bIns="121900" anchor="t" anchorCtr="0">
            <a:noAutofit/>
          </a:bodyPr>
          <a:lstStyle/>
          <a:p>
            <a:r>
              <a:rPr lang="en" sz="3200" i="1">
                <a:solidFill>
                  <a:schemeClr val="dk2"/>
                </a:solidFill>
                <a:latin typeface="Roboto"/>
                <a:ea typeface="Roboto"/>
                <a:cs typeface="Roboto"/>
                <a:sym typeface="Roboto"/>
              </a:rPr>
              <a:t>Google Home/Chromecast</a:t>
            </a:r>
            <a:endParaRPr sz="3200">
              <a:solidFill>
                <a:schemeClr val="dk2"/>
              </a:solidFill>
              <a:latin typeface="Roboto"/>
              <a:ea typeface="Roboto"/>
              <a:cs typeface="Roboto"/>
              <a:sym typeface="Roboto"/>
            </a:endParaRPr>
          </a:p>
        </p:txBody>
      </p:sp>
      <p:pic>
        <p:nvPicPr>
          <p:cNvPr id="558" name="Google Shape;558;p70"/>
          <p:cNvPicPr preferRelativeResize="0"/>
          <p:nvPr/>
        </p:nvPicPr>
        <p:blipFill rotWithShape="1">
          <a:blip r:embed="rId3">
            <a:alphaModFix/>
          </a:blip>
          <a:srcRect l="13366" t="13370" r="24379" b="13363"/>
          <a:stretch/>
        </p:blipFill>
        <p:spPr>
          <a:xfrm>
            <a:off x="5921241" y="1049967"/>
            <a:ext cx="1852171" cy="2179767"/>
          </a:xfrm>
          <a:prstGeom prst="rect">
            <a:avLst/>
          </a:prstGeom>
          <a:noFill/>
          <a:ln>
            <a:noFill/>
          </a:ln>
        </p:spPr>
      </p:pic>
      <p:pic>
        <p:nvPicPr>
          <p:cNvPr id="559" name="Google Shape;559;p70"/>
          <p:cNvPicPr preferRelativeResize="0"/>
          <p:nvPr/>
        </p:nvPicPr>
        <p:blipFill>
          <a:blip r:embed="rId4">
            <a:alphaModFix/>
          </a:blip>
          <a:stretch>
            <a:fillRect/>
          </a:stretch>
        </p:blipFill>
        <p:spPr>
          <a:xfrm>
            <a:off x="8471535" y="1247199"/>
            <a:ext cx="1483779" cy="1851100"/>
          </a:xfrm>
          <a:prstGeom prst="rect">
            <a:avLst/>
          </a:prstGeom>
          <a:noFill/>
          <a:ln>
            <a:noFill/>
          </a:ln>
        </p:spPr>
      </p:pic>
      <p:sp>
        <p:nvSpPr>
          <p:cNvPr id="560" name="Google Shape;560;p70"/>
          <p:cNvSpPr txBox="1"/>
          <p:nvPr/>
        </p:nvSpPr>
        <p:spPr>
          <a:xfrm>
            <a:off x="290300" y="2974400"/>
            <a:ext cx="11335600" cy="21796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Potential attacks:</a:t>
            </a:r>
            <a:endParaRPr sz="3200">
              <a:solidFill>
                <a:schemeClr val="dk2"/>
              </a:solidFill>
              <a:latin typeface="Roboto"/>
              <a:ea typeface="Roboto"/>
              <a:cs typeface="Roboto"/>
              <a:sym typeface="Roboto"/>
            </a:endParaRPr>
          </a:p>
          <a:p>
            <a:pPr marL="609585" indent="-507987">
              <a:buClr>
                <a:schemeClr val="dk2"/>
              </a:buClr>
              <a:buSzPts val="2400"/>
              <a:buFont typeface="Roboto"/>
              <a:buChar char="●"/>
            </a:pPr>
            <a:r>
              <a:rPr lang="en" sz="3200">
                <a:solidFill>
                  <a:schemeClr val="dk2"/>
                </a:solidFill>
                <a:latin typeface="Roboto"/>
                <a:ea typeface="Roboto"/>
                <a:cs typeface="Roboto"/>
                <a:sym typeface="Roboto"/>
              </a:rPr>
              <a:t>Play arbitrary Youtube videos on Chromecast</a:t>
            </a:r>
            <a:endParaRPr sz="3200">
              <a:solidFill>
                <a:schemeClr val="dk2"/>
              </a:solidFill>
              <a:latin typeface="Roboto"/>
              <a:ea typeface="Roboto"/>
              <a:cs typeface="Roboto"/>
              <a:sym typeface="Roboto"/>
            </a:endParaRPr>
          </a:p>
          <a:p>
            <a:pPr marL="609585" indent="-507987">
              <a:buClr>
                <a:schemeClr val="dk2"/>
              </a:buClr>
              <a:buSzPts val="2400"/>
              <a:buFont typeface="Roboto"/>
              <a:buChar char="●"/>
            </a:pPr>
            <a:r>
              <a:rPr lang="en" sz="3200">
                <a:solidFill>
                  <a:schemeClr val="dk2"/>
                </a:solidFill>
                <a:latin typeface="Roboto"/>
                <a:ea typeface="Roboto"/>
                <a:cs typeface="Roboto"/>
                <a:sym typeface="Roboto"/>
              </a:rPr>
              <a:t>Reboot Chromecast/Home</a:t>
            </a:r>
            <a:endParaRPr sz="3200">
              <a:solidFill>
                <a:schemeClr val="dk2"/>
              </a:solidFill>
              <a:latin typeface="Roboto"/>
              <a:ea typeface="Roboto"/>
              <a:cs typeface="Roboto"/>
              <a:sym typeface="Roboto"/>
            </a:endParaRPr>
          </a:p>
          <a:p>
            <a:pPr marL="609585" indent="-507987">
              <a:buClr>
                <a:schemeClr val="dk2"/>
              </a:buClr>
              <a:buSzPts val="2400"/>
              <a:buFont typeface="Roboto"/>
              <a:buChar char="●"/>
            </a:pPr>
            <a:r>
              <a:rPr lang="en" sz="3200">
                <a:solidFill>
                  <a:schemeClr val="dk2"/>
                </a:solidFill>
                <a:latin typeface="Roboto"/>
                <a:ea typeface="Roboto"/>
                <a:cs typeface="Roboto"/>
                <a:sym typeface="Roboto"/>
              </a:rPr>
              <a:t>Scan for WiFi networks and return information</a:t>
            </a:r>
            <a:endParaRPr sz="3200">
              <a:solidFill>
                <a:schemeClr val="dk2"/>
              </a:solidFill>
              <a:latin typeface="Roboto"/>
              <a:ea typeface="Roboto"/>
              <a:cs typeface="Roboto"/>
              <a:sym typeface="Roboto"/>
            </a:endParaRPr>
          </a:p>
          <a:p>
            <a:endParaRPr sz="3200">
              <a:solidFill>
                <a:schemeClr val="dk2"/>
              </a:solidFill>
              <a:latin typeface="Roboto"/>
              <a:ea typeface="Roboto"/>
              <a:cs typeface="Roboto"/>
              <a:sym typeface="Roboto"/>
            </a:endParaRPr>
          </a:p>
          <a:p>
            <a:pPr marL="609585"/>
            <a:endParaRPr sz="3200">
              <a:solidFill>
                <a:schemeClr val="dk2"/>
              </a:solidFill>
              <a:latin typeface="Roboto"/>
              <a:ea typeface="Roboto"/>
              <a:cs typeface="Roboto"/>
              <a:sym typeface="Roboto"/>
            </a:endParaRPr>
          </a:p>
          <a:p>
            <a:endParaRPr sz="32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243344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0">
                                            <p:txEl>
                                              <p:pRg st="0" end="0"/>
                                            </p:txEl>
                                          </p:spTgt>
                                        </p:tgtEl>
                                        <p:attrNameLst>
                                          <p:attrName>style.visibility</p:attrName>
                                        </p:attrNameLst>
                                      </p:cBhvr>
                                      <p:to>
                                        <p:strVal val="visible"/>
                                      </p:to>
                                    </p:set>
                                    <p:animEffect transition="in" filter="fade">
                                      <p:cBhvr>
                                        <p:cTn id="7" dur="200"/>
                                        <p:tgtEl>
                                          <p:spTgt spid="5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0">
                                            <p:txEl>
                                              <p:pRg st="1" end="1"/>
                                            </p:txEl>
                                          </p:spTgt>
                                        </p:tgtEl>
                                        <p:attrNameLst>
                                          <p:attrName>style.visibility</p:attrName>
                                        </p:attrNameLst>
                                      </p:cBhvr>
                                      <p:to>
                                        <p:strVal val="visible"/>
                                      </p:to>
                                    </p:set>
                                    <p:animEffect transition="in" filter="fade">
                                      <p:cBhvr>
                                        <p:cTn id="12" dur="200"/>
                                        <p:tgtEl>
                                          <p:spTgt spid="5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0">
                                            <p:txEl>
                                              <p:pRg st="2" end="2"/>
                                            </p:txEl>
                                          </p:spTgt>
                                        </p:tgtEl>
                                        <p:attrNameLst>
                                          <p:attrName>style.visibility</p:attrName>
                                        </p:attrNameLst>
                                      </p:cBhvr>
                                      <p:to>
                                        <p:strVal val="visible"/>
                                      </p:to>
                                    </p:set>
                                    <p:animEffect transition="in" filter="fade">
                                      <p:cBhvr>
                                        <p:cTn id="17" dur="200"/>
                                        <p:tgtEl>
                                          <p:spTgt spid="56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0">
                                            <p:txEl>
                                              <p:pRg st="3" end="3"/>
                                            </p:txEl>
                                          </p:spTgt>
                                        </p:tgtEl>
                                        <p:attrNameLst>
                                          <p:attrName>style.visibility</p:attrName>
                                        </p:attrNameLst>
                                      </p:cBhvr>
                                      <p:to>
                                        <p:strVal val="visible"/>
                                      </p:to>
                                    </p:set>
                                    <p:animEffect transition="in" filter="fade">
                                      <p:cBhvr>
                                        <p:cTn id="22" dur="200"/>
                                        <p:tgtEl>
                                          <p:spTgt spid="56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mart-tv-control">
            <a:hlinkClick r:id="" action="ppaction://media"/>
            <a:extLst>
              <a:ext uri="{FF2B5EF4-FFF2-40B4-BE49-F238E27FC236}">
                <a16:creationId xmlns:a16="http://schemas.microsoft.com/office/drawing/2014/main" id="{F9208163-59B5-7446-BCD0-0B2D29748A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67" y="2117"/>
            <a:ext cx="12192000" cy="6858000"/>
          </a:xfrm>
          <a:prstGeom prst="rect">
            <a:avLst/>
          </a:prstGeom>
        </p:spPr>
      </p:pic>
      <p:sp>
        <p:nvSpPr>
          <p:cNvPr id="4" name="TextBox 3">
            <a:extLst>
              <a:ext uri="{FF2B5EF4-FFF2-40B4-BE49-F238E27FC236}">
                <a16:creationId xmlns:a16="http://schemas.microsoft.com/office/drawing/2014/main" id="{B3F236FF-5AD5-C948-8F40-710E25700B03}"/>
              </a:ext>
            </a:extLst>
          </p:cNvPr>
          <p:cNvSpPr txBox="1"/>
          <p:nvPr/>
        </p:nvSpPr>
        <p:spPr>
          <a:xfrm>
            <a:off x="1807185" y="6191115"/>
            <a:ext cx="7764833" cy="461665"/>
          </a:xfrm>
          <a:prstGeom prst="rect">
            <a:avLst/>
          </a:prstGeom>
          <a:solidFill>
            <a:schemeClr val="bg1">
              <a:lumMod val="95000"/>
            </a:schemeClr>
          </a:solidFill>
        </p:spPr>
        <p:txBody>
          <a:bodyPr wrap="square" rtlCol="0">
            <a:spAutoFit/>
          </a:bodyPr>
          <a:lstStyle/>
          <a:p>
            <a:r>
              <a:rPr lang="en-US" sz="1200" dirty="0"/>
              <a:t>Fast Web-based Attacks to Discover and Control IoT Devices </a:t>
            </a:r>
            <a:r>
              <a:rPr lang="en-US" sz="1200" dirty="0" err="1"/>
              <a:t>Gunes</a:t>
            </a:r>
            <a:r>
              <a:rPr lang="en-US" sz="1200" dirty="0"/>
              <a:t> </a:t>
            </a:r>
            <a:r>
              <a:rPr lang="en-US" sz="1200" dirty="0" err="1"/>
              <a:t>Acar</a:t>
            </a:r>
            <a:r>
              <a:rPr lang="en-US" sz="1200" dirty="0"/>
              <a:t>, Danny Y. Huang, Frank Li, Arvind Narayanan, and Nick Feamster. ACM SIGCOMM Workshop on IoT Security and Privacy. 2018.</a:t>
            </a:r>
          </a:p>
        </p:txBody>
      </p:sp>
    </p:spTree>
    <p:extLst>
      <p:ext uri="{BB962C8B-B14F-4D97-AF65-F5344CB8AC3E}">
        <p14:creationId xmlns:p14="http://schemas.microsoft.com/office/powerpoint/2010/main" val="179374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72"/>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25</a:t>
            </a:fld>
            <a:endParaRPr/>
          </a:p>
        </p:txBody>
      </p:sp>
      <p:sp>
        <p:nvSpPr>
          <p:cNvPr id="573" name="Google Shape;573;p72"/>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Implications</a:t>
            </a:r>
            <a:endParaRPr i="1"/>
          </a:p>
        </p:txBody>
      </p:sp>
      <p:sp>
        <p:nvSpPr>
          <p:cNvPr id="574" name="Google Shape;574;p72"/>
          <p:cNvSpPr txBox="1"/>
          <p:nvPr/>
        </p:nvSpPr>
        <p:spPr>
          <a:xfrm>
            <a:off x="391900" y="1247200"/>
            <a:ext cx="11476800" cy="5372800"/>
          </a:xfrm>
          <a:prstGeom prst="rect">
            <a:avLst/>
          </a:prstGeom>
          <a:noFill/>
          <a:ln>
            <a:noFill/>
          </a:ln>
        </p:spPr>
        <p:txBody>
          <a:bodyPr spcFirstLastPara="1" wrap="square" lIns="121900" tIns="121900" rIns="121900" bIns="121900" anchor="t" anchorCtr="0">
            <a:noAutofit/>
          </a:bodyPr>
          <a:lstStyle/>
          <a:p>
            <a:r>
              <a:rPr lang="en" sz="4000">
                <a:solidFill>
                  <a:schemeClr val="dk2"/>
                </a:solidFill>
                <a:latin typeface="Roboto"/>
                <a:ea typeface="Roboto"/>
                <a:cs typeface="Roboto"/>
                <a:sym typeface="Roboto"/>
              </a:rPr>
              <a:t>Attacker control of IoT device actions</a:t>
            </a:r>
            <a:endParaRPr sz="4000">
              <a:solidFill>
                <a:schemeClr val="dk2"/>
              </a:solidFill>
              <a:latin typeface="Roboto"/>
              <a:ea typeface="Roboto"/>
              <a:cs typeface="Roboto"/>
              <a:sym typeface="Roboto"/>
            </a:endParaRPr>
          </a:p>
          <a:p>
            <a:endParaRPr sz="4000">
              <a:solidFill>
                <a:schemeClr val="dk2"/>
              </a:solidFill>
              <a:latin typeface="Roboto"/>
              <a:ea typeface="Roboto"/>
              <a:cs typeface="Roboto"/>
              <a:sym typeface="Roboto"/>
            </a:endParaRPr>
          </a:p>
          <a:p>
            <a:r>
              <a:rPr lang="en" sz="4000">
                <a:solidFill>
                  <a:schemeClr val="dk2"/>
                </a:solidFill>
                <a:latin typeface="Roboto"/>
                <a:ea typeface="Roboto"/>
                <a:cs typeface="Roboto"/>
                <a:sym typeface="Roboto"/>
              </a:rPr>
              <a:t>Exploiting IoT device vulnerabilities for full compromise</a:t>
            </a:r>
            <a:endParaRPr sz="4000">
              <a:solidFill>
                <a:schemeClr val="dk2"/>
              </a:solidFill>
              <a:latin typeface="Roboto"/>
              <a:ea typeface="Roboto"/>
              <a:cs typeface="Roboto"/>
              <a:sym typeface="Roboto"/>
            </a:endParaRPr>
          </a:p>
          <a:p>
            <a:endParaRPr sz="4000">
              <a:solidFill>
                <a:schemeClr val="dk2"/>
              </a:solidFill>
              <a:latin typeface="Roboto"/>
              <a:ea typeface="Roboto"/>
              <a:cs typeface="Roboto"/>
              <a:sym typeface="Roboto"/>
            </a:endParaRPr>
          </a:p>
          <a:p>
            <a:r>
              <a:rPr lang="en" sz="4000">
                <a:solidFill>
                  <a:schemeClr val="dk2"/>
                </a:solidFill>
                <a:latin typeface="Roboto"/>
                <a:ea typeface="Roboto"/>
                <a:cs typeface="Roboto"/>
                <a:sym typeface="Roboto"/>
              </a:rPr>
              <a:t>Privacy leaks (e.g., extensive device fingerprinting or user profiling)</a:t>
            </a:r>
            <a:endParaRPr sz="4000">
              <a:solidFill>
                <a:schemeClr val="dk2"/>
              </a:solidFill>
              <a:latin typeface="Roboto"/>
              <a:ea typeface="Roboto"/>
              <a:cs typeface="Roboto"/>
              <a:sym typeface="Roboto"/>
            </a:endParaRPr>
          </a:p>
        </p:txBody>
      </p:sp>
    </p:spTree>
    <p:extLst>
      <p:ext uri="{BB962C8B-B14F-4D97-AF65-F5344CB8AC3E}">
        <p14:creationId xmlns:p14="http://schemas.microsoft.com/office/powerpoint/2010/main" val="106283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4">
                                            <p:txEl>
                                              <p:pRg st="0" end="0"/>
                                            </p:txEl>
                                          </p:spTgt>
                                        </p:tgtEl>
                                        <p:attrNameLst>
                                          <p:attrName>style.visibility</p:attrName>
                                        </p:attrNameLst>
                                      </p:cBhvr>
                                      <p:to>
                                        <p:strVal val="visible"/>
                                      </p:to>
                                    </p:set>
                                    <p:animEffect transition="in" filter="fade">
                                      <p:cBhvr>
                                        <p:cTn id="7" dur="200"/>
                                        <p:tgtEl>
                                          <p:spTgt spid="5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4">
                                            <p:txEl>
                                              <p:pRg st="2" end="2"/>
                                            </p:txEl>
                                          </p:spTgt>
                                        </p:tgtEl>
                                        <p:attrNameLst>
                                          <p:attrName>style.visibility</p:attrName>
                                        </p:attrNameLst>
                                      </p:cBhvr>
                                      <p:to>
                                        <p:strVal val="visible"/>
                                      </p:to>
                                    </p:set>
                                    <p:animEffect transition="in" filter="fade">
                                      <p:cBhvr>
                                        <p:cTn id="12" dur="200"/>
                                        <p:tgtEl>
                                          <p:spTgt spid="57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4">
                                            <p:txEl>
                                              <p:pRg st="4" end="4"/>
                                            </p:txEl>
                                          </p:spTgt>
                                        </p:tgtEl>
                                        <p:attrNameLst>
                                          <p:attrName>style.visibility</p:attrName>
                                        </p:attrNameLst>
                                      </p:cBhvr>
                                      <p:to>
                                        <p:strVal val="visible"/>
                                      </p:to>
                                    </p:set>
                                    <p:animEffect transition="in" filter="fade">
                                      <p:cBhvr>
                                        <p:cTn id="17" dur="200"/>
                                        <p:tgtEl>
                                          <p:spTgt spid="57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3"/>
          <p:cNvSpPr txBox="1">
            <a:spLocks noGrp="1"/>
          </p:cNvSpPr>
          <p:nvPr>
            <p:ph type="title"/>
          </p:nvPr>
        </p:nvSpPr>
        <p:spPr>
          <a:xfrm>
            <a:off x="301437" y="2509067"/>
            <a:ext cx="3744000" cy="1271200"/>
          </a:xfrm>
          <a:prstGeom prst="rect">
            <a:avLst/>
          </a:prstGeom>
        </p:spPr>
        <p:txBody>
          <a:bodyPr spcFirstLastPara="1" vert="horz" wrap="square" lIns="121900" tIns="121900" rIns="121900" bIns="121900" rtlCol="0" anchor="b" anchorCtr="0">
            <a:noAutofit/>
          </a:bodyPr>
          <a:lstStyle/>
          <a:p>
            <a:r>
              <a:rPr lang="en" sz="4800"/>
              <a:t>Moving Forward...</a:t>
            </a:r>
            <a:endParaRPr sz="4800"/>
          </a:p>
        </p:txBody>
      </p:sp>
      <p:sp>
        <p:nvSpPr>
          <p:cNvPr id="580" name="Google Shape;580;p73"/>
          <p:cNvSpPr txBox="1"/>
          <p:nvPr/>
        </p:nvSpPr>
        <p:spPr>
          <a:xfrm>
            <a:off x="4619933" y="248667"/>
            <a:ext cx="7424400" cy="6471600"/>
          </a:xfrm>
          <a:prstGeom prst="rect">
            <a:avLst/>
          </a:prstGeom>
          <a:noFill/>
          <a:ln>
            <a:noFill/>
          </a:ln>
        </p:spPr>
        <p:txBody>
          <a:bodyPr spcFirstLastPara="1" wrap="square" lIns="121900" tIns="121900" rIns="121900" bIns="121900" anchor="t" anchorCtr="0">
            <a:noAutofit/>
          </a:bodyPr>
          <a:lstStyle/>
          <a:p>
            <a:pPr marL="609585"/>
            <a:endParaRPr sz="4000">
              <a:solidFill>
                <a:schemeClr val="dk2"/>
              </a:solidFill>
              <a:latin typeface="Roboto"/>
              <a:ea typeface="Roboto"/>
              <a:cs typeface="Roboto"/>
              <a:sym typeface="Roboto"/>
            </a:endParaRPr>
          </a:p>
          <a:p>
            <a:pPr marL="609585" indent="-558786">
              <a:buClr>
                <a:schemeClr val="dk2"/>
              </a:buClr>
              <a:buSzPts val="3000"/>
              <a:buFont typeface="Roboto"/>
              <a:buChar char="●"/>
            </a:pPr>
            <a:r>
              <a:rPr lang="en" sz="4000">
                <a:solidFill>
                  <a:schemeClr val="dk2"/>
                </a:solidFill>
                <a:latin typeface="Roboto"/>
                <a:ea typeface="Roboto"/>
                <a:cs typeface="Roboto"/>
                <a:sym typeface="Roboto"/>
              </a:rPr>
              <a:t>Low barrier to attacks on local IoT devices via malicious websites.</a:t>
            </a:r>
            <a:endParaRPr sz="4000">
              <a:solidFill>
                <a:schemeClr val="dk2"/>
              </a:solidFill>
              <a:latin typeface="Roboto"/>
              <a:ea typeface="Roboto"/>
              <a:cs typeface="Roboto"/>
              <a:sym typeface="Roboto"/>
            </a:endParaRPr>
          </a:p>
          <a:p>
            <a:pPr marL="609585"/>
            <a:endParaRPr sz="4000">
              <a:solidFill>
                <a:schemeClr val="dk2"/>
              </a:solidFill>
              <a:latin typeface="Roboto"/>
              <a:ea typeface="Roboto"/>
              <a:cs typeface="Roboto"/>
              <a:sym typeface="Roboto"/>
            </a:endParaRPr>
          </a:p>
          <a:p>
            <a:pPr marL="609585"/>
            <a:endParaRPr sz="4000">
              <a:solidFill>
                <a:schemeClr val="dk2"/>
              </a:solidFill>
              <a:latin typeface="Roboto"/>
              <a:ea typeface="Roboto"/>
              <a:cs typeface="Roboto"/>
              <a:sym typeface="Roboto"/>
            </a:endParaRPr>
          </a:p>
          <a:p>
            <a:pPr marL="609585" indent="-558786">
              <a:buClr>
                <a:schemeClr val="dk2"/>
              </a:buClr>
              <a:buSzPts val="3000"/>
              <a:buFont typeface="Roboto"/>
              <a:buChar char="●"/>
            </a:pPr>
            <a:r>
              <a:rPr lang="en" sz="4000">
                <a:solidFill>
                  <a:schemeClr val="dk2"/>
                </a:solidFill>
                <a:latin typeface="Roboto"/>
                <a:ea typeface="Roboto"/>
                <a:cs typeface="Roboto"/>
                <a:sym typeface="Roboto"/>
              </a:rPr>
              <a:t>Need defenses that protect against lateral attacks.</a:t>
            </a:r>
            <a:endParaRPr sz="4000">
              <a:solidFill>
                <a:schemeClr val="dk2"/>
              </a:solidFill>
              <a:latin typeface="Roboto"/>
              <a:ea typeface="Roboto"/>
              <a:cs typeface="Roboto"/>
              <a:sym typeface="Roboto"/>
            </a:endParaRPr>
          </a:p>
        </p:txBody>
      </p:sp>
      <p:sp>
        <p:nvSpPr>
          <p:cNvPr id="581" name="Google Shape;581;p73"/>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26</a:t>
            </a:fld>
            <a:endParaRPr/>
          </a:p>
        </p:txBody>
      </p:sp>
    </p:spTree>
    <p:extLst>
      <p:ext uri="{BB962C8B-B14F-4D97-AF65-F5344CB8AC3E}">
        <p14:creationId xmlns:p14="http://schemas.microsoft.com/office/powerpoint/2010/main" val="136021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0">
                                            <p:txEl>
                                              <p:pRg st="1" end="1"/>
                                            </p:txEl>
                                          </p:spTgt>
                                        </p:tgtEl>
                                        <p:attrNameLst>
                                          <p:attrName>style.visibility</p:attrName>
                                        </p:attrNameLst>
                                      </p:cBhvr>
                                      <p:to>
                                        <p:strVal val="visible"/>
                                      </p:to>
                                    </p:set>
                                    <p:animEffect transition="in" filter="fade">
                                      <p:cBhvr>
                                        <p:cTn id="7" dur="300"/>
                                        <p:tgtEl>
                                          <p:spTgt spid="58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0">
                                            <p:txEl>
                                              <p:pRg st="4" end="4"/>
                                            </p:txEl>
                                          </p:spTgt>
                                        </p:tgtEl>
                                        <p:attrNameLst>
                                          <p:attrName>style.visibility</p:attrName>
                                        </p:attrNameLst>
                                      </p:cBhvr>
                                      <p:to>
                                        <p:strVal val="visible"/>
                                      </p:to>
                                    </p:set>
                                    <p:animEffect transition="in" filter="fade">
                                      <p:cBhvr>
                                        <p:cTn id="12" dur="300"/>
                                        <p:tgtEl>
                                          <p:spTgt spid="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AE1A5-404F-EA4D-A5C9-E386E245EDBB}"/>
              </a:ext>
            </a:extLst>
          </p:cNvPr>
          <p:cNvSpPr>
            <a:spLocks noGrp="1"/>
          </p:cNvSpPr>
          <p:nvPr>
            <p:ph type="title"/>
          </p:nvPr>
        </p:nvSpPr>
        <p:spPr>
          <a:xfrm>
            <a:off x="838200" y="2479675"/>
            <a:ext cx="10515600" cy="1325563"/>
          </a:xfrm>
        </p:spPr>
        <p:txBody>
          <a:bodyPr>
            <a:normAutofit/>
          </a:bodyPr>
          <a:lstStyle/>
          <a:p>
            <a:pPr algn="ctr"/>
            <a:r>
              <a:rPr lang="en-US" dirty="0"/>
              <a:t>Privacy Challenges</a:t>
            </a:r>
          </a:p>
        </p:txBody>
      </p:sp>
    </p:spTree>
    <p:extLst>
      <p:ext uri="{BB962C8B-B14F-4D97-AF65-F5344CB8AC3E}">
        <p14:creationId xmlns:p14="http://schemas.microsoft.com/office/powerpoint/2010/main" val="2260255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rgbClr val="FF9900"/>
                </a:solidFill>
                <a:latin typeface="Open Sans"/>
                <a:ea typeface="Open Sans"/>
                <a:cs typeface="Open Sans"/>
                <a:sym typeface="Open Sans"/>
              </a:rPr>
              <a:t>Difficult to study security/privacy systematically</a:t>
            </a:r>
            <a:endParaRPr>
              <a:solidFill>
                <a:srgbClr val="FF9900"/>
              </a:solidFill>
              <a:latin typeface="Open Sans"/>
              <a:ea typeface="Open Sans"/>
              <a:cs typeface="Open Sans"/>
              <a:sym typeface="Open Sans"/>
            </a:endParaRPr>
          </a:p>
        </p:txBody>
      </p:sp>
      <p:sp>
        <p:nvSpPr>
          <p:cNvPr id="93" name="Google Shape;93;p17"/>
          <p:cNvSpPr txBox="1">
            <a:spLocks noGrp="1"/>
          </p:cNvSpPr>
          <p:nvPr>
            <p:ph type="body" idx="1"/>
          </p:nvPr>
        </p:nvSpPr>
        <p:spPr>
          <a:xfrm>
            <a:off x="415600" y="1536633"/>
            <a:ext cx="5408400" cy="4555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b="1">
                <a:latin typeface="Open Sans"/>
                <a:ea typeface="Open Sans"/>
                <a:cs typeface="Open Sans"/>
                <a:sym typeface="Open Sans"/>
              </a:rPr>
              <a:t>Anecdotal reports</a:t>
            </a:r>
            <a:endParaRPr b="1">
              <a:latin typeface="Open Sans"/>
              <a:ea typeface="Open Sans"/>
              <a:cs typeface="Open Sans"/>
              <a:sym typeface="Open Sans"/>
            </a:endParaRPr>
          </a:p>
        </p:txBody>
      </p:sp>
      <p:sp>
        <p:nvSpPr>
          <p:cNvPr id="94" name="Google Shape;94;p17"/>
          <p:cNvSpPr txBox="1">
            <a:spLocks noGrp="1"/>
          </p:cNvSpPr>
          <p:nvPr>
            <p:ph type="body" idx="1"/>
          </p:nvPr>
        </p:nvSpPr>
        <p:spPr>
          <a:xfrm>
            <a:off x="6038633" y="1536633"/>
            <a:ext cx="5408400" cy="4555200"/>
          </a:xfrm>
          <a:prstGeom prst="rect">
            <a:avLst/>
          </a:prstGeom>
        </p:spPr>
        <p:txBody>
          <a:bodyPr spcFirstLastPara="1" vert="horz" wrap="square" lIns="121900" tIns="121900" rIns="121900" bIns="121900" rtlCol="0" anchor="t" anchorCtr="0">
            <a:noAutofit/>
          </a:bodyPr>
          <a:lstStyle/>
          <a:p>
            <a:pPr marL="0" indent="0">
              <a:buNone/>
            </a:pPr>
            <a:r>
              <a:rPr lang="en" b="1">
                <a:latin typeface="Open Sans"/>
                <a:ea typeface="Open Sans"/>
                <a:cs typeface="Open Sans"/>
                <a:sym typeface="Open Sans"/>
              </a:rPr>
              <a:t>Large-scale studies</a:t>
            </a:r>
            <a:endParaRPr b="1">
              <a:latin typeface="Open Sans"/>
              <a:ea typeface="Open Sans"/>
              <a:cs typeface="Open Sans"/>
              <a:sym typeface="Open Sans"/>
            </a:endParaRPr>
          </a:p>
          <a:p>
            <a:pPr>
              <a:spcBef>
                <a:spcPts val="2133"/>
              </a:spcBef>
              <a:buFont typeface="Open Sans"/>
              <a:buChar char="-"/>
            </a:pPr>
            <a:r>
              <a:rPr lang="en">
                <a:latin typeface="Open Sans"/>
                <a:ea typeface="Open Sans"/>
                <a:cs typeface="Open Sans"/>
                <a:sym typeface="Open Sans"/>
              </a:rPr>
              <a:t>Internet exposed only</a:t>
            </a:r>
            <a:br>
              <a:rPr lang="en">
                <a:latin typeface="Open Sans"/>
                <a:ea typeface="Open Sans"/>
                <a:cs typeface="Open Sans"/>
                <a:sym typeface="Open Sans"/>
              </a:rPr>
            </a:br>
            <a:endParaRPr>
              <a:latin typeface="Open Sans"/>
              <a:ea typeface="Open Sans"/>
              <a:cs typeface="Open Sans"/>
              <a:sym typeface="Open Sans"/>
            </a:endParaRPr>
          </a:p>
          <a:p>
            <a:pPr>
              <a:buFont typeface="Open Sans"/>
              <a:buChar char="-"/>
            </a:pPr>
            <a:r>
              <a:rPr lang="en">
                <a:latin typeface="Open Sans"/>
                <a:ea typeface="Open Sans"/>
                <a:cs typeface="Open Sans"/>
                <a:sym typeface="Open Sans"/>
              </a:rPr>
              <a:t>Home/enterprise networks: proprietary data</a:t>
            </a:r>
            <a:endParaRPr>
              <a:latin typeface="Open Sans"/>
              <a:ea typeface="Open Sans"/>
              <a:cs typeface="Open Sans"/>
              <a:sym typeface="Open Sans"/>
            </a:endParaRPr>
          </a:p>
        </p:txBody>
      </p:sp>
      <p:pic>
        <p:nvPicPr>
          <p:cNvPr id="95" name="Google Shape;95;p17"/>
          <p:cNvPicPr preferRelativeResize="0"/>
          <p:nvPr/>
        </p:nvPicPr>
        <p:blipFill>
          <a:blip r:embed="rId3">
            <a:alphaModFix/>
          </a:blip>
          <a:stretch>
            <a:fillRect/>
          </a:stretch>
        </p:blipFill>
        <p:spPr>
          <a:xfrm>
            <a:off x="511567" y="2341251"/>
            <a:ext cx="4529135" cy="1407084"/>
          </a:xfrm>
          <a:prstGeom prst="rect">
            <a:avLst/>
          </a:prstGeom>
          <a:noFill/>
          <a:ln>
            <a:noFill/>
          </a:ln>
          <a:effectLst>
            <a:outerShdw blurRad="57150" dist="19050" dir="5400000" algn="bl" rotWithShape="0">
              <a:srgbClr val="000000">
                <a:alpha val="50000"/>
              </a:srgbClr>
            </a:outerShdw>
          </a:effectLst>
        </p:spPr>
      </p:pic>
      <p:pic>
        <p:nvPicPr>
          <p:cNvPr id="96" name="Google Shape;96;p17"/>
          <p:cNvPicPr preferRelativeResize="0"/>
          <p:nvPr/>
        </p:nvPicPr>
        <p:blipFill>
          <a:blip r:embed="rId4">
            <a:alphaModFix/>
          </a:blip>
          <a:stretch>
            <a:fillRect/>
          </a:stretch>
        </p:blipFill>
        <p:spPr>
          <a:xfrm>
            <a:off x="511561" y="4096535"/>
            <a:ext cx="4529137" cy="2213565"/>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1950019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rgbClr val="FF9900"/>
                </a:solidFill>
                <a:latin typeface="Open Sans"/>
                <a:ea typeface="Open Sans"/>
                <a:cs typeface="Open Sans"/>
                <a:sym typeface="Open Sans"/>
              </a:rPr>
              <a:t>What is IoT Inspector </a:t>
            </a:r>
            <a:endParaRPr>
              <a:solidFill>
                <a:srgbClr val="FF9900"/>
              </a:solidFill>
              <a:latin typeface="Open Sans"/>
              <a:ea typeface="Open Sans"/>
              <a:cs typeface="Open Sans"/>
              <a:sym typeface="Open Sans"/>
            </a:endParaRPr>
          </a:p>
        </p:txBody>
      </p:sp>
      <p:sp>
        <p:nvSpPr>
          <p:cNvPr id="129" name="Google Shape;129;p19"/>
          <p:cNvSpPr txBox="1">
            <a:spLocks noGrp="1"/>
          </p:cNvSpPr>
          <p:nvPr>
            <p:ph type="body" idx="1"/>
          </p:nvPr>
        </p:nvSpPr>
        <p:spPr>
          <a:xfrm>
            <a:off x="415600" y="3554133"/>
            <a:ext cx="5408400" cy="2537600"/>
          </a:xfrm>
          <a:prstGeom prst="rect">
            <a:avLst/>
          </a:prstGeom>
        </p:spPr>
        <p:txBody>
          <a:bodyPr spcFirstLastPara="1" vert="horz" wrap="square" lIns="121900" tIns="121900" rIns="121900" bIns="121900" rtlCol="0" anchor="t" anchorCtr="0">
            <a:noAutofit/>
          </a:bodyPr>
          <a:lstStyle/>
          <a:p>
            <a:pPr marL="0" indent="0">
              <a:buNone/>
            </a:pPr>
            <a:r>
              <a:rPr lang="en" b="1">
                <a:latin typeface="Open Sans"/>
                <a:ea typeface="Open Sans"/>
                <a:cs typeface="Open Sans"/>
                <a:sym typeface="Open Sans"/>
              </a:rPr>
              <a:t>Benefits to IoT users</a:t>
            </a:r>
            <a:endParaRPr b="1">
              <a:latin typeface="Open Sans"/>
              <a:ea typeface="Open Sans"/>
              <a:cs typeface="Open Sans"/>
              <a:sym typeface="Open Sans"/>
            </a:endParaRPr>
          </a:p>
          <a:p>
            <a:pPr>
              <a:spcBef>
                <a:spcPts val="2133"/>
              </a:spcBef>
              <a:buFont typeface="Open Sans"/>
              <a:buChar char="-"/>
            </a:pPr>
            <a:r>
              <a:rPr lang="en">
                <a:latin typeface="Open Sans"/>
                <a:ea typeface="Open Sans"/>
                <a:cs typeface="Open Sans"/>
                <a:sym typeface="Open Sans"/>
              </a:rPr>
              <a:t>Easy to install and use</a:t>
            </a:r>
            <a:br>
              <a:rPr lang="en">
                <a:latin typeface="Open Sans"/>
                <a:ea typeface="Open Sans"/>
                <a:cs typeface="Open Sans"/>
                <a:sym typeface="Open Sans"/>
              </a:rPr>
            </a:br>
            <a:endParaRPr>
              <a:latin typeface="Open Sans"/>
              <a:ea typeface="Open Sans"/>
              <a:cs typeface="Open Sans"/>
              <a:sym typeface="Open Sans"/>
            </a:endParaRPr>
          </a:p>
          <a:p>
            <a:pPr>
              <a:buFont typeface="Open Sans"/>
              <a:buChar char="-"/>
            </a:pPr>
            <a:r>
              <a:rPr lang="en">
                <a:latin typeface="Open Sans"/>
                <a:ea typeface="Open Sans"/>
                <a:cs typeface="Open Sans"/>
                <a:sym typeface="Open Sans"/>
              </a:rPr>
              <a:t>Visualization of potential security &amp; privacy issues</a:t>
            </a:r>
            <a:endParaRPr b="1">
              <a:latin typeface="Open Sans"/>
              <a:ea typeface="Open Sans"/>
              <a:cs typeface="Open Sans"/>
              <a:sym typeface="Open Sans"/>
            </a:endParaRPr>
          </a:p>
        </p:txBody>
      </p:sp>
      <p:sp>
        <p:nvSpPr>
          <p:cNvPr id="130" name="Google Shape;130;p19"/>
          <p:cNvSpPr txBox="1">
            <a:spLocks noGrp="1"/>
          </p:cNvSpPr>
          <p:nvPr>
            <p:ph type="body" idx="1"/>
          </p:nvPr>
        </p:nvSpPr>
        <p:spPr>
          <a:xfrm>
            <a:off x="6038633" y="3554133"/>
            <a:ext cx="5408400" cy="2537600"/>
          </a:xfrm>
          <a:prstGeom prst="rect">
            <a:avLst/>
          </a:prstGeom>
        </p:spPr>
        <p:txBody>
          <a:bodyPr spcFirstLastPara="1" vert="horz" wrap="square" lIns="121900" tIns="121900" rIns="121900" bIns="121900" rtlCol="0" anchor="t" anchorCtr="0">
            <a:noAutofit/>
          </a:bodyPr>
          <a:lstStyle/>
          <a:p>
            <a:pPr marL="0" indent="0">
              <a:buNone/>
            </a:pPr>
            <a:r>
              <a:rPr lang="en" b="1">
                <a:latin typeface="Open Sans"/>
                <a:ea typeface="Open Sans"/>
                <a:cs typeface="Open Sans"/>
                <a:sym typeface="Open Sans"/>
              </a:rPr>
              <a:t>Benefits to IoT researchers</a:t>
            </a:r>
            <a:endParaRPr b="1">
              <a:latin typeface="Open Sans"/>
              <a:ea typeface="Open Sans"/>
              <a:cs typeface="Open Sans"/>
              <a:sym typeface="Open Sans"/>
            </a:endParaRPr>
          </a:p>
          <a:p>
            <a:pPr>
              <a:spcBef>
                <a:spcPts val="2133"/>
              </a:spcBef>
              <a:buFont typeface="Open Sans"/>
              <a:buChar char="-"/>
            </a:pPr>
            <a:r>
              <a:rPr lang="en">
                <a:latin typeface="Open Sans"/>
                <a:ea typeface="Open Sans"/>
                <a:cs typeface="Open Sans"/>
                <a:sym typeface="Open Sans"/>
              </a:rPr>
              <a:t>Non-proprietary dataset</a:t>
            </a:r>
            <a:br>
              <a:rPr lang="en">
                <a:latin typeface="Open Sans"/>
                <a:ea typeface="Open Sans"/>
                <a:cs typeface="Open Sans"/>
                <a:sym typeface="Open Sans"/>
              </a:rPr>
            </a:br>
            <a:endParaRPr>
              <a:latin typeface="Open Sans"/>
              <a:ea typeface="Open Sans"/>
              <a:cs typeface="Open Sans"/>
              <a:sym typeface="Open Sans"/>
            </a:endParaRPr>
          </a:p>
          <a:p>
            <a:pPr>
              <a:buFont typeface="Open Sans"/>
              <a:buChar char="-"/>
            </a:pPr>
            <a:r>
              <a:rPr lang="en">
                <a:latin typeface="Open Sans"/>
                <a:ea typeface="Open Sans"/>
                <a:cs typeface="Open Sans"/>
                <a:sym typeface="Open Sans"/>
              </a:rPr>
              <a:t>IoT traffic in real homes</a:t>
            </a:r>
            <a:endParaRPr>
              <a:latin typeface="Open Sans"/>
              <a:ea typeface="Open Sans"/>
              <a:cs typeface="Open Sans"/>
              <a:sym typeface="Open Sans"/>
            </a:endParaRPr>
          </a:p>
        </p:txBody>
      </p:sp>
      <p:sp>
        <p:nvSpPr>
          <p:cNvPr id="131" name="Google Shape;131;p19"/>
          <p:cNvSpPr txBox="1">
            <a:spLocks noGrp="1"/>
          </p:cNvSpPr>
          <p:nvPr>
            <p:ph type="body" idx="1"/>
          </p:nvPr>
        </p:nvSpPr>
        <p:spPr>
          <a:xfrm>
            <a:off x="415600" y="1753867"/>
            <a:ext cx="11031600" cy="1117600"/>
          </a:xfrm>
          <a:prstGeom prst="rect">
            <a:avLst/>
          </a:prstGeom>
        </p:spPr>
        <p:txBody>
          <a:bodyPr spcFirstLastPara="1" vert="horz" wrap="square" lIns="121900" tIns="121900" rIns="121900" bIns="121900" rtlCol="0" anchor="t" anchorCtr="0">
            <a:noAutofit/>
          </a:bodyPr>
          <a:lstStyle/>
          <a:p>
            <a:pPr marL="0" indent="0">
              <a:lnSpc>
                <a:spcPct val="150000"/>
              </a:lnSpc>
              <a:buNone/>
            </a:pPr>
            <a:r>
              <a:rPr lang="en">
                <a:latin typeface="Open Sans"/>
                <a:ea typeface="Open Sans"/>
                <a:cs typeface="Open Sans"/>
                <a:sym typeface="Open Sans"/>
              </a:rPr>
              <a:t>Open-source desktop application </a:t>
            </a:r>
            <a:endParaRPr>
              <a:latin typeface="Open Sans"/>
              <a:ea typeface="Open Sans"/>
              <a:cs typeface="Open Sans"/>
              <a:sym typeface="Open Sans"/>
            </a:endParaRPr>
          </a:p>
          <a:p>
            <a:pPr marL="0" indent="0">
              <a:lnSpc>
                <a:spcPct val="150000"/>
              </a:lnSpc>
              <a:buNone/>
            </a:pPr>
            <a:r>
              <a:rPr lang="en">
                <a:latin typeface="Open Sans"/>
                <a:ea typeface="Open Sans"/>
                <a:cs typeface="Open Sans"/>
                <a:sym typeface="Open Sans"/>
              </a:rPr>
              <a:t>that passively monitors smart home networks</a:t>
            </a:r>
            <a:endParaRPr>
              <a:latin typeface="Open Sans"/>
              <a:ea typeface="Open Sans"/>
              <a:cs typeface="Open Sans"/>
              <a:sym typeface="Open Sans"/>
            </a:endParaRPr>
          </a:p>
        </p:txBody>
      </p:sp>
    </p:spTree>
    <p:extLst>
      <p:ext uri="{BB962C8B-B14F-4D97-AF65-F5344CB8AC3E}">
        <p14:creationId xmlns:p14="http://schemas.microsoft.com/office/powerpoint/2010/main" val="1451793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7"/>
          <p:cNvSpPr txBox="1">
            <a:spLocks noGrp="1"/>
          </p:cNvSpPr>
          <p:nvPr>
            <p:ph type="title"/>
          </p:nvPr>
        </p:nvSpPr>
        <p:spPr>
          <a:xfrm>
            <a:off x="659967" y="2904700"/>
            <a:ext cx="11532000" cy="1350400"/>
          </a:xfrm>
          <a:prstGeom prst="rect">
            <a:avLst/>
          </a:prstGeom>
        </p:spPr>
        <p:txBody>
          <a:bodyPr spcFirstLastPara="1" vert="horz" wrap="square" lIns="121900" tIns="121900" rIns="121900" bIns="121900" rtlCol="0" anchor="ctr" anchorCtr="0">
            <a:noAutofit/>
          </a:bodyPr>
          <a:lstStyle/>
          <a:p>
            <a:pPr>
              <a:lnSpc>
                <a:spcPct val="150000"/>
              </a:lnSpc>
            </a:pPr>
            <a:r>
              <a:rPr lang="en" sz="4800"/>
              <a:t>Attack 1:</a:t>
            </a:r>
            <a:endParaRPr sz="4800"/>
          </a:p>
          <a:p>
            <a:pPr>
              <a:lnSpc>
                <a:spcPct val="150000"/>
              </a:lnSpc>
            </a:pPr>
            <a:r>
              <a:rPr lang="en" sz="4800"/>
              <a:t>Identify Local IoT Devices</a:t>
            </a:r>
            <a:endParaRPr sz="4800"/>
          </a:p>
        </p:txBody>
      </p:sp>
      <p:sp>
        <p:nvSpPr>
          <p:cNvPr id="275" name="Google Shape;275;p47"/>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3</a:t>
            </a:fld>
            <a:endParaRPr/>
          </a:p>
        </p:txBody>
      </p:sp>
    </p:spTree>
    <p:extLst>
      <p:ext uri="{BB962C8B-B14F-4D97-AF65-F5344CB8AC3E}">
        <p14:creationId xmlns:p14="http://schemas.microsoft.com/office/powerpoint/2010/main" val="232327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22"/>
          <p:cNvPicPr preferRelativeResize="0"/>
          <p:nvPr/>
        </p:nvPicPr>
        <p:blipFill>
          <a:blip r:embed="rId3">
            <a:alphaModFix amt="80000"/>
          </a:blip>
          <a:stretch>
            <a:fillRect/>
          </a:stretch>
        </p:blipFill>
        <p:spPr>
          <a:xfrm>
            <a:off x="3215993" y="1356958"/>
            <a:ext cx="4890849" cy="5094636"/>
          </a:xfrm>
          <a:prstGeom prst="rect">
            <a:avLst/>
          </a:prstGeom>
          <a:noFill/>
          <a:ln>
            <a:noFill/>
          </a:ln>
        </p:spPr>
      </p:pic>
      <p:sp>
        <p:nvSpPr>
          <p:cNvPr id="153" name="Google Shape;153;p22"/>
          <p:cNvSpPr/>
          <p:nvPr/>
        </p:nvSpPr>
        <p:spPr>
          <a:xfrm>
            <a:off x="3893592" y="2470257"/>
            <a:ext cx="1342800" cy="17724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154" name="Google Shape;154;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rgbClr val="FF9900"/>
                </a:solidFill>
                <a:latin typeface="Open Sans"/>
                <a:ea typeface="Open Sans"/>
                <a:cs typeface="Open Sans"/>
                <a:sym typeface="Open Sans"/>
              </a:rPr>
              <a:t>Download and run IoT Inspector</a:t>
            </a:r>
            <a:endParaRPr>
              <a:solidFill>
                <a:srgbClr val="FF9900"/>
              </a:solidFill>
              <a:latin typeface="Open Sans"/>
              <a:ea typeface="Open Sans"/>
              <a:cs typeface="Open Sans"/>
              <a:sym typeface="Open Sans"/>
            </a:endParaRPr>
          </a:p>
        </p:txBody>
      </p:sp>
      <p:pic>
        <p:nvPicPr>
          <p:cNvPr id="155" name="Google Shape;155;p22"/>
          <p:cNvPicPr preferRelativeResize="0"/>
          <p:nvPr/>
        </p:nvPicPr>
        <p:blipFill>
          <a:blip r:embed="rId4">
            <a:alphaModFix/>
          </a:blip>
          <a:stretch>
            <a:fillRect/>
          </a:stretch>
        </p:blipFill>
        <p:spPr>
          <a:xfrm>
            <a:off x="1979067" y="1455234"/>
            <a:ext cx="8103868" cy="4996367"/>
          </a:xfrm>
          <a:prstGeom prst="rect">
            <a:avLst/>
          </a:prstGeom>
          <a:noFill/>
          <a:ln>
            <a:noFill/>
          </a:ln>
        </p:spPr>
      </p:pic>
    </p:spTree>
    <p:extLst>
      <p:ext uri="{BB962C8B-B14F-4D97-AF65-F5344CB8AC3E}">
        <p14:creationId xmlns:p14="http://schemas.microsoft.com/office/powerpoint/2010/main" val="5389179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rgbClr val="FF9900"/>
                </a:solidFill>
                <a:latin typeface="Open Sans"/>
                <a:ea typeface="Open Sans"/>
                <a:cs typeface="Open Sans"/>
                <a:sym typeface="Open Sans"/>
              </a:rPr>
              <a:t>Download and run IoT Inspector</a:t>
            </a:r>
            <a:endParaRPr>
              <a:solidFill>
                <a:srgbClr val="FF9900"/>
              </a:solidFill>
              <a:latin typeface="Open Sans"/>
              <a:ea typeface="Open Sans"/>
              <a:cs typeface="Open Sans"/>
              <a:sym typeface="Open Sans"/>
            </a:endParaRPr>
          </a:p>
        </p:txBody>
      </p:sp>
      <p:pic>
        <p:nvPicPr>
          <p:cNvPr id="161" name="Google Shape;161;p23"/>
          <p:cNvPicPr preferRelativeResize="0"/>
          <p:nvPr/>
        </p:nvPicPr>
        <p:blipFill rotWithShape="1">
          <a:blip r:embed="rId3">
            <a:alphaModFix/>
          </a:blip>
          <a:srcRect t="2219" r="1652" b="8985"/>
          <a:stretch/>
        </p:blipFill>
        <p:spPr>
          <a:xfrm>
            <a:off x="1221767" y="1356967"/>
            <a:ext cx="9748480" cy="5501035"/>
          </a:xfrm>
          <a:prstGeom prst="rect">
            <a:avLst/>
          </a:prstGeom>
          <a:noFill/>
          <a:ln>
            <a:noFill/>
          </a:ln>
        </p:spPr>
      </p:pic>
    </p:spTree>
    <p:extLst>
      <p:ext uri="{BB962C8B-B14F-4D97-AF65-F5344CB8AC3E}">
        <p14:creationId xmlns:p14="http://schemas.microsoft.com/office/powerpoint/2010/main" val="36760951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rgbClr val="FF9900"/>
                </a:solidFill>
                <a:latin typeface="Open Sans"/>
                <a:ea typeface="Open Sans"/>
                <a:cs typeface="Open Sans"/>
                <a:sym typeface="Open Sans"/>
              </a:rPr>
              <a:t>Bandwidth graph for each device</a:t>
            </a:r>
            <a:endParaRPr>
              <a:solidFill>
                <a:srgbClr val="FF9900"/>
              </a:solidFill>
              <a:latin typeface="Open Sans"/>
              <a:ea typeface="Open Sans"/>
              <a:cs typeface="Open Sans"/>
              <a:sym typeface="Open Sans"/>
            </a:endParaRPr>
          </a:p>
        </p:txBody>
      </p:sp>
      <p:pic>
        <p:nvPicPr>
          <p:cNvPr id="174" name="Google Shape;174;p25"/>
          <p:cNvPicPr preferRelativeResize="0"/>
          <p:nvPr/>
        </p:nvPicPr>
        <p:blipFill>
          <a:blip r:embed="rId3">
            <a:alphaModFix/>
          </a:blip>
          <a:stretch>
            <a:fillRect/>
          </a:stretch>
        </p:blipFill>
        <p:spPr>
          <a:xfrm>
            <a:off x="1376119" y="1356968"/>
            <a:ext cx="9439735" cy="5501033"/>
          </a:xfrm>
          <a:prstGeom prst="rect">
            <a:avLst/>
          </a:prstGeom>
          <a:noFill/>
          <a:ln>
            <a:noFill/>
          </a:ln>
        </p:spPr>
      </p:pic>
    </p:spTree>
    <p:extLst>
      <p:ext uri="{BB962C8B-B14F-4D97-AF65-F5344CB8AC3E}">
        <p14:creationId xmlns:p14="http://schemas.microsoft.com/office/powerpoint/2010/main" val="24489986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rgbClr val="FF9900"/>
                </a:solidFill>
                <a:latin typeface="Open Sans"/>
                <a:ea typeface="Open Sans"/>
                <a:cs typeface="Open Sans"/>
                <a:sym typeface="Open Sans"/>
              </a:rPr>
              <a:t>Bandwidth graph for each device</a:t>
            </a:r>
            <a:endParaRPr>
              <a:solidFill>
                <a:srgbClr val="FF9900"/>
              </a:solidFill>
              <a:latin typeface="Open Sans"/>
              <a:ea typeface="Open Sans"/>
              <a:cs typeface="Open Sans"/>
              <a:sym typeface="Open Sans"/>
            </a:endParaRPr>
          </a:p>
        </p:txBody>
      </p:sp>
      <p:pic>
        <p:nvPicPr>
          <p:cNvPr id="200" name="Google Shape;200;p29"/>
          <p:cNvPicPr preferRelativeResize="0"/>
          <p:nvPr/>
        </p:nvPicPr>
        <p:blipFill>
          <a:blip r:embed="rId3">
            <a:alphaModFix/>
          </a:blip>
          <a:stretch>
            <a:fillRect/>
          </a:stretch>
        </p:blipFill>
        <p:spPr>
          <a:xfrm>
            <a:off x="1376137" y="1356984"/>
            <a:ext cx="9439728" cy="5501017"/>
          </a:xfrm>
          <a:prstGeom prst="rect">
            <a:avLst/>
          </a:prstGeom>
          <a:noFill/>
          <a:ln>
            <a:noFill/>
          </a:ln>
        </p:spPr>
      </p:pic>
      <p:pic>
        <p:nvPicPr>
          <p:cNvPr id="201" name="Google Shape;201;p29"/>
          <p:cNvPicPr preferRelativeResize="0"/>
          <p:nvPr/>
        </p:nvPicPr>
        <p:blipFill rotWithShape="1">
          <a:blip r:embed="rId3">
            <a:alphaModFix/>
          </a:blip>
          <a:srcRect l="26782" t="30441" r="26815" b="40732"/>
          <a:stretch/>
        </p:blipFill>
        <p:spPr>
          <a:xfrm>
            <a:off x="1105351" y="1999901"/>
            <a:ext cx="9981301" cy="3613399"/>
          </a:xfrm>
          <a:prstGeom prst="rect">
            <a:avLst/>
          </a:prstGeom>
          <a:noFill/>
          <a:ln>
            <a:noFill/>
          </a:ln>
          <a:effectLst>
            <a:outerShdw blurRad="685800" dist="19050" dir="5400000" algn="bl" rotWithShape="0">
              <a:srgbClr val="000000">
                <a:alpha val="50000"/>
              </a:srgbClr>
            </a:outerShdw>
          </a:effectLst>
        </p:spPr>
      </p:pic>
    </p:spTree>
    <p:extLst>
      <p:ext uri="{BB962C8B-B14F-4D97-AF65-F5344CB8AC3E}">
        <p14:creationId xmlns:p14="http://schemas.microsoft.com/office/powerpoint/2010/main" val="3467924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rgbClr val="FF9900"/>
                </a:solidFill>
                <a:latin typeface="Open Sans"/>
                <a:ea typeface="Open Sans"/>
                <a:cs typeface="Open Sans"/>
                <a:sym typeface="Open Sans"/>
              </a:rPr>
              <a:t>IoT Inspector works through ARP-spoofing</a:t>
            </a:r>
            <a:endParaRPr>
              <a:solidFill>
                <a:srgbClr val="FF9900"/>
              </a:solidFill>
              <a:latin typeface="Open Sans"/>
              <a:ea typeface="Open Sans"/>
              <a:cs typeface="Open Sans"/>
              <a:sym typeface="Open Sans"/>
            </a:endParaRPr>
          </a:p>
        </p:txBody>
      </p:sp>
      <p:pic>
        <p:nvPicPr>
          <p:cNvPr id="217" name="Google Shape;217;p31"/>
          <p:cNvPicPr preferRelativeResize="0"/>
          <p:nvPr/>
        </p:nvPicPr>
        <p:blipFill>
          <a:blip r:embed="rId3">
            <a:alphaModFix/>
          </a:blip>
          <a:stretch>
            <a:fillRect/>
          </a:stretch>
        </p:blipFill>
        <p:spPr>
          <a:xfrm>
            <a:off x="3526531" y="1499751"/>
            <a:ext cx="3202799" cy="2396168"/>
          </a:xfrm>
          <a:prstGeom prst="rect">
            <a:avLst/>
          </a:prstGeom>
          <a:noFill/>
          <a:ln>
            <a:noFill/>
          </a:ln>
        </p:spPr>
      </p:pic>
      <p:pic>
        <p:nvPicPr>
          <p:cNvPr id="218" name="Google Shape;218;p31"/>
          <p:cNvPicPr preferRelativeResize="0"/>
          <p:nvPr/>
        </p:nvPicPr>
        <p:blipFill>
          <a:blip r:embed="rId4">
            <a:alphaModFix/>
          </a:blip>
          <a:stretch>
            <a:fillRect/>
          </a:stretch>
        </p:blipFill>
        <p:spPr>
          <a:xfrm>
            <a:off x="6295265" y="3777734"/>
            <a:ext cx="2682368" cy="2682365"/>
          </a:xfrm>
          <a:prstGeom prst="rect">
            <a:avLst/>
          </a:prstGeom>
          <a:noFill/>
          <a:ln>
            <a:noFill/>
          </a:ln>
        </p:spPr>
      </p:pic>
      <p:sp>
        <p:nvSpPr>
          <p:cNvPr id="219" name="Google Shape;219;p31"/>
          <p:cNvSpPr/>
          <p:nvPr/>
        </p:nvSpPr>
        <p:spPr>
          <a:xfrm>
            <a:off x="6729333" y="5773833"/>
            <a:ext cx="1990400" cy="570400"/>
          </a:xfrm>
          <a:prstGeom prst="roundRect">
            <a:avLst>
              <a:gd name="adj" fmla="val 16667"/>
            </a:avLst>
          </a:prstGeom>
          <a:solidFill>
            <a:srgbClr val="FF9900"/>
          </a:solidFill>
          <a:ln>
            <a:noFill/>
          </a:ln>
        </p:spPr>
        <p:txBody>
          <a:bodyPr spcFirstLastPara="1" wrap="square" lIns="121900" tIns="121900" rIns="121900" bIns="121900" anchor="ctr" anchorCtr="0">
            <a:noAutofit/>
          </a:bodyPr>
          <a:lstStyle/>
          <a:p>
            <a:pPr algn="ctr"/>
            <a:r>
              <a:rPr lang="en" sz="2400" b="1">
                <a:solidFill>
                  <a:srgbClr val="FFFFFF"/>
                </a:solidFill>
                <a:latin typeface="Open Sans"/>
                <a:ea typeface="Open Sans"/>
                <a:cs typeface="Open Sans"/>
                <a:sym typeface="Open Sans"/>
              </a:rPr>
              <a:t>IoT Inspector</a:t>
            </a:r>
            <a:endParaRPr sz="2400" b="1">
              <a:solidFill>
                <a:srgbClr val="FFFFFF"/>
              </a:solidFill>
              <a:latin typeface="Open Sans"/>
              <a:ea typeface="Open Sans"/>
              <a:cs typeface="Open Sans"/>
              <a:sym typeface="Open Sans"/>
            </a:endParaRPr>
          </a:p>
        </p:txBody>
      </p:sp>
      <p:pic>
        <p:nvPicPr>
          <p:cNvPr id="220" name="Google Shape;220;p31"/>
          <p:cNvPicPr preferRelativeResize="0"/>
          <p:nvPr/>
        </p:nvPicPr>
        <p:blipFill>
          <a:blip r:embed="rId5">
            <a:alphaModFix/>
          </a:blip>
          <a:stretch>
            <a:fillRect/>
          </a:stretch>
        </p:blipFill>
        <p:spPr>
          <a:xfrm>
            <a:off x="8283967" y="1499759"/>
            <a:ext cx="3202800" cy="2135192"/>
          </a:xfrm>
          <a:prstGeom prst="rect">
            <a:avLst/>
          </a:prstGeom>
          <a:noFill/>
          <a:ln>
            <a:noFill/>
          </a:ln>
        </p:spPr>
      </p:pic>
      <p:sp>
        <p:nvSpPr>
          <p:cNvPr id="221" name="Google Shape;221;p31"/>
          <p:cNvSpPr/>
          <p:nvPr/>
        </p:nvSpPr>
        <p:spPr>
          <a:xfrm>
            <a:off x="484533" y="1914800"/>
            <a:ext cx="2421792" cy="1862928"/>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latin typeface="Open Sans"/>
                <a:ea typeface="Open Sans"/>
                <a:cs typeface="Open Sans"/>
                <a:sym typeface="Open Sans"/>
              </a:rPr>
              <a:t>Internet</a:t>
            </a:r>
            <a:endParaRPr sz="2400">
              <a:latin typeface="Open Sans"/>
              <a:ea typeface="Open Sans"/>
              <a:cs typeface="Open Sans"/>
              <a:sym typeface="Open Sans"/>
            </a:endParaRPr>
          </a:p>
        </p:txBody>
      </p:sp>
      <p:cxnSp>
        <p:nvCxnSpPr>
          <p:cNvPr id="222" name="Google Shape;222;p31"/>
          <p:cNvCxnSpPr/>
          <p:nvPr/>
        </p:nvCxnSpPr>
        <p:spPr>
          <a:xfrm>
            <a:off x="3014407" y="2846264"/>
            <a:ext cx="926800" cy="0"/>
          </a:xfrm>
          <a:prstGeom prst="straightConnector1">
            <a:avLst/>
          </a:prstGeom>
          <a:noFill/>
          <a:ln w="19050" cap="flat" cmpd="sng">
            <a:solidFill>
              <a:schemeClr val="dk2"/>
            </a:solidFill>
            <a:prstDash val="solid"/>
            <a:round/>
            <a:headEnd type="stealth" w="med" len="med"/>
            <a:tailEnd type="stealth" w="med" len="med"/>
          </a:ln>
        </p:spPr>
      </p:cxnSp>
      <p:cxnSp>
        <p:nvCxnSpPr>
          <p:cNvPr id="223" name="Google Shape;223;p31"/>
          <p:cNvCxnSpPr/>
          <p:nvPr/>
        </p:nvCxnSpPr>
        <p:spPr>
          <a:xfrm>
            <a:off x="5372067" y="3796300"/>
            <a:ext cx="770400" cy="980000"/>
          </a:xfrm>
          <a:prstGeom prst="straightConnector1">
            <a:avLst/>
          </a:prstGeom>
          <a:noFill/>
          <a:ln w="19050" cap="flat" cmpd="sng">
            <a:solidFill>
              <a:schemeClr val="dk2"/>
            </a:solidFill>
            <a:prstDash val="solid"/>
            <a:round/>
            <a:headEnd type="none" w="med" len="med"/>
            <a:tailEnd type="stealth" w="med" len="med"/>
          </a:ln>
        </p:spPr>
      </p:cxnSp>
      <p:cxnSp>
        <p:nvCxnSpPr>
          <p:cNvPr id="224" name="Google Shape;224;p31"/>
          <p:cNvCxnSpPr/>
          <p:nvPr/>
        </p:nvCxnSpPr>
        <p:spPr>
          <a:xfrm rot="10800000" flipH="1">
            <a:off x="9004733" y="3796000"/>
            <a:ext cx="726400" cy="980000"/>
          </a:xfrm>
          <a:prstGeom prst="straightConnector1">
            <a:avLst/>
          </a:prstGeom>
          <a:noFill/>
          <a:ln w="19050" cap="flat" cmpd="sng">
            <a:solidFill>
              <a:schemeClr val="dk2"/>
            </a:solidFill>
            <a:prstDash val="solid"/>
            <a:round/>
            <a:headEnd type="none" w="med" len="med"/>
            <a:tailEnd type="stealth" w="med" len="med"/>
          </a:ln>
        </p:spPr>
      </p:cxnSp>
      <p:sp>
        <p:nvSpPr>
          <p:cNvPr id="225" name="Google Shape;225;p31"/>
          <p:cNvSpPr/>
          <p:nvPr/>
        </p:nvSpPr>
        <p:spPr>
          <a:xfrm>
            <a:off x="4128333" y="5113433"/>
            <a:ext cx="1827200" cy="660400"/>
          </a:xfrm>
          <a:prstGeom prst="wedgeRoundRectCallout">
            <a:avLst>
              <a:gd name="adj1" fmla="val 56609"/>
              <a:gd name="adj2" fmla="val 8835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600">
                <a:latin typeface="Open Sans"/>
                <a:ea typeface="Open Sans"/>
                <a:cs typeface="Open Sans"/>
                <a:sym typeface="Open Sans"/>
              </a:rPr>
              <a:t>Hi router: </a:t>
            </a:r>
            <a:br>
              <a:rPr lang="en" sz="1600">
                <a:latin typeface="Open Sans"/>
                <a:ea typeface="Open Sans"/>
                <a:cs typeface="Open Sans"/>
                <a:sym typeface="Open Sans"/>
              </a:rPr>
            </a:br>
            <a:r>
              <a:rPr lang="en" sz="1600">
                <a:latin typeface="Open Sans"/>
                <a:ea typeface="Open Sans"/>
                <a:cs typeface="Open Sans"/>
                <a:sym typeface="Open Sans"/>
              </a:rPr>
              <a:t>I’m camera!</a:t>
            </a:r>
            <a:endParaRPr sz="1600">
              <a:latin typeface="Open Sans"/>
              <a:ea typeface="Open Sans"/>
              <a:cs typeface="Open Sans"/>
              <a:sym typeface="Open Sans"/>
            </a:endParaRPr>
          </a:p>
        </p:txBody>
      </p:sp>
      <p:sp>
        <p:nvSpPr>
          <p:cNvPr id="226" name="Google Shape;226;p31"/>
          <p:cNvSpPr/>
          <p:nvPr/>
        </p:nvSpPr>
        <p:spPr>
          <a:xfrm>
            <a:off x="9428267" y="4937033"/>
            <a:ext cx="1827200" cy="660400"/>
          </a:xfrm>
          <a:prstGeom prst="wedgeRoundRectCallout">
            <a:avLst>
              <a:gd name="adj1" fmla="val -56312"/>
              <a:gd name="adj2" fmla="val 117308"/>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 sz="1600">
                <a:latin typeface="Open Sans"/>
                <a:ea typeface="Open Sans"/>
                <a:cs typeface="Open Sans"/>
                <a:sym typeface="Open Sans"/>
              </a:rPr>
              <a:t>Hi camera: </a:t>
            </a:r>
            <a:br>
              <a:rPr lang="en" sz="1600">
                <a:latin typeface="Open Sans"/>
                <a:ea typeface="Open Sans"/>
                <a:cs typeface="Open Sans"/>
                <a:sym typeface="Open Sans"/>
              </a:rPr>
            </a:br>
            <a:r>
              <a:rPr lang="en" sz="1600">
                <a:latin typeface="Open Sans"/>
                <a:ea typeface="Open Sans"/>
                <a:cs typeface="Open Sans"/>
                <a:sym typeface="Open Sans"/>
              </a:rPr>
              <a:t>I’m router!</a:t>
            </a:r>
            <a:endParaRPr sz="1600">
              <a:latin typeface="Open Sans"/>
              <a:ea typeface="Open Sans"/>
              <a:cs typeface="Open Sans"/>
              <a:sym typeface="Open Sans"/>
            </a:endParaRPr>
          </a:p>
        </p:txBody>
      </p:sp>
      <p:cxnSp>
        <p:nvCxnSpPr>
          <p:cNvPr id="227" name="Google Shape;227;p31"/>
          <p:cNvCxnSpPr/>
          <p:nvPr/>
        </p:nvCxnSpPr>
        <p:spPr>
          <a:xfrm>
            <a:off x="5575267" y="3796300"/>
            <a:ext cx="770400" cy="980000"/>
          </a:xfrm>
          <a:prstGeom prst="straightConnector1">
            <a:avLst/>
          </a:prstGeom>
          <a:noFill/>
          <a:ln w="19050" cap="flat" cmpd="sng">
            <a:solidFill>
              <a:schemeClr val="dk2"/>
            </a:solidFill>
            <a:prstDash val="solid"/>
            <a:round/>
            <a:headEnd type="stealth" w="med" len="med"/>
            <a:tailEnd type="none" w="med" len="med"/>
          </a:ln>
        </p:spPr>
      </p:cxnSp>
      <p:cxnSp>
        <p:nvCxnSpPr>
          <p:cNvPr id="228" name="Google Shape;228;p31"/>
          <p:cNvCxnSpPr/>
          <p:nvPr/>
        </p:nvCxnSpPr>
        <p:spPr>
          <a:xfrm rot="10800000" flipH="1">
            <a:off x="9207933" y="3796000"/>
            <a:ext cx="726400" cy="980000"/>
          </a:xfrm>
          <a:prstGeom prst="straightConnector1">
            <a:avLst/>
          </a:prstGeom>
          <a:noFill/>
          <a:ln w="19050" cap="flat" cmpd="sng">
            <a:solidFill>
              <a:schemeClr val="dk2"/>
            </a:solidFill>
            <a:prstDash val="solid"/>
            <a:round/>
            <a:headEnd type="stealth" w="med" len="med"/>
            <a:tailEnd type="none" w="med" len="med"/>
          </a:ln>
        </p:spPr>
      </p:cxnSp>
    </p:spTree>
    <p:extLst>
      <p:ext uri="{BB962C8B-B14F-4D97-AF65-F5344CB8AC3E}">
        <p14:creationId xmlns:p14="http://schemas.microsoft.com/office/powerpoint/2010/main" val="2639608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rgbClr val="FF9900"/>
                </a:solidFill>
                <a:latin typeface="Open Sans"/>
                <a:ea typeface="Open Sans"/>
                <a:cs typeface="Open Sans"/>
                <a:sym typeface="Open Sans"/>
              </a:rPr>
              <a:t>Insight: IoTs communicate with whom</a:t>
            </a:r>
            <a:endParaRPr>
              <a:solidFill>
                <a:srgbClr val="FF9900"/>
              </a:solidFill>
              <a:latin typeface="Open Sans"/>
              <a:ea typeface="Open Sans"/>
              <a:cs typeface="Open Sans"/>
              <a:sym typeface="Open Sans"/>
            </a:endParaRPr>
          </a:p>
        </p:txBody>
      </p:sp>
      <p:pic>
        <p:nvPicPr>
          <p:cNvPr id="247" name="Google Shape;247;p33"/>
          <p:cNvPicPr preferRelativeResize="0"/>
          <p:nvPr/>
        </p:nvPicPr>
        <p:blipFill rotWithShape="1">
          <a:blip r:embed="rId3">
            <a:alphaModFix/>
          </a:blip>
          <a:srcRect b="28647"/>
          <a:stretch/>
        </p:blipFill>
        <p:spPr>
          <a:xfrm>
            <a:off x="448567" y="2262867"/>
            <a:ext cx="8741335" cy="3469067"/>
          </a:xfrm>
          <a:prstGeom prst="rect">
            <a:avLst/>
          </a:prstGeom>
          <a:noFill/>
          <a:ln>
            <a:noFill/>
          </a:ln>
        </p:spPr>
      </p:pic>
      <p:sp>
        <p:nvSpPr>
          <p:cNvPr id="248" name="Google Shape;248;p33"/>
          <p:cNvSpPr/>
          <p:nvPr/>
        </p:nvSpPr>
        <p:spPr>
          <a:xfrm>
            <a:off x="264500" y="5313600"/>
            <a:ext cx="9158800" cy="341200"/>
          </a:xfrm>
          <a:prstGeom prst="rect">
            <a:avLst/>
          </a:prstGeom>
          <a:noFill/>
          <a:ln w="28575"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49" name="Google Shape;249;p33"/>
          <p:cNvPicPr preferRelativeResize="0"/>
          <p:nvPr/>
        </p:nvPicPr>
        <p:blipFill>
          <a:blip r:embed="rId4">
            <a:alphaModFix/>
          </a:blip>
          <a:stretch>
            <a:fillRect/>
          </a:stretch>
        </p:blipFill>
        <p:spPr>
          <a:xfrm>
            <a:off x="9616967" y="2301034"/>
            <a:ext cx="2432365" cy="3392733"/>
          </a:xfrm>
          <a:prstGeom prst="rect">
            <a:avLst/>
          </a:prstGeom>
          <a:noFill/>
          <a:ln>
            <a:noFill/>
          </a:ln>
          <a:effectLst>
            <a:outerShdw blurRad="57150" dist="19050" dir="5400000" algn="bl" rotWithShape="0">
              <a:srgbClr val="000000">
                <a:alpha val="50000"/>
              </a:srgbClr>
            </a:outerShdw>
          </a:effectLst>
        </p:spPr>
      </p:pic>
    </p:spTree>
    <p:extLst>
      <p:ext uri="{BB962C8B-B14F-4D97-AF65-F5344CB8AC3E}">
        <p14:creationId xmlns:p14="http://schemas.microsoft.com/office/powerpoint/2010/main" val="24390212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rgbClr val="FF9900"/>
                </a:solidFill>
                <a:latin typeface="Open Sans"/>
                <a:ea typeface="Open Sans"/>
                <a:cs typeface="Open Sans"/>
                <a:sym typeface="Open Sans"/>
              </a:rPr>
              <a:t>Insight: trackers/ads on Roku TV</a:t>
            </a:r>
            <a:endParaRPr>
              <a:solidFill>
                <a:srgbClr val="FF9900"/>
              </a:solidFill>
              <a:latin typeface="Open Sans"/>
              <a:ea typeface="Open Sans"/>
              <a:cs typeface="Open Sans"/>
              <a:sym typeface="Open Sans"/>
            </a:endParaRPr>
          </a:p>
        </p:txBody>
      </p:sp>
      <p:pic>
        <p:nvPicPr>
          <p:cNvPr id="262" name="Google Shape;262;p35"/>
          <p:cNvPicPr preferRelativeResize="0"/>
          <p:nvPr/>
        </p:nvPicPr>
        <p:blipFill rotWithShape="1">
          <a:blip r:embed="rId3">
            <a:alphaModFix/>
          </a:blip>
          <a:srcRect l="26163" t="55502" r="4694" b="5921"/>
          <a:stretch/>
        </p:blipFill>
        <p:spPr>
          <a:xfrm>
            <a:off x="195335" y="2491667"/>
            <a:ext cx="11801331" cy="3703468"/>
          </a:xfrm>
          <a:prstGeom prst="rect">
            <a:avLst/>
          </a:prstGeom>
          <a:noFill/>
          <a:ln>
            <a:noFill/>
          </a:ln>
        </p:spPr>
      </p:pic>
      <p:pic>
        <p:nvPicPr>
          <p:cNvPr id="263" name="Google Shape;263;p35"/>
          <p:cNvPicPr preferRelativeResize="0"/>
          <p:nvPr/>
        </p:nvPicPr>
        <p:blipFill>
          <a:blip r:embed="rId4">
            <a:alphaModFix/>
          </a:blip>
          <a:stretch>
            <a:fillRect/>
          </a:stretch>
        </p:blipFill>
        <p:spPr>
          <a:xfrm>
            <a:off x="7935934" y="356134"/>
            <a:ext cx="4125732" cy="2449633"/>
          </a:xfrm>
          <a:prstGeom prst="rect">
            <a:avLst/>
          </a:prstGeom>
          <a:noFill/>
          <a:ln>
            <a:noFill/>
          </a:ln>
        </p:spPr>
      </p:pic>
      <p:grpSp>
        <p:nvGrpSpPr>
          <p:cNvPr id="264" name="Google Shape;264;p35"/>
          <p:cNvGrpSpPr/>
          <p:nvPr/>
        </p:nvGrpSpPr>
        <p:grpSpPr>
          <a:xfrm>
            <a:off x="780067" y="1542285"/>
            <a:ext cx="2703200" cy="3511983"/>
            <a:chOff x="585050" y="1156713"/>
            <a:chExt cx="2027400" cy="2633987"/>
          </a:xfrm>
        </p:grpSpPr>
        <p:pic>
          <p:nvPicPr>
            <p:cNvPr id="265" name="Google Shape;265;p35"/>
            <p:cNvPicPr preferRelativeResize="0"/>
            <p:nvPr/>
          </p:nvPicPr>
          <p:blipFill rotWithShape="1">
            <a:blip r:embed="rId5">
              <a:alphaModFix/>
            </a:blip>
            <a:srcRect t="29916" r="21476" b="26888"/>
            <a:stretch/>
          </p:blipFill>
          <p:spPr>
            <a:xfrm>
              <a:off x="585050" y="1156713"/>
              <a:ext cx="1364775" cy="450450"/>
            </a:xfrm>
            <a:prstGeom prst="rect">
              <a:avLst/>
            </a:prstGeom>
            <a:noFill/>
            <a:ln>
              <a:noFill/>
            </a:ln>
          </p:spPr>
        </p:pic>
        <p:sp>
          <p:nvSpPr>
            <p:cNvPr id="266" name="Google Shape;266;p35"/>
            <p:cNvSpPr/>
            <p:nvPr/>
          </p:nvSpPr>
          <p:spPr>
            <a:xfrm>
              <a:off x="585050" y="1616900"/>
              <a:ext cx="2027400" cy="2173800"/>
            </a:xfrm>
            <a:prstGeom prst="rect">
              <a:avLst/>
            </a:prstGeom>
            <a:noFill/>
            <a:ln w="2857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554820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rgbClr val="FF9900"/>
                </a:solidFill>
                <a:latin typeface="Open Sans"/>
                <a:ea typeface="Open Sans"/>
                <a:cs typeface="Open Sans"/>
                <a:sym typeface="Open Sans"/>
              </a:rPr>
              <a:t>Insight: trackers/ads on Roku TV</a:t>
            </a:r>
            <a:endParaRPr>
              <a:solidFill>
                <a:srgbClr val="FF9900"/>
              </a:solidFill>
              <a:latin typeface="Open Sans"/>
              <a:ea typeface="Open Sans"/>
              <a:cs typeface="Open Sans"/>
              <a:sym typeface="Open Sans"/>
            </a:endParaRPr>
          </a:p>
        </p:txBody>
      </p:sp>
      <p:pic>
        <p:nvPicPr>
          <p:cNvPr id="272" name="Google Shape;272;p36"/>
          <p:cNvPicPr preferRelativeResize="0"/>
          <p:nvPr/>
        </p:nvPicPr>
        <p:blipFill rotWithShape="1">
          <a:blip r:embed="rId3">
            <a:alphaModFix/>
          </a:blip>
          <a:srcRect l="26163" t="55502" r="4694" b="5921"/>
          <a:stretch/>
        </p:blipFill>
        <p:spPr>
          <a:xfrm>
            <a:off x="195335" y="2491667"/>
            <a:ext cx="11801331" cy="3703468"/>
          </a:xfrm>
          <a:prstGeom prst="rect">
            <a:avLst/>
          </a:prstGeom>
          <a:noFill/>
          <a:ln>
            <a:noFill/>
          </a:ln>
        </p:spPr>
      </p:pic>
      <p:grpSp>
        <p:nvGrpSpPr>
          <p:cNvPr id="273" name="Google Shape;273;p36"/>
          <p:cNvGrpSpPr/>
          <p:nvPr/>
        </p:nvGrpSpPr>
        <p:grpSpPr>
          <a:xfrm>
            <a:off x="780067" y="1542285"/>
            <a:ext cx="2703200" cy="3511983"/>
            <a:chOff x="585050" y="1156713"/>
            <a:chExt cx="2027400" cy="2633987"/>
          </a:xfrm>
        </p:grpSpPr>
        <p:pic>
          <p:nvPicPr>
            <p:cNvPr id="274" name="Google Shape;274;p36"/>
            <p:cNvPicPr preferRelativeResize="0"/>
            <p:nvPr/>
          </p:nvPicPr>
          <p:blipFill rotWithShape="1">
            <a:blip r:embed="rId4">
              <a:alphaModFix/>
            </a:blip>
            <a:srcRect t="29916" r="21476" b="26888"/>
            <a:stretch/>
          </p:blipFill>
          <p:spPr>
            <a:xfrm>
              <a:off x="585050" y="1156713"/>
              <a:ext cx="1364775" cy="450450"/>
            </a:xfrm>
            <a:prstGeom prst="rect">
              <a:avLst/>
            </a:prstGeom>
            <a:noFill/>
            <a:ln>
              <a:noFill/>
            </a:ln>
          </p:spPr>
        </p:pic>
        <p:sp>
          <p:nvSpPr>
            <p:cNvPr id="275" name="Google Shape;275;p36"/>
            <p:cNvSpPr/>
            <p:nvPr/>
          </p:nvSpPr>
          <p:spPr>
            <a:xfrm>
              <a:off x="585050" y="1616900"/>
              <a:ext cx="2027400" cy="2173800"/>
            </a:xfrm>
            <a:prstGeom prst="rect">
              <a:avLst/>
            </a:prstGeom>
            <a:noFill/>
            <a:ln w="2857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76" name="Google Shape;276;p36"/>
          <p:cNvGrpSpPr/>
          <p:nvPr/>
        </p:nvGrpSpPr>
        <p:grpSpPr>
          <a:xfrm>
            <a:off x="5311533" y="1653726"/>
            <a:ext cx="6464800" cy="3400541"/>
            <a:chOff x="3983650" y="1240294"/>
            <a:chExt cx="4848600" cy="2550406"/>
          </a:xfrm>
        </p:grpSpPr>
        <p:pic>
          <p:nvPicPr>
            <p:cNvPr id="277" name="Google Shape;277;p36"/>
            <p:cNvPicPr preferRelativeResize="0"/>
            <p:nvPr/>
          </p:nvPicPr>
          <p:blipFill>
            <a:blip r:embed="rId5">
              <a:alphaModFix/>
            </a:blip>
            <a:stretch>
              <a:fillRect/>
            </a:stretch>
          </p:blipFill>
          <p:spPr>
            <a:xfrm>
              <a:off x="4016481" y="1240294"/>
              <a:ext cx="1431900" cy="327900"/>
            </a:xfrm>
            <a:prstGeom prst="rect">
              <a:avLst/>
            </a:prstGeom>
            <a:noFill/>
            <a:ln>
              <a:noFill/>
            </a:ln>
          </p:spPr>
        </p:pic>
        <p:sp>
          <p:nvSpPr>
            <p:cNvPr id="278" name="Google Shape;278;p36"/>
            <p:cNvSpPr/>
            <p:nvPr/>
          </p:nvSpPr>
          <p:spPr>
            <a:xfrm>
              <a:off x="3983650" y="1616900"/>
              <a:ext cx="4848600" cy="2173800"/>
            </a:xfrm>
            <a:prstGeom prst="rect">
              <a:avLst/>
            </a:prstGeom>
            <a:noFill/>
            <a:ln w="28575" cap="flat" cmpd="sng">
              <a:solidFill>
                <a:schemeClr val="dk2"/>
              </a:solidFill>
              <a:prstDash val="dash"/>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028474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stedGraph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7703208" cy="6261400"/>
          </a:xfrm>
          <a:prstGeom prst="rect">
            <a:avLst/>
          </a:prstGeom>
        </p:spPr>
      </p:pic>
      <p:pic>
        <p:nvPicPr>
          <p:cNvPr id="4" name="Picture 3" descr="PastedGraphic-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8049" y="1795618"/>
            <a:ext cx="6033951" cy="5062383"/>
          </a:xfrm>
          <a:prstGeom prst="rect">
            <a:avLst/>
          </a:prstGeom>
        </p:spPr>
      </p:pic>
    </p:spTree>
    <p:extLst>
      <p:ext uri="{BB962C8B-B14F-4D97-AF65-F5344CB8AC3E}">
        <p14:creationId xmlns:p14="http://schemas.microsoft.com/office/powerpoint/2010/main" val="99631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ot-inspect-short">
            <a:hlinkClick r:id="" action="ppaction://media"/>
            <a:extLst>
              <a:ext uri="{FF2B5EF4-FFF2-40B4-BE49-F238E27FC236}">
                <a16:creationId xmlns:a16="http://schemas.microsoft.com/office/drawing/2014/main" id="{692195D3-31D5-294E-A638-A3FB843ECC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34" y="4234"/>
            <a:ext cx="11752133" cy="6610575"/>
          </a:xfrm>
          <a:prstGeom prst="rect">
            <a:avLst/>
          </a:prstGeom>
        </p:spPr>
      </p:pic>
    </p:spTree>
    <p:extLst>
      <p:ext uri="{BB962C8B-B14F-4D97-AF65-F5344CB8AC3E}">
        <p14:creationId xmlns:p14="http://schemas.microsoft.com/office/powerpoint/2010/main" val="374227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9"/>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a:t>
            </a:fld>
            <a:endParaRPr/>
          </a:p>
        </p:txBody>
      </p:sp>
      <p:sp>
        <p:nvSpPr>
          <p:cNvPr id="289" name="Google Shape;289;p49"/>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290" name="Google Shape;290;p49"/>
          <p:cNvSpPr txBox="1"/>
          <p:nvPr/>
        </p:nvSpPr>
        <p:spPr>
          <a:xfrm>
            <a:off x="391900" y="1247200"/>
            <a:ext cx="11335600" cy="1711600"/>
          </a:xfrm>
          <a:prstGeom prst="rect">
            <a:avLst/>
          </a:prstGeom>
          <a:noFill/>
          <a:ln>
            <a:noFill/>
          </a:ln>
        </p:spPr>
        <p:txBody>
          <a:bodyPr spcFirstLastPara="1" wrap="square" lIns="121900" tIns="121900" rIns="121900" bIns="121900" anchor="t" anchorCtr="0">
            <a:noAutofit/>
          </a:bodyPr>
          <a:lstStyle/>
          <a:p>
            <a:pPr marL="609585" indent="-507987">
              <a:buClr>
                <a:schemeClr val="dk2"/>
              </a:buClr>
              <a:buSzPts val="2400"/>
              <a:buFont typeface="Roboto"/>
              <a:buAutoNum type="arabicPeriod"/>
            </a:pPr>
            <a:r>
              <a:rPr lang="en" sz="3200">
                <a:solidFill>
                  <a:schemeClr val="dk2"/>
                </a:solidFill>
                <a:latin typeface="Roboto"/>
                <a:ea typeface="Roboto"/>
                <a:cs typeface="Roboto"/>
                <a:sym typeface="Roboto"/>
              </a:rPr>
              <a:t>Get local IP (via WebRTC SDP)</a:t>
            </a:r>
            <a:endParaRPr sz="3200">
              <a:solidFill>
                <a:schemeClr val="dk2"/>
              </a:solidFill>
              <a:latin typeface="Roboto"/>
              <a:ea typeface="Roboto"/>
              <a:cs typeface="Roboto"/>
              <a:sym typeface="Roboto"/>
            </a:endParaRPr>
          </a:p>
        </p:txBody>
      </p:sp>
      <p:sp>
        <p:nvSpPr>
          <p:cNvPr id="291" name="Google Shape;291;p49"/>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292" name="Google Shape;292;p49"/>
          <p:cNvPicPr preferRelativeResize="0"/>
          <p:nvPr/>
        </p:nvPicPr>
        <p:blipFill>
          <a:blip r:embed="rId3">
            <a:alphaModFix/>
          </a:blip>
          <a:stretch>
            <a:fillRect/>
          </a:stretch>
        </p:blipFill>
        <p:spPr>
          <a:xfrm>
            <a:off x="1318800" y="4559681"/>
            <a:ext cx="1905000" cy="1905000"/>
          </a:xfrm>
          <a:prstGeom prst="rect">
            <a:avLst/>
          </a:prstGeom>
          <a:noFill/>
          <a:ln>
            <a:noFill/>
          </a:ln>
        </p:spPr>
      </p:pic>
      <p:pic>
        <p:nvPicPr>
          <p:cNvPr id="293" name="Google Shape;293;p49"/>
          <p:cNvPicPr preferRelativeResize="0"/>
          <p:nvPr/>
        </p:nvPicPr>
        <p:blipFill>
          <a:blip r:embed="rId4">
            <a:alphaModFix/>
          </a:blip>
          <a:stretch>
            <a:fillRect/>
          </a:stretch>
        </p:blipFill>
        <p:spPr>
          <a:xfrm>
            <a:off x="2143667" y="5467763"/>
            <a:ext cx="1080133" cy="1085867"/>
          </a:xfrm>
          <a:prstGeom prst="rect">
            <a:avLst/>
          </a:prstGeom>
          <a:noFill/>
          <a:ln>
            <a:noFill/>
          </a:ln>
        </p:spPr>
      </p:pic>
    </p:spTree>
    <p:extLst>
      <p:ext uri="{BB962C8B-B14F-4D97-AF65-F5344CB8AC3E}">
        <p14:creationId xmlns:p14="http://schemas.microsoft.com/office/powerpoint/2010/main" val="1494830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a:solidFill>
                  <a:srgbClr val="FF9900"/>
                </a:solidFill>
                <a:latin typeface="Open Sans"/>
                <a:ea typeface="Open Sans"/>
                <a:cs typeface="Open Sans"/>
                <a:sym typeface="Open Sans"/>
              </a:rPr>
              <a:t>Summary of insights</a:t>
            </a:r>
            <a:endParaRPr>
              <a:solidFill>
                <a:srgbClr val="FF9900"/>
              </a:solidFill>
              <a:latin typeface="Open Sans"/>
              <a:ea typeface="Open Sans"/>
              <a:cs typeface="Open Sans"/>
              <a:sym typeface="Open Sans"/>
            </a:endParaRPr>
          </a:p>
        </p:txBody>
      </p:sp>
      <p:sp>
        <p:nvSpPr>
          <p:cNvPr id="323" name="Google Shape;323;p40"/>
          <p:cNvSpPr txBox="1">
            <a:spLocks noGrp="1"/>
          </p:cNvSpPr>
          <p:nvPr>
            <p:ph type="body" idx="1"/>
          </p:nvPr>
        </p:nvSpPr>
        <p:spPr>
          <a:xfrm>
            <a:off x="415600" y="1715767"/>
            <a:ext cx="5408400" cy="4376000"/>
          </a:xfrm>
          <a:prstGeom prst="rect">
            <a:avLst/>
          </a:prstGeom>
        </p:spPr>
        <p:txBody>
          <a:bodyPr spcFirstLastPara="1" vert="horz" wrap="square" lIns="121900" tIns="121900" rIns="121900" bIns="121900" rtlCol="0" anchor="t" anchorCtr="0">
            <a:noAutofit/>
          </a:bodyPr>
          <a:lstStyle/>
          <a:p>
            <a:pPr marL="0" indent="0">
              <a:buNone/>
            </a:pPr>
            <a:r>
              <a:rPr lang="en" b="1">
                <a:latin typeface="Open Sans"/>
                <a:ea typeface="Open Sans"/>
                <a:cs typeface="Open Sans"/>
                <a:sym typeface="Open Sans"/>
              </a:rPr>
              <a:t>Privacy</a:t>
            </a:r>
            <a:endParaRPr b="1">
              <a:latin typeface="Open Sans"/>
              <a:ea typeface="Open Sans"/>
              <a:cs typeface="Open Sans"/>
              <a:sym typeface="Open Sans"/>
            </a:endParaRPr>
          </a:p>
          <a:p>
            <a:pPr>
              <a:spcBef>
                <a:spcPts val="2133"/>
              </a:spcBef>
              <a:buFont typeface="Open Sans"/>
              <a:buChar char="-"/>
            </a:pPr>
            <a:r>
              <a:rPr lang="en">
                <a:latin typeface="Open Sans"/>
                <a:ea typeface="Open Sans"/>
                <a:cs typeface="Open Sans"/>
                <a:sym typeface="Open Sans"/>
              </a:rPr>
              <a:t>Tracking/ads on TVs</a:t>
            </a:r>
            <a:br>
              <a:rPr lang="en">
                <a:latin typeface="Open Sans"/>
                <a:ea typeface="Open Sans"/>
                <a:cs typeface="Open Sans"/>
                <a:sym typeface="Open Sans"/>
              </a:rPr>
            </a:br>
            <a:endParaRPr>
              <a:latin typeface="Open Sans"/>
              <a:ea typeface="Open Sans"/>
              <a:cs typeface="Open Sans"/>
              <a:sym typeface="Open Sans"/>
            </a:endParaRPr>
          </a:p>
          <a:p>
            <a:pPr>
              <a:buFont typeface="Open Sans"/>
              <a:buChar char="-"/>
            </a:pPr>
            <a:r>
              <a:rPr lang="en">
                <a:latin typeface="Open Sans"/>
                <a:ea typeface="Open Sans"/>
                <a:cs typeface="Open Sans"/>
                <a:sym typeface="Open Sans"/>
              </a:rPr>
              <a:t>Data aggregators on IoTs</a:t>
            </a:r>
            <a:endParaRPr>
              <a:latin typeface="Open Sans"/>
              <a:ea typeface="Open Sans"/>
              <a:cs typeface="Open Sans"/>
              <a:sym typeface="Open Sans"/>
            </a:endParaRPr>
          </a:p>
        </p:txBody>
      </p:sp>
      <p:sp>
        <p:nvSpPr>
          <p:cNvPr id="324" name="Google Shape;324;p40"/>
          <p:cNvSpPr txBox="1">
            <a:spLocks noGrp="1"/>
          </p:cNvSpPr>
          <p:nvPr>
            <p:ph type="body" idx="1"/>
          </p:nvPr>
        </p:nvSpPr>
        <p:spPr>
          <a:xfrm>
            <a:off x="6038633" y="1715767"/>
            <a:ext cx="5408400" cy="4376000"/>
          </a:xfrm>
          <a:prstGeom prst="rect">
            <a:avLst/>
          </a:prstGeom>
        </p:spPr>
        <p:txBody>
          <a:bodyPr spcFirstLastPara="1" vert="horz" wrap="square" lIns="121900" tIns="121900" rIns="121900" bIns="121900" rtlCol="0" anchor="t" anchorCtr="0">
            <a:noAutofit/>
          </a:bodyPr>
          <a:lstStyle/>
          <a:p>
            <a:pPr marL="0" indent="0">
              <a:buNone/>
            </a:pPr>
            <a:r>
              <a:rPr lang="en" b="1">
                <a:latin typeface="Open Sans"/>
                <a:ea typeface="Open Sans"/>
                <a:cs typeface="Open Sans"/>
                <a:sym typeface="Open Sans"/>
              </a:rPr>
              <a:t>Security</a:t>
            </a:r>
            <a:endParaRPr b="1">
              <a:latin typeface="Open Sans"/>
              <a:ea typeface="Open Sans"/>
              <a:cs typeface="Open Sans"/>
              <a:sym typeface="Open Sans"/>
            </a:endParaRPr>
          </a:p>
          <a:p>
            <a:pPr>
              <a:spcBef>
                <a:spcPts val="2133"/>
              </a:spcBef>
              <a:buFont typeface="Open Sans"/>
              <a:buChar char="-"/>
            </a:pPr>
            <a:r>
              <a:rPr lang="en">
                <a:latin typeface="Open Sans"/>
                <a:ea typeface="Open Sans"/>
                <a:cs typeface="Open Sans"/>
                <a:sym typeface="Open Sans"/>
              </a:rPr>
              <a:t>Anomaly detection</a:t>
            </a:r>
            <a:br>
              <a:rPr lang="en">
                <a:latin typeface="Open Sans"/>
                <a:ea typeface="Open Sans"/>
                <a:cs typeface="Open Sans"/>
                <a:sym typeface="Open Sans"/>
              </a:rPr>
            </a:br>
            <a:endParaRPr>
              <a:latin typeface="Open Sans"/>
              <a:ea typeface="Open Sans"/>
              <a:cs typeface="Open Sans"/>
              <a:sym typeface="Open Sans"/>
            </a:endParaRPr>
          </a:p>
          <a:p>
            <a:pPr>
              <a:buFont typeface="Open Sans"/>
              <a:buChar char="-"/>
            </a:pPr>
            <a:r>
              <a:rPr lang="en">
                <a:latin typeface="Open Sans"/>
                <a:ea typeface="Open Sans"/>
                <a:cs typeface="Open Sans"/>
                <a:sym typeface="Open Sans"/>
              </a:rPr>
              <a:t>TLS (encryption) analysis, e.g.,</a:t>
            </a:r>
            <a:endParaRPr>
              <a:latin typeface="Open Sans"/>
              <a:ea typeface="Open Sans"/>
              <a:cs typeface="Open Sans"/>
              <a:sym typeface="Open Sans"/>
            </a:endParaRPr>
          </a:p>
          <a:p>
            <a:pPr lvl="1">
              <a:spcBef>
                <a:spcPts val="1333"/>
              </a:spcBef>
              <a:buFont typeface="Open Sans"/>
              <a:buChar char="-"/>
            </a:pPr>
            <a:r>
              <a:rPr lang="en">
                <a:latin typeface="Open Sans"/>
                <a:ea typeface="Open Sans"/>
                <a:cs typeface="Open Sans"/>
                <a:sym typeface="Open Sans"/>
              </a:rPr>
              <a:t>TLS 1.0:</a:t>
            </a:r>
            <a:br>
              <a:rPr lang="en">
                <a:latin typeface="Open Sans"/>
                <a:ea typeface="Open Sans"/>
                <a:cs typeface="Open Sans"/>
                <a:sym typeface="Open Sans"/>
              </a:rPr>
            </a:br>
            <a:r>
              <a:rPr lang="en">
                <a:latin typeface="Open Sans"/>
                <a:ea typeface="Open Sans"/>
                <a:cs typeface="Open Sans"/>
                <a:sym typeface="Open Sans"/>
              </a:rPr>
              <a:t>Samsung Smart Cam</a:t>
            </a:r>
            <a:br>
              <a:rPr lang="en">
                <a:latin typeface="Open Sans"/>
                <a:ea typeface="Open Sans"/>
                <a:cs typeface="Open Sans"/>
                <a:sym typeface="Open Sans"/>
              </a:rPr>
            </a:br>
            <a:r>
              <a:rPr lang="en">
                <a:latin typeface="Open Sans"/>
                <a:ea typeface="Open Sans"/>
                <a:cs typeface="Open Sans"/>
                <a:sym typeface="Open Sans"/>
              </a:rPr>
              <a:t>Amazon Prime Video on Roku</a:t>
            </a:r>
            <a:endParaRPr>
              <a:latin typeface="Open Sans"/>
              <a:ea typeface="Open Sans"/>
              <a:cs typeface="Open Sans"/>
              <a:sym typeface="Open Sans"/>
            </a:endParaRPr>
          </a:p>
          <a:p>
            <a:pPr lvl="1">
              <a:spcAft>
                <a:spcPts val="2133"/>
              </a:spcAft>
              <a:buFont typeface="Open Sans"/>
              <a:buChar char="-"/>
            </a:pPr>
            <a:r>
              <a:rPr lang="en">
                <a:latin typeface="Open Sans"/>
                <a:ea typeface="Open Sans"/>
                <a:cs typeface="Open Sans"/>
                <a:sym typeface="Open Sans"/>
              </a:rPr>
              <a:t>Insecure cipher suites:</a:t>
            </a:r>
            <a:br>
              <a:rPr lang="en">
                <a:latin typeface="Open Sans"/>
                <a:ea typeface="Open Sans"/>
                <a:cs typeface="Open Sans"/>
                <a:sym typeface="Open Sans"/>
              </a:rPr>
            </a:br>
            <a:r>
              <a:rPr lang="en">
                <a:latin typeface="Open Sans"/>
                <a:ea typeface="Open Sans"/>
                <a:cs typeface="Open Sans"/>
                <a:sym typeface="Open Sans"/>
              </a:rPr>
              <a:t>D-Link camera: </a:t>
            </a:r>
            <a:r>
              <a:rPr lang="en" b="1">
                <a:latin typeface="Open Sans"/>
                <a:ea typeface="Open Sans"/>
                <a:cs typeface="Open Sans"/>
                <a:sym typeface="Open Sans"/>
              </a:rPr>
              <a:t>13</a:t>
            </a:r>
            <a:br>
              <a:rPr lang="en">
                <a:latin typeface="Open Sans"/>
                <a:ea typeface="Open Sans"/>
                <a:cs typeface="Open Sans"/>
                <a:sym typeface="Open Sans"/>
              </a:rPr>
            </a:br>
            <a:r>
              <a:rPr lang="en">
                <a:latin typeface="Open Sans"/>
                <a:ea typeface="Open Sans"/>
                <a:cs typeface="Open Sans"/>
                <a:sym typeface="Open Sans"/>
              </a:rPr>
              <a:t>Amcrest Camera: </a:t>
            </a:r>
            <a:r>
              <a:rPr lang="en" b="1">
                <a:latin typeface="Open Sans"/>
                <a:ea typeface="Open Sans"/>
                <a:cs typeface="Open Sans"/>
                <a:sym typeface="Open Sans"/>
              </a:rPr>
              <a:t>21</a:t>
            </a:r>
            <a:endParaRPr b="1">
              <a:latin typeface="Open Sans"/>
              <a:ea typeface="Open Sans"/>
              <a:cs typeface="Open Sans"/>
              <a:sym typeface="Open Sans"/>
            </a:endParaRPr>
          </a:p>
        </p:txBody>
      </p:sp>
      <p:pic>
        <p:nvPicPr>
          <p:cNvPr id="325" name="Google Shape;325;p40"/>
          <p:cNvPicPr preferRelativeResize="0"/>
          <p:nvPr/>
        </p:nvPicPr>
        <p:blipFill>
          <a:blip r:embed="rId3">
            <a:alphaModFix/>
          </a:blip>
          <a:stretch>
            <a:fillRect/>
          </a:stretch>
        </p:blipFill>
        <p:spPr>
          <a:xfrm>
            <a:off x="860526" y="4497493"/>
            <a:ext cx="1426100" cy="1426100"/>
          </a:xfrm>
          <a:prstGeom prst="rect">
            <a:avLst/>
          </a:prstGeom>
          <a:noFill/>
          <a:ln>
            <a:noFill/>
          </a:ln>
        </p:spPr>
      </p:pic>
      <p:pic>
        <p:nvPicPr>
          <p:cNvPr id="326" name="Google Shape;326;p40"/>
          <p:cNvPicPr preferRelativeResize="0"/>
          <p:nvPr/>
        </p:nvPicPr>
        <p:blipFill>
          <a:blip r:embed="rId4">
            <a:alphaModFix/>
          </a:blip>
          <a:stretch>
            <a:fillRect/>
          </a:stretch>
        </p:blipFill>
        <p:spPr>
          <a:xfrm>
            <a:off x="3318767" y="3875234"/>
            <a:ext cx="1426100" cy="1426100"/>
          </a:xfrm>
          <a:prstGeom prst="rect">
            <a:avLst/>
          </a:prstGeom>
          <a:noFill/>
          <a:ln>
            <a:noFill/>
          </a:ln>
        </p:spPr>
      </p:pic>
      <p:pic>
        <p:nvPicPr>
          <p:cNvPr id="327" name="Google Shape;327;p40"/>
          <p:cNvPicPr preferRelativeResize="0"/>
          <p:nvPr/>
        </p:nvPicPr>
        <p:blipFill>
          <a:blip r:embed="rId5">
            <a:alphaModFix/>
          </a:blip>
          <a:stretch>
            <a:fillRect/>
          </a:stretch>
        </p:blipFill>
        <p:spPr>
          <a:xfrm>
            <a:off x="3402230" y="5683669"/>
            <a:ext cx="1056965" cy="1017033"/>
          </a:xfrm>
          <a:prstGeom prst="rect">
            <a:avLst/>
          </a:prstGeom>
          <a:noFill/>
          <a:ln>
            <a:noFill/>
          </a:ln>
        </p:spPr>
      </p:pic>
      <p:cxnSp>
        <p:nvCxnSpPr>
          <p:cNvPr id="328" name="Google Shape;328;p40"/>
          <p:cNvCxnSpPr>
            <a:stCxn id="325" idx="3"/>
            <a:endCxn id="326" idx="1"/>
          </p:cNvCxnSpPr>
          <p:nvPr/>
        </p:nvCxnSpPr>
        <p:spPr>
          <a:xfrm rot="10800000" flipH="1">
            <a:off x="2286625" y="4588141"/>
            <a:ext cx="1032000" cy="622400"/>
          </a:xfrm>
          <a:prstGeom prst="straightConnector1">
            <a:avLst/>
          </a:prstGeom>
          <a:noFill/>
          <a:ln w="9525" cap="flat" cmpd="sng">
            <a:solidFill>
              <a:schemeClr val="dk2"/>
            </a:solidFill>
            <a:prstDash val="solid"/>
            <a:round/>
            <a:headEnd type="triangle" w="med" len="med"/>
            <a:tailEnd type="triangle" w="med" len="med"/>
          </a:ln>
        </p:spPr>
      </p:cxnSp>
      <p:cxnSp>
        <p:nvCxnSpPr>
          <p:cNvPr id="329" name="Google Shape;329;p40"/>
          <p:cNvCxnSpPr/>
          <p:nvPr/>
        </p:nvCxnSpPr>
        <p:spPr>
          <a:xfrm>
            <a:off x="2455400" y="5683767"/>
            <a:ext cx="664400" cy="408000"/>
          </a:xfrm>
          <a:prstGeom prst="straightConnector1">
            <a:avLst/>
          </a:prstGeom>
          <a:noFill/>
          <a:ln w="9525" cap="flat" cmpd="sng">
            <a:solidFill>
              <a:schemeClr val="dk2"/>
            </a:solidFill>
            <a:prstDash val="solid"/>
            <a:round/>
            <a:headEnd type="triangle" w="med" len="med"/>
            <a:tailEnd type="triangle" w="med" len="med"/>
          </a:ln>
        </p:spPr>
      </p:cxnSp>
    </p:spTree>
    <p:extLst>
      <p:ext uri="{BB962C8B-B14F-4D97-AF65-F5344CB8AC3E}">
        <p14:creationId xmlns:p14="http://schemas.microsoft.com/office/powerpoint/2010/main" val="881553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67431-E6D3-A04D-A5C7-E3E1F8268DF8}"/>
              </a:ext>
            </a:extLst>
          </p:cNvPr>
          <p:cNvSpPr>
            <a:spLocks noGrp="1"/>
          </p:cNvSpPr>
          <p:nvPr>
            <p:ph type="title"/>
          </p:nvPr>
        </p:nvSpPr>
        <p:spPr/>
        <p:txBody>
          <a:bodyPr>
            <a:normAutofit fontScale="90000"/>
          </a:bodyPr>
          <a:lstStyle/>
          <a:p>
            <a:r>
              <a:rPr lang="en-US" dirty="0"/>
              <a:t>Summary</a:t>
            </a:r>
          </a:p>
        </p:txBody>
      </p:sp>
      <p:sp>
        <p:nvSpPr>
          <p:cNvPr id="3" name="Text Placeholder 2">
            <a:extLst>
              <a:ext uri="{FF2B5EF4-FFF2-40B4-BE49-F238E27FC236}">
                <a16:creationId xmlns:a16="http://schemas.microsoft.com/office/drawing/2014/main" id="{1A4323F7-7DAE-A644-90C4-D8AEB3EE1332}"/>
              </a:ext>
            </a:extLst>
          </p:cNvPr>
          <p:cNvSpPr>
            <a:spLocks noGrp="1"/>
          </p:cNvSpPr>
          <p:nvPr>
            <p:ph type="body" idx="1"/>
          </p:nvPr>
        </p:nvSpPr>
        <p:spPr/>
        <p:txBody>
          <a:bodyPr/>
          <a:lstStyle/>
          <a:p>
            <a:r>
              <a:rPr lang="en-US" dirty="0"/>
              <a:t>Security challenges in smart homes due to lack of isolation of devices from one another</a:t>
            </a:r>
          </a:p>
          <a:p>
            <a:pPr lvl="1"/>
            <a:r>
              <a:rPr lang="en-US" dirty="0"/>
              <a:t>Web-based discovery and control</a:t>
            </a:r>
          </a:p>
          <a:p>
            <a:pPr lvl="1"/>
            <a:endParaRPr lang="en-US" dirty="0"/>
          </a:p>
          <a:p>
            <a:r>
              <a:rPr lang="en-US" dirty="0"/>
              <a:t>Privacy challenges due to pervasive tracking, lack </a:t>
            </a:r>
            <a:r>
              <a:rPr lang="en-US"/>
              <a:t>of encryption</a:t>
            </a:r>
            <a:endParaRPr lang="en-US" dirty="0"/>
          </a:p>
        </p:txBody>
      </p:sp>
    </p:spTree>
    <p:extLst>
      <p:ext uri="{BB962C8B-B14F-4D97-AF65-F5344CB8AC3E}">
        <p14:creationId xmlns:p14="http://schemas.microsoft.com/office/powerpoint/2010/main" val="1354628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Streaming devices</a:t>
            </a:r>
            <a:endParaRPr b="1">
              <a:solidFill>
                <a:srgbClr val="FF9900"/>
              </a:solidFill>
              <a:latin typeface="Open Sans"/>
              <a:ea typeface="Open Sans"/>
              <a:cs typeface="Open Sans"/>
              <a:sym typeface="Open Sans"/>
            </a:endParaRPr>
          </a:p>
        </p:txBody>
      </p:sp>
      <p:pic>
        <p:nvPicPr>
          <p:cNvPr id="69" name="Google Shape;69;p15"/>
          <p:cNvPicPr preferRelativeResize="0"/>
          <p:nvPr/>
        </p:nvPicPr>
        <p:blipFill>
          <a:blip r:embed="rId3">
            <a:alphaModFix/>
          </a:blip>
          <a:stretch>
            <a:fillRect/>
          </a:stretch>
        </p:blipFill>
        <p:spPr>
          <a:xfrm>
            <a:off x="1967600" y="1992578"/>
            <a:ext cx="2995371" cy="3754773"/>
          </a:xfrm>
          <a:prstGeom prst="rect">
            <a:avLst/>
          </a:prstGeom>
          <a:noFill/>
          <a:ln>
            <a:noFill/>
          </a:ln>
        </p:spPr>
      </p:pic>
      <p:sp>
        <p:nvSpPr>
          <p:cNvPr id="70" name="Google Shape;70;p1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42</a:t>
            </a:fld>
            <a:endParaRPr/>
          </a:p>
        </p:txBody>
      </p:sp>
      <p:pic>
        <p:nvPicPr>
          <p:cNvPr id="71" name="Google Shape;71;p15"/>
          <p:cNvPicPr preferRelativeResize="0"/>
          <p:nvPr/>
        </p:nvPicPr>
        <p:blipFill>
          <a:blip r:embed="rId4">
            <a:alphaModFix/>
          </a:blip>
          <a:stretch>
            <a:fillRect/>
          </a:stretch>
        </p:blipFill>
        <p:spPr>
          <a:xfrm>
            <a:off x="6387687" y="1681685"/>
            <a:ext cx="4376567" cy="437656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Cordcutting</a:t>
            </a:r>
            <a:endParaRPr b="1">
              <a:solidFill>
                <a:srgbClr val="FF9900"/>
              </a:solidFill>
              <a:latin typeface="Open Sans"/>
              <a:ea typeface="Open Sans"/>
              <a:cs typeface="Open Sans"/>
              <a:sym typeface="Open Sans"/>
            </a:endParaRPr>
          </a:p>
        </p:txBody>
      </p:sp>
      <p:sp>
        <p:nvSpPr>
          <p:cNvPr id="77" name="Google Shape;77;p16"/>
          <p:cNvSpPr txBox="1">
            <a:spLocks noGrp="1"/>
          </p:cNvSpPr>
          <p:nvPr>
            <p:ph type="body" idx="1"/>
          </p:nvPr>
        </p:nvSpPr>
        <p:spPr>
          <a:xfrm>
            <a:off x="415600" y="15366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Two primary options</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Over-the-air HDTV </a:t>
            </a:r>
            <a:endParaRPr>
              <a:latin typeface="Open Sans"/>
              <a:ea typeface="Open Sans"/>
              <a:cs typeface="Open Sans"/>
              <a:sym typeface="Open Sans"/>
            </a:endParaRPr>
          </a:p>
          <a:p>
            <a:pPr lvl="1">
              <a:lnSpc>
                <a:spcPct val="150000"/>
              </a:lnSpc>
              <a:spcBef>
                <a:spcPts val="0"/>
              </a:spcBef>
              <a:buFont typeface="Open Sans"/>
              <a:buChar char="-"/>
            </a:pPr>
            <a:r>
              <a:rPr lang="en">
                <a:latin typeface="Open Sans"/>
                <a:ea typeface="Open Sans"/>
                <a:cs typeface="Open Sans"/>
                <a:sym typeface="Open Sans"/>
              </a:rPr>
              <a:t>HDTV antenna</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Streaming</a:t>
            </a:r>
            <a:endParaRPr>
              <a:latin typeface="Open Sans"/>
              <a:ea typeface="Open Sans"/>
              <a:cs typeface="Open Sans"/>
              <a:sym typeface="Open Sans"/>
            </a:endParaRPr>
          </a:p>
          <a:p>
            <a:pPr lvl="1">
              <a:lnSpc>
                <a:spcPct val="150000"/>
              </a:lnSpc>
              <a:spcBef>
                <a:spcPts val="0"/>
              </a:spcBef>
              <a:buFont typeface="Open Sans"/>
              <a:buChar char="-"/>
            </a:pPr>
            <a:r>
              <a:rPr lang="en">
                <a:latin typeface="Open Sans"/>
                <a:ea typeface="Open Sans"/>
                <a:cs typeface="Open Sans"/>
                <a:sym typeface="Open Sans"/>
              </a:rPr>
              <a:t>PC</a:t>
            </a:r>
            <a:endParaRPr>
              <a:latin typeface="Open Sans"/>
              <a:ea typeface="Open Sans"/>
              <a:cs typeface="Open Sans"/>
              <a:sym typeface="Open Sans"/>
            </a:endParaRPr>
          </a:p>
          <a:p>
            <a:pPr lvl="1">
              <a:lnSpc>
                <a:spcPct val="150000"/>
              </a:lnSpc>
              <a:spcBef>
                <a:spcPts val="0"/>
              </a:spcBef>
              <a:buFont typeface="Open Sans"/>
              <a:buChar char="-"/>
            </a:pPr>
            <a:r>
              <a:rPr lang="en">
                <a:latin typeface="Open Sans"/>
                <a:ea typeface="Open Sans"/>
                <a:cs typeface="Open Sans"/>
                <a:sym typeface="Open Sans"/>
              </a:rPr>
              <a:t>Streaming devices</a:t>
            </a:r>
            <a:endParaRPr>
              <a:latin typeface="Open Sans"/>
              <a:ea typeface="Open Sans"/>
              <a:cs typeface="Open Sans"/>
              <a:sym typeface="Open Sans"/>
            </a:endParaRPr>
          </a:p>
        </p:txBody>
      </p:sp>
      <p:sp>
        <p:nvSpPr>
          <p:cNvPr id="78" name="Google Shape;78;p1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43</a:t>
            </a:fld>
            <a:endParaRPr/>
          </a:p>
        </p:txBody>
      </p:sp>
      <p:pic>
        <p:nvPicPr>
          <p:cNvPr id="79" name="Google Shape;79;p16"/>
          <p:cNvPicPr preferRelativeResize="0"/>
          <p:nvPr/>
        </p:nvPicPr>
        <p:blipFill>
          <a:blip r:embed="rId3">
            <a:alphaModFix/>
          </a:blip>
          <a:stretch>
            <a:fillRect/>
          </a:stretch>
        </p:blipFill>
        <p:spPr>
          <a:xfrm>
            <a:off x="5126834" y="1757651"/>
            <a:ext cx="6169765" cy="41131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Cordcutting</a:t>
            </a:r>
            <a:endParaRPr b="1">
              <a:solidFill>
                <a:srgbClr val="FF9900"/>
              </a:solidFill>
              <a:latin typeface="Open Sans"/>
              <a:ea typeface="Open Sans"/>
              <a:cs typeface="Open Sans"/>
              <a:sym typeface="Open Sans"/>
            </a:endParaRPr>
          </a:p>
        </p:txBody>
      </p:sp>
      <p:sp>
        <p:nvSpPr>
          <p:cNvPr id="85" name="Google Shape;85;p1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44</a:t>
            </a:fld>
            <a:endParaRPr/>
          </a:p>
        </p:txBody>
      </p:sp>
      <p:pic>
        <p:nvPicPr>
          <p:cNvPr id="86" name="Google Shape;86;p17"/>
          <p:cNvPicPr preferRelativeResize="0"/>
          <p:nvPr/>
        </p:nvPicPr>
        <p:blipFill>
          <a:blip r:embed="rId3">
            <a:alphaModFix/>
          </a:blip>
          <a:stretch>
            <a:fillRect/>
          </a:stretch>
        </p:blipFill>
        <p:spPr>
          <a:xfrm>
            <a:off x="945700" y="1708934"/>
            <a:ext cx="10300600" cy="458376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Cordcutting</a:t>
            </a:r>
            <a:endParaRPr b="1">
              <a:solidFill>
                <a:srgbClr val="FF9900"/>
              </a:solidFill>
              <a:latin typeface="Open Sans"/>
              <a:ea typeface="Open Sans"/>
              <a:cs typeface="Open Sans"/>
              <a:sym typeface="Open Sans"/>
            </a:endParaRPr>
          </a:p>
        </p:txBody>
      </p:sp>
      <p:sp>
        <p:nvSpPr>
          <p:cNvPr id="92" name="Google Shape;92;p1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45</a:t>
            </a:fld>
            <a:endParaRPr/>
          </a:p>
        </p:txBody>
      </p:sp>
      <p:sp>
        <p:nvSpPr>
          <p:cNvPr id="93" name="Google Shape;93;p18"/>
          <p:cNvSpPr txBox="1">
            <a:spLocks noGrp="1"/>
          </p:cNvSpPr>
          <p:nvPr>
            <p:ph type="body" idx="1"/>
          </p:nvPr>
        </p:nvSpPr>
        <p:spPr>
          <a:xfrm>
            <a:off x="415600" y="15366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Clr>
                <a:schemeClr val="dk1"/>
              </a:buClr>
              <a:buSzPts val="1100"/>
              <a:buNone/>
            </a:pPr>
            <a:r>
              <a:rPr lang="en" sz="2667">
                <a:latin typeface="Open Sans"/>
                <a:ea typeface="Open Sans"/>
                <a:cs typeface="Open Sans"/>
                <a:sym typeface="Open Sans"/>
              </a:rPr>
              <a:t>Streaming devices introduce new privacy concerns</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Open ecosystem may allow significantly more third parties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Streaming devices can report viewing history and other identifiers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Third party apps can potentially include their own ad libraries</a:t>
            </a:r>
            <a:endParaRPr sz="2667">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Cordcutting</a:t>
            </a:r>
            <a:endParaRPr b="1">
              <a:solidFill>
                <a:srgbClr val="FF9900"/>
              </a:solidFill>
              <a:latin typeface="Open Sans"/>
              <a:ea typeface="Open Sans"/>
              <a:cs typeface="Open Sans"/>
              <a:sym typeface="Open Sans"/>
            </a:endParaRPr>
          </a:p>
        </p:txBody>
      </p:sp>
      <p:sp>
        <p:nvSpPr>
          <p:cNvPr id="99" name="Google Shape;99;p1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46</a:t>
            </a:fld>
            <a:endParaRPr/>
          </a:p>
        </p:txBody>
      </p:sp>
      <p:pic>
        <p:nvPicPr>
          <p:cNvPr id="100" name="Google Shape;100;p19"/>
          <p:cNvPicPr preferRelativeResize="0"/>
          <p:nvPr/>
        </p:nvPicPr>
        <p:blipFill>
          <a:blip r:embed="rId3">
            <a:alphaModFix/>
          </a:blip>
          <a:stretch>
            <a:fillRect/>
          </a:stretch>
        </p:blipFill>
        <p:spPr>
          <a:xfrm>
            <a:off x="2045567" y="1356968"/>
            <a:ext cx="7059539" cy="509463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Hidden data flows </a:t>
            </a:r>
            <a:endParaRPr b="1">
              <a:solidFill>
                <a:srgbClr val="FF9900"/>
              </a:solidFill>
              <a:latin typeface="Open Sans"/>
              <a:ea typeface="Open Sans"/>
              <a:cs typeface="Open Sans"/>
              <a:sym typeface="Open Sans"/>
            </a:endParaRPr>
          </a:p>
        </p:txBody>
      </p:sp>
      <p:pic>
        <p:nvPicPr>
          <p:cNvPr id="114" name="Google Shape;114;p21"/>
          <p:cNvPicPr preferRelativeResize="0"/>
          <p:nvPr/>
        </p:nvPicPr>
        <p:blipFill rotWithShape="1">
          <a:blip r:embed="rId3">
            <a:alphaModFix/>
          </a:blip>
          <a:srcRect t="71946" b="2405"/>
          <a:stretch/>
        </p:blipFill>
        <p:spPr>
          <a:xfrm>
            <a:off x="940834" y="1980433"/>
            <a:ext cx="10310332" cy="1306667"/>
          </a:xfrm>
          <a:prstGeom prst="rect">
            <a:avLst/>
          </a:prstGeom>
          <a:noFill/>
          <a:ln>
            <a:noFill/>
          </a:ln>
        </p:spPr>
      </p:pic>
      <p:pic>
        <p:nvPicPr>
          <p:cNvPr id="115" name="Google Shape;115;p21"/>
          <p:cNvPicPr preferRelativeResize="0"/>
          <p:nvPr/>
        </p:nvPicPr>
        <p:blipFill>
          <a:blip r:embed="rId4">
            <a:alphaModFix/>
          </a:blip>
          <a:stretch>
            <a:fillRect/>
          </a:stretch>
        </p:blipFill>
        <p:spPr>
          <a:xfrm>
            <a:off x="1614548" y="3876001"/>
            <a:ext cx="8962917" cy="1997567"/>
          </a:xfrm>
          <a:prstGeom prst="rect">
            <a:avLst/>
          </a:prstGeom>
          <a:noFill/>
          <a:ln>
            <a:noFill/>
          </a:ln>
        </p:spPr>
      </p:pic>
      <p:sp>
        <p:nvSpPr>
          <p:cNvPr id="116" name="Google Shape;116;p2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Research Questions</a:t>
            </a:r>
            <a:endParaRPr b="1">
              <a:solidFill>
                <a:srgbClr val="FF9900"/>
              </a:solidFill>
              <a:latin typeface="Open Sans"/>
              <a:ea typeface="Open Sans"/>
              <a:cs typeface="Open Sans"/>
              <a:sym typeface="Open Sans"/>
            </a:endParaRPr>
          </a:p>
        </p:txBody>
      </p:sp>
      <p:sp>
        <p:nvSpPr>
          <p:cNvPr id="122" name="Google Shape;122;p22"/>
          <p:cNvSpPr txBox="1">
            <a:spLocks noGrp="1"/>
          </p:cNvSpPr>
          <p:nvPr>
            <p:ph type="body" idx="1"/>
          </p:nvPr>
        </p:nvSpPr>
        <p:spPr>
          <a:xfrm>
            <a:off x="415600" y="15366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Which parties do streaming devices contact? </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Tracker ecosystems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Information being shared</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Effectiveness of the platform privacy options</a:t>
            </a:r>
            <a:endParaRPr>
              <a:latin typeface="Open Sans"/>
              <a:ea typeface="Open Sans"/>
              <a:cs typeface="Open Sans"/>
              <a:sym typeface="Open Sans"/>
            </a:endParaRPr>
          </a:p>
        </p:txBody>
      </p:sp>
      <p:sp>
        <p:nvSpPr>
          <p:cNvPr id="123" name="Google Shape;123;p2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Results</a:t>
            </a:r>
            <a:endParaRPr b="1">
              <a:solidFill>
                <a:srgbClr val="FF9900"/>
              </a:solidFill>
              <a:latin typeface="Open Sans"/>
              <a:ea typeface="Open Sans"/>
              <a:cs typeface="Open Sans"/>
              <a:sym typeface="Open Sans"/>
            </a:endParaRPr>
          </a:p>
        </p:txBody>
      </p:sp>
      <p:sp>
        <p:nvSpPr>
          <p:cNvPr id="129" name="Google Shape;129;p23"/>
          <p:cNvSpPr txBox="1">
            <a:spLocks noGrp="1"/>
          </p:cNvSpPr>
          <p:nvPr>
            <p:ph type="body" idx="1"/>
          </p:nvPr>
        </p:nvSpPr>
        <p:spPr>
          <a:xfrm>
            <a:off x="415600" y="15366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Most channels are contacting known trackers</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89% of Amazon Fire TV channels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69% of Roku Channels</a:t>
            </a:r>
            <a:endParaRPr>
              <a:latin typeface="Open Sans"/>
              <a:ea typeface="Open Sans"/>
              <a:cs typeface="Open Sans"/>
              <a:sym typeface="Open Sans"/>
            </a:endParaRPr>
          </a:p>
          <a:p>
            <a:pPr indent="0">
              <a:lnSpc>
                <a:spcPct val="150000"/>
              </a:lnSpc>
              <a:buNone/>
            </a:pPr>
            <a:endParaRPr>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Platform privacy options largely ineffective</a:t>
            </a:r>
            <a:endParaRPr sz="2667">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Channels leak video titles to trackers</a:t>
            </a:r>
            <a:endParaRPr sz="2667">
              <a:latin typeface="Open Sans"/>
              <a:ea typeface="Open Sans"/>
              <a:cs typeface="Open Sans"/>
              <a:sym typeface="Open Sans"/>
            </a:endParaRPr>
          </a:p>
        </p:txBody>
      </p:sp>
      <p:sp>
        <p:nvSpPr>
          <p:cNvPr id="130" name="Google Shape;130;p2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0"/>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a:t>
            </a:fld>
            <a:endParaRPr/>
          </a:p>
        </p:txBody>
      </p:sp>
      <p:sp>
        <p:nvSpPr>
          <p:cNvPr id="299" name="Google Shape;299;p50"/>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300" name="Google Shape;300;p50"/>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301" name="Google Shape;301;p50"/>
          <p:cNvPicPr preferRelativeResize="0"/>
          <p:nvPr/>
        </p:nvPicPr>
        <p:blipFill>
          <a:blip r:embed="rId3">
            <a:alphaModFix/>
          </a:blip>
          <a:stretch>
            <a:fillRect/>
          </a:stretch>
        </p:blipFill>
        <p:spPr>
          <a:xfrm>
            <a:off x="1318800" y="4559681"/>
            <a:ext cx="1905000" cy="1905000"/>
          </a:xfrm>
          <a:prstGeom prst="rect">
            <a:avLst/>
          </a:prstGeom>
          <a:noFill/>
          <a:ln>
            <a:noFill/>
          </a:ln>
        </p:spPr>
      </p:pic>
      <p:pic>
        <p:nvPicPr>
          <p:cNvPr id="302" name="Google Shape;302;p50"/>
          <p:cNvPicPr preferRelativeResize="0"/>
          <p:nvPr/>
        </p:nvPicPr>
        <p:blipFill>
          <a:blip r:embed="rId4">
            <a:alphaModFix/>
          </a:blip>
          <a:stretch>
            <a:fillRect/>
          </a:stretch>
        </p:blipFill>
        <p:spPr>
          <a:xfrm>
            <a:off x="2143667" y="5467763"/>
            <a:ext cx="1080133" cy="1085867"/>
          </a:xfrm>
          <a:prstGeom prst="rect">
            <a:avLst/>
          </a:prstGeom>
          <a:noFill/>
          <a:ln>
            <a:noFill/>
          </a:ln>
        </p:spPr>
      </p:pic>
      <p:sp>
        <p:nvSpPr>
          <p:cNvPr id="303" name="Google Shape;303;p50"/>
          <p:cNvSpPr txBox="1"/>
          <p:nvPr/>
        </p:nvSpPr>
        <p:spPr>
          <a:xfrm>
            <a:off x="391900" y="1247200"/>
            <a:ext cx="11335600" cy="2298800"/>
          </a:xfrm>
          <a:prstGeom prst="rect">
            <a:avLst/>
          </a:prstGeom>
          <a:noFill/>
          <a:ln>
            <a:noFill/>
          </a:ln>
        </p:spPr>
        <p:txBody>
          <a:bodyPr spcFirstLastPara="1" wrap="square" lIns="121900" tIns="121900" rIns="121900" bIns="121900" anchor="t" anchorCtr="0">
            <a:noAutofit/>
          </a:bodyPr>
          <a:lstStyle/>
          <a:p>
            <a:r>
              <a:rPr lang="en" sz="3200" dirty="0">
                <a:solidFill>
                  <a:schemeClr val="dk2"/>
                </a:solidFill>
                <a:latin typeface="Roboto"/>
                <a:ea typeface="Roboto"/>
                <a:cs typeface="Roboto"/>
                <a:sym typeface="Roboto"/>
              </a:rPr>
              <a:t>2. Find active local devices.</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Scan local subnet on port 81, sending GET request (via Fetch API)</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Measure response times (TCP RST vs. TCP timeout)</a:t>
            </a:r>
            <a:endParaRPr sz="3200" dirty="0">
              <a:solidFill>
                <a:schemeClr val="dk2"/>
              </a:solidFill>
              <a:latin typeface="Roboto"/>
              <a:ea typeface="Roboto"/>
              <a:cs typeface="Roboto"/>
              <a:sym typeface="Roboto"/>
            </a:endParaRPr>
          </a:p>
        </p:txBody>
      </p:sp>
      <p:pic>
        <p:nvPicPr>
          <p:cNvPr id="304" name="Google Shape;304;p50"/>
          <p:cNvPicPr preferRelativeResize="0"/>
          <p:nvPr/>
        </p:nvPicPr>
        <p:blipFill rotWithShape="1">
          <a:blip r:embed="rId5">
            <a:alphaModFix/>
          </a:blip>
          <a:srcRect l="15805" r="17080"/>
          <a:stretch/>
        </p:blipFill>
        <p:spPr>
          <a:xfrm>
            <a:off x="8297800" y="3850801"/>
            <a:ext cx="1188203" cy="1770367"/>
          </a:xfrm>
          <a:prstGeom prst="rect">
            <a:avLst/>
          </a:prstGeom>
          <a:noFill/>
          <a:ln>
            <a:noFill/>
          </a:ln>
        </p:spPr>
      </p:pic>
      <p:sp>
        <p:nvSpPr>
          <p:cNvPr id="305" name="Google Shape;305;p50"/>
          <p:cNvSpPr txBox="1"/>
          <p:nvPr/>
        </p:nvSpPr>
        <p:spPr>
          <a:xfrm>
            <a:off x="7756300" y="3342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Tree>
    <p:extLst>
      <p:ext uri="{BB962C8B-B14F-4D97-AF65-F5344CB8AC3E}">
        <p14:creationId xmlns:p14="http://schemas.microsoft.com/office/powerpoint/2010/main" val="2318935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Challenges </a:t>
            </a:r>
            <a:endParaRPr b="1">
              <a:solidFill>
                <a:srgbClr val="FF9900"/>
              </a:solidFill>
              <a:latin typeface="Open Sans"/>
              <a:ea typeface="Open Sans"/>
              <a:cs typeface="Open Sans"/>
              <a:sym typeface="Open Sans"/>
            </a:endParaRPr>
          </a:p>
        </p:txBody>
      </p:sp>
      <p:sp>
        <p:nvSpPr>
          <p:cNvPr id="136" name="Google Shape;136;p24"/>
          <p:cNvSpPr txBox="1">
            <a:spLocks noGrp="1"/>
          </p:cNvSpPr>
          <p:nvPr>
            <p:ph type="body" idx="1"/>
          </p:nvPr>
        </p:nvSpPr>
        <p:spPr>
          <a:xfrm>
            <a:off x="415600" y="1777033"/>
            <a:ext cx="10901600" cy="4555200"/>
          </a:xfrm>
          <a:prstGeom prst="rect">
            <a:avLst/>
          </a:prstGeom>
        </p:spPr>
        <p:txBody>
          <a:bodyPr spcFirstLastPara="1" vert="horz" wrap="square" lIns="121900" tIns="121900" rIns="121900" bIns="121900" rtlCol="0" anchor="ctr" anchorCtr="0">
            <a:noAutofit/>
          </a:bodyPr>
          <a:lstStyle/>
          <a:p>
            <a:pPr indent="-474121">
              <a:lnSpc>
                <a:spcPct val="150000"/>
              </a:lnSpc>
              <a:buSzPts val="2000"/>
              <a:buFont typeface="Open Sans"/>
              <a:buAutoNum type="arabicPeriod"/>
            </a:pPr>
            <a:r>
              <a:rPr lang="en" sz="2667">
                <a:latin typeface="Open Sans"/>
                <a:ea typeface="Open Sans"/>
                <a:cs typeface="Open Sans"/>
                <a:sym typeface="Open Sans"/>
              </a:rPr>
              <a:t>Difficult to automate input</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Web &amp; mobile: known tools with feedback</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Streaming devices: no known tools, no feedback</a:t>
            </a:r>
            <a:endParaRPr>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indent="-474121">
              <a:lnSpc>
                <a:spcPct val="150000"/>
              </a:lnSpc>
              <a:buSzPts val="2000"/>
              <a:buFont typeface="Open Sans"/>
              <a:buAutoNum type="arabicPeriod"/>
            </a:pPr>
            <a:r>
              <a:rPr lang="en" sz="2667">
                <a:latin typeface="Open Sans"/>
                <a:ea typeface="Open Sans"/>
                <a:cs typeface="Open Sans"/>
                <a:sym typeface="Open Sans"/>
              </a:rPr>
              <a:t>Difficult to decrypt traffic to see content flows</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Web &amp; mobile: add self signed certificate to certificate store</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Streaming devices: hard to change certificate store</a:t>
            </a:r>
            <a:endParaRPr>
              <a:latin typeface="Open Sans"/>
              <a:ea typeface="Open Sans"/>
              <a:cs typeface="Open Sans"/>
              <a:sym typeface="Open Sans"/>
            </a:endParaRPr>
          </a:p>
        </p:txBody>
      </p:sp>
      <p:sp>
        <p:nvSpPr>
          <p:cNvPr id="137" name="Google Shape;137;p2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50</a:t>
            </a:fld>
            <a:endParaRPr/>
          </a:p>
        </p:txBody>
      </p:sp>
      <p:pic>
        <p:nvPicPr>
          <p:cNvPr id="138" name="Google Shape;138;p24"/>
          <p:cNvPicPr preferRelativeResize="0"/>
          <p:nvPr/>
        </p:nvPicPr>
        <p:blipFill>
          <a:blip r:embed="rId3">
            <a:alphaModFix/>
          </a:blip>
          <a:stretch>
            <a:fillRect/>
          </a:stretch>
        </p:blipFill>
        <p:spPr>
          <a:xfrm>
            <a:off x="8777200" y="1536618"/>
            <a:ext cx="2540000" cy="2298700"/>
          </a:xfrm>
          <a:prstGeom prst="rect">
            <a:avLst/>
          </a:prstGeom>
          <a:noFill/>
          <a:ln>
            <a:noFill/>
          </a:ln>
        </p:spPr>
      </p:pic>
      <p:pic>
        <p:nvPicPr>
          <p:cNvPr id="139" name="Google Shape;139;p24"/>
          <p:cNvPicPr preferRelativeResize="0"/>
          <p:nvPr/>
        </p:nvPicPr>
        <p:blipFill>
          <a:blip r:embed="rId4">
            <a:alphaModFix/>
          </a:blip>
          <a:stretch>
            <a:fillRect/>
          </a:stretch>
        </p:blipFill>
        <p:spPr>
          <a:xfrm>
            <a:off x="8850934" y="1571634"/>
            <a:ext cx="2254300" cy="211526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Overview of method</a:t>
            </a:r>
            <a:endParaRPr b="1">
              <a:solidFill>
                <a:srgbClr val="FF9900"/>
              </a:solidFill>
              <a:latin typeface="Open Sans"/>
              <a:ea typeface="Open Sans"/>
              <a:cs typeface="Open Sans"/>
              <a:sym typeface="Open Sans"/>
            </a:endParaRPr>
          </a:p>
        </p:txBody>
      </p:sp>
      <p:sp>
        <p:nvSpPr>
          <p:cNvPr id="145" name="Google Shape;145;p25"/>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b="1">
                <a:latin typeface="Open Sans"/>
                <a:ea typeface="Open Sans"/>
                <a:cs typeface="Open Sans"/>
                <a:sym typeface="Open Sans"/>
              </a:rPr>
              <a:t>1. Develop crawler for streaming devices</a:t>
            </a:r>
            <a:endParaRPr sz="2667" b="1">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Simulate a user interacting with channels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Intercept traffic the streaming device generates</a:t>
            </a:r>
            <a:endParaRPr>
              <a:latin typeface="Open Sans"/>
              <a:ea typeface="Open Sans"/>
              <a:cs typeface="Open Sans"/>
              <a:sym typeface="Open Sans"/>
            </a:endParaRPr>
          </a:p>
          <a:p>
            <a:pPr indent="0">
              <a:lnSpc>
                <a:spcPct val="150000"/>
              </a:lnSpc>
              <a:buNone/>
            </a:pPr>
            <a:endParaRPr>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2. Collect data on Amazon and Roku platforms</a:t>
            </a:r>
            <a:endParaRPr sz="2667">
              <a:latin typeface="Open Sans"/>
              <a:ea typeface="Open Sans"/>
              <a:cs typeface="Open Sans"/>
              <a:sym typeface="Open Sans"/>
            </a:endParaRPr>
          </a:p>
          <a:p>
            <a:pPr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3. Analyze data</a:t>
            </a:r>
            <a:endParaRPr sz="2667">
              <a:latin typeface="Open Sans"/>
              <a:ea typeface="Open Sans"/>
              <a:cs typeface="Open Sans"/>
              <a:sym typeface="Open Sans"/>
            </a:endParaRPr>
          </a:p>
        </p:txBody>
      </p:sp>
      <p:sp>
        <p:nvSpPr>
          <p:cNvPr id="146" name="Google Shape;146;p2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System design of crawler</a:t>
            </a:r>
            <a:endParaRPr b="1">
              <a:solidFill>
                <a:srgbClr val="FF9900"/>
              </a:solidFill>
              <a:latin typeface="Open Sans"/>
              <a:ea typeface="Open Sans"/>
              <a:cs typeface="Open Sans"/>
              <a:sym typeface="Open Sans"/>
            </a:endParaRPr>
          </a:p>
        </p:txBody>
      </p:sp>
      <p:pic>
        <p:nvPicPr>
          <p:cNvPr id="152" name="Google Shape;152;p26"/>
          <p:cNvPicPr preferRelativeResize="0"/>
          <p:nvPr/>
        </p:nvPicPr>
        <p:blipFill>
          <a:blip r:embed="rId3">
            <a:alphaModFix/>
          </a:blip>
          <a:stretch>
            <a:fillRect/>
          </a:stretch>
        </p:blipFill>
        <p:spPr>
          <a:xfrm>
            <a:off x="1297284" y="1460933"/>
            <a:ext cx="9597424" cy="5094632"/>
          </a:xfrm>
          <a:prstGeom prst="rect">
            <a:avLst/>
          </a:prstGeom>
          <a:noFill/>
          <a:ln>
            <a:noFill/>
          </a:ln>
        </p:spPr>
      </p:pic>
      <p:sp>
        <p:nvSpPr>
          <p:cNvPr id="153" name="Google Shape;153;p26"/>
          <p:cNvSpPr/>
          <p:nvPr/>
        </p:nvSpPr>
        <p:spPr>
          <a:xfrm>
            <a:off x="6714900" y="2735100"/>
            <a:ext cx="4046400" cy="2359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154" name="Google Shape;154;p26"/>
          <p:cNvSpPr/>
          <p:nvPr/>
        </p:nvSpPr>
        <p:spPr>
          <a:xfrm>
            <a:off x="942133" y="1460933"/>
            <a:ext cx="4046400" cy="37000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155" name="Google Shape;155;p26"/>
          <p:cNvSpPr/>
          <p:nvPr/>
        </p:nvSpPr>
        <p:spPr>
          <a:xfrm>
            <a:off x="1145333" y="5017433"/>
            <a:ext cx="4046400" cy="1669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156" name="Google Shape;156;p2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System design of crawler</a:t>
            </a:r>
            <a:endParaRPr b="1">
              <a:solidFill>
                <a:srgbClr val="FF9900"/>
              </a:solidFill>
              <a:latin typeface="Open Sans"/>
              <a:ea typeface="Open Sans"/>
              <a:cs typeface="Open Sans"/>
              <a:sym typeface="Open Sans"/>
            </a:endParaRPr>
          </a:p>
        </p:txBody>
      </p:sp>
      <p:pic>
        <p:nvPicPr>
          <p:cNvPr id="162" name="Google Shape;162;p27"/>
          <p:cNvPicPr preferRelativeResize="0"/>
          <p:nvPr/>
        </p:nvPicPr>
        <p:blipFill>
          <a:blip r:embed="rId3">
            <a:alphaModFix/>
          </a:blip>
          <a:stretch>
            <a:fillRect/>
          </a:stretch>
        </p:blipFill>
        <p:spPr>
          <a:xfrm>
            <a:off x="1297284" y="1460933"/>
            <a:ext cx="9597424" cy="5094632"/>
          </a:xfrm>
          <a:prstGeom prst="rect">
            <a:avLst/>
          </a:prstGeom>
          <a:noFill/>
          <a:ln>
            <a:noFill/>
          </a:ln>
        </p:spPr>
      </p:pic>
      <p:sp>
        <p:nvSpPr>
          <p:cNvPr id="163" name="Google Shape;163;p27"/>
          <p:cNvSpPr/>
          <p:nvPr/>
        </p:nvSpPr>
        <p:spPr>
          <a:xfrm>
            <a:off x="6714900" y="2735100"/>
            <a:ext cx="4046400" cy="2359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164" name="Google Shape;164;p27"/>
          <p:cNvSpPr/>
          <p:nvPr/>
        </p:nvSpPr>
        <p:spPr>
          <a:xfrm>
            <a:off x="1493467" y="1460933"/>
            <a:ext cx="3490400" cy="19680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165" name="Google Shape;165;p27"/>
          <p:cNvSpPr/>
          <p:nvPr/>
        </p:nvSpPr>
        <p:spPr>
          <a:xfrm>
            <a:off x="1297300" y="3670800"/>
            <a:ext cx="1933600" cy="12364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166" name="Google Shape;166;p2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System design of crawler</a:t>
            </a:r>
            <a:endParaRPr b="1">
              <a:solidFill>
                <a:srgbClr val="FF9900"/>
              </a:solidFill>
              <a:latin typeface="Open Sans"/>
              <a:ea typeface="Open Sans"/>
              <a:cs typeface="Open Sans"/>
              <a:sym typeface="Open Sans"/>
            </a:endParaRPr>
          </a:p>
        </p:txBody>
      </p:sp>
      <p:pic>
        <p:nvPicPr>
          <p:cNvPr id="172" name="Google Shape;172;p28"/>
          <p:cNvPicPr preferRelativeResize="0"/>
          <p:nvPr/>
        </p:nvPicPr>
        <p:blipFill>
          <a:blip r:embed="rId3">
            <a:alphaModFix/>
          </a:blip>
          <a:stretch>
            <a:fillRect/>
          </a:stretch>
        </p:blipFill>
        <p:spPr>
          <a:xfrm>
            <a:off x="1297284" y="1460933"/>
            <a:ext cx="9597424" cy="5094632"/>
          </a:xfrm>
          <a:prstGeom prst="rect">
            <a:avLst/>
          </a:prstGeom>
          <a:noFill/>
          <a:ln>
            <a:noFill/>
          </a:ln>
        </p:spPr>
      </p:pic>
      <p:sp>
        <p:nvSpPr>
          <p:cNvPr id="173" name="Google Shape;173;p28"/>
          <p:cNvSpPr/>
          <p:nvPr/>
        </p:nvSpPr>
        <p:spPr>
          <a:xfrm>
            <a:off x="6714900" y="2735100"/>
            <a:ext cx="4046400" cy="2359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174" name="Google Shape;174;p2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System design of crawler</a:t>
            </a:r>
            <a:endParaRPr b="1">
              <a:solidFill>
                <a:srgbClr val="FF9900"/>
              </a:solidFill>
              <a:latin typeface="Open Sans"/>
              <a:ea typeface="Open Sans"/>
              <a:cs typeface="Open Sans"/>
              <a:sym typeface="Open Sans"/>
            </a:endParaRPr>
          </a:p>
        </p:txBody>
      </p:sp>
      <p:pic>
        <p:nvPicPr>
          <p:cNvPr id="180" name="Google Shape;180;p29"/>
          <p:cNvPicPr preferRelativeResize="0"/>
          <p:nvPr/>
        </p:nvPicPr>
        <p:blipFill>
          <a:blip r:embed="rId3">
            <a:alphaModFix/>
          </a:blip>
          <a:stretch>
            <a:fillRect/>
          </a:stretch>
        </p:blipFill>
        <p:spPr>
          <a:xfrm>
            <a:off x="1297284" y="1460933"/>
            <a:ext cx="9597424" cy="5094632"/>
          </a:xfrm>
          <a:prstGeom prst="rect">
            <a:avLst/>
          </a:prstGeom>
          <a:noFill/>
          <a:ln>
            <a:noFill/>
          </a:ln>
        </p:spPr>
      </p:pic>
      <p:sp>
        <p:nvSpPr>
          <p:cNvPr id="181" name="Google Shape;181;p2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Intercepting Traffic</a:t>
            </a:r>
            <a:endParaRPr b="1">
              <a:solidFill>
                <a:srgbClr val="FF9900"/>
              </a:solidFill>
              <a:latin typeface="Open Sans"/>
              <a:ea typeface="Open Sans"/>
              <a:cs typeface="Open Sans"/>
              <a:sym typeface="Open Sans"/>
            </a:endParaRPr>
          </a:p>
        </p:txBody>
      </p:sp>
      <p:sp>
        <p:nvSpPr>
          <p:cNvPr id="187" name="Google Shape;187;p30"/>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Roku</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Best-effort interception</a:t>
            </a:r>
            <a:endParaRPr>
              <a:latin typeface="Open Sans"/>
              <a:ea typeface="Open Sans"/>
              <a:cs typeface="Open Sans"/>
              <a:sym typeface="Open Sans"/>
            </a:endParaRPr>
          </a:p>
          <a:p>
            <a:pPr lvl="1">
              <a:lnSpc>
                <a:spcPct val="150000"/>
              </a:lnSpc>
              <a:spcBef>
                <a:spcPts val="0"/>
              </a:spcBef>
              <a:buFont typeface="Open Sans"/>
              <a:buChar char="-"/>
            </a:pPr>
            <a:r>
              <a:rPr lang="en">
                <a:latin typeface="Open Sans"/>
                <a:ea typeface="Open Sans"/>
                <a:cs typeface="Open Sans"/>
                <a:sym typeface="Open Sans"/>
              </a:rPr>
              <a:t>Proxy traffic between the streaming device and the internet</a:t>
            </a:r>
            <a:endParaRPr>
              <a:latin typeface="Open Sans"/>
              <a:ea typeface="Open Sans"/>
              <a:cs typeface="Open Sans"/>
              <a:sym typeface="Open Sans"/>
            </a:endParaRPr>
          </a:p>
          <a:p>
            <a:pPr lvl="1">
              <a:lnSpc>
                <a:spcPct val="150000"/>
              </a:lnSpc>
              <a:spcBef>
                <a:spcPts val="0"/>
              </a:spcBef>
              <a:buFont typeface="Open Sans"/>
              <a:buChar char="-"/>
            </a:pPr>
            <a:r>
              <a:rPr lang="en">
                <a:latin typeface="Open Sans"/>
                <a:ea typeface="Open Sans"/>
                <a:cs typeface="Open Sans"/>
                <a:sym typeface="Open Sans"/>
              </a:rPr>
              <a:t>Sign TLS traffic with self signed cert </a:t>
            </a:r>
            <a:endParaRPr>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Amazon</a:t>
            </a:r>
            <a:endParaRPr sz="2667">
              <a:latin typeface="Open Sans"/>
              <a:ea typeface="Open Sans"/>
              <a:cs typeface="Open Sans"/>
              <a:sym typeface="Open Sans"/>
            </a:endParaRPr>
          </a:p>
          <a:p>
            <a:pPr marL="0" indent="0">
              <a:lnSpc>
                <a:spcPct val="150000"/>
              </a:lnSpc>
              <a:buNone/>
            </a:pPr>
            <a:endParaRPr>
              <a:latin typeface="Open Sans"/>
              <a:ea typeface="Open Sans"/>
              <a:cs typeface="Open Sans"/>
              <a:sym typeface="Open Sans"/>
            </a:endParaRPr>
          </a:p>
        </p:txBody>
      </p:sp>
      <p:sp>
        <p:nvSpPr>
          <p:cNvPr id="188" name="Google Shape;188;p3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b="1">
                <a:solidFill>
                  <a:srgbClr val="FF9900"/>
                </a:solidFill>
                <a:latin typeface="Open Sans"/>
                <a:ea typeface="Open Sans"/>
                <a:cs typeface="Open Sans"/>
                <a:sym typeface="Open Sans"/>
              </a:rPr>
              <a:t>Intercepting Traffic</a:t>
            </a:r>
            <a:endParaRPr b="1">
              <a:solidFill>
                <a:srgbClr val="FF9900"/>
              </a:solidFill>
              <a:latin typeface="Open Sans"/>
              <a:ea typeface="Open Sans"/>
              <a:cs typeface="Open Sans"/>
              <a:sym typeface="Open Sans"/>
            </a:endParaRPr>
          </a:p>
          <a:p>
            <a:endParaRPr b="1">
              <a:solidFill>
                <a:srgbClr val="FF9900"/>
              </a:solidFill>
              <a:latin typeface="Open Sans"/>
              <a:ea typeface="Open Sans"/>
              <a:cs typeface="Open Sans"/>
              <a:sym typeface="Open Sans"/>
            </a:endParaRPr>
          </a:p>
        </p:txBody>
      </p:sp>
      <p:sp>
        <p:nvSpPr>
          <p:cNvPr id="194" name="Google Shape;194;p31"/>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Challenges</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Channel may validate certs for some or all connections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Failed validation =&gt; cannot launch channel</a:t>
            </a:r>
            <a:endParaRPr>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Solution</a:t>
            </a:r>
            <a:endParaRPr sz="2667">
              <a:latin typeface="Open Sans"/>
              <a:ea typeface="Open Sans"/>
              <a:cs typeface="Open Sans"/>
              <a:sym typeface="Open Sans"/>
            </a:endParaRPr>
          </a:p>
          <a:p>
            <a:pPr>
              <a:lnSpc>
                <a:spcPct val="150000"/>
              </a:lnSpc>
              <a:buClr>
                <a:srgbClr val="FFFFFF"/>
              </a:buClr>
              <a:buFont typeface="Open Sans"/>
              <a:buChar char="-"/>
            </a:pPr>
            <a:r>
              <a:rPr lang="en">
                <a:solidFill>
                  <a:srgbClr val="FFFFFF"/>
                </a:solidFill>
                <a:latin typeface="Open Sans"/>
                <a:ea typeface="Open Sans"/>
                <a:cs typeface="Open Sans"/>
                <a:sym typeface="Open Sans"/>
              </a:rPr>
              <a:t>Extends original MITM-proxy</a:t>
            </a:r>
            <a:endParaRPr>
              <a:solidFill>
                <a:srgbClr val="FFFFFF"/>
              </a:solidFill>
              <a:latin typeface="Open Sans"/>
              <a:ea typeface="Open Sans"/>
              <a:cs typeface="Open Sans"/>
              <a:sym typeface="Open Sans"/>
            </a:endParaRPr>
          </a:p>
          <a:p>
            <a:pPr>
              <a:lnSpc>
                <a:spcPct val="150000"/>
              </a:lnSpc>
              <a:buClr>
                <a:srgbClr val="FFFFFF"/>
              </a:buClr>
              <a:buFont typeface="Open Sans"/>
              <a:buChar char="-"/>
            </a:pPr>
            <a:r>
              <a:rPr lang="en">
                <a:solidFill>
                  <a:srgbClr val="FFFFFF"/>
                </a:solidFill>
                <a:latin typeface="Open Sans"/>
                <a:ea typeface="Open Sans"/>
                <a:cs typeface="Open Sans"/>
                <a:sym typeface="Open Sans"/>
              </a:rPr>
              <a:t>Warm-up; remember failed connections</a:t>
            </a:r>
            <a:endParaRPr>
              <a:solidFill>
                <a:srgbClr val="FFFFFF"/>
              </a:solidFill>
              <a:latin typeface="Open Sans"/>
              <a:ea typeface="Open Sans"/>
              <a:cs typeface="Open Sans"/>
              <a:sym typeface="Open Sans"/>
            </a:endParaRPr>
          </a:p>
        </p:txBody>
      </p:sp>
      <p:sp>
        <p:nvSpPr>
          <p:cNvPr id="195" name="Google Shape;195;p3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Best-effort traffic interception</a:t>
            </a:r>
            <a:endParaRPr b="1">
              <a:solidFill>
                <a:srgbClr val="FF9900"/>
              </a:solidFill>
              <a:latin typeface="Open Sans"/>
              <a:ea typeface="Open Sans"/>
              <a:cs typeface="Open Sans"/>
              <a:sym typeface="Open Sans"/>
            </a:endParaRPr>
          </a:p>
        </p:txBody>
      </p:sp>
      <p:sp>
        <p:nvSpPr>
          <p:cNvPr id="201" name="Google Shape;201;p32"/>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Challenges</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Channel may validate certs for some or all connections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Failed validation =&gt; cannot launch channel</a:t>
            </a:r>
            <a:endParaRPr>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Solution</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Extends original mitmproxy</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Warm-up; remember failed connections</a:t>
            </a:r>
            <a:endParaRPr>
              <a:latin typeface="Open Sans"/>
              <a:ea typeface="Open Sans"/>
              <a:cs typeface="Open Sans"/>
              <a:sym typeface="Open Sans"/>
            </a:endParaRPr>
          </a:p>
        </p:txBody>
      </p:sp>
      <p:sp>
        <p:nvSpPr>
          <p:cNvPr id="202" name="Google Shape;202;p3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b="1">
                <a:solidFill>
                  <a:srgbClr val="FF9900"/>
                </a:solidFill>
                <a:latin typeface="Open Sans"/>
                <a:ea typeface="Open Sans"/>
                <a:cs typeface="Open Sans"/>
                <a:sym typeface="Open Sans"/>
              </a:rPr>
              <a:t>Intercepting Traffic</a:t>
            </a:r>
            <a:endParaRPr b="1">
              <a:solidFill>
                <a:srgbClr val="FF9900"/>
              </a:solidFill>
              <a:latin typeface="Open Sans"/>
              <a:ea typeface="Open Sans"/>
              <a:cs typeface="Open Sans"/>
              <a:sym typeface="Open Sans"/>
            </a:endParaRPr>
          </a:p>
          <a:p>
            <a:endParaRPr b="1">
              <a:solidFill>
                <a:srgbClr val="FF9900"/>
              </a:solidFill>
              <a:latin typeface="Open Sans"/>
              <a:ea typeface="Open Sans"/>
              <a:cs typeface="Open Sans"/>
              <a:sym typeface="Open Sans"/>
            </a:endParaRPr>
          </a:p>
        </p:txBody>
      </p:sp>
      <p:sp>
        <p:nvSpPr>
          <p:cNvPr id="208" name="Google Shape;208;p33"/>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Roku</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Best-effort MITM-proxy</a:t>
            </a:r>
            <a:endParaRPr>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Amazon</a:t>
            </a:r>
            <a:endParaRPr>
              <a:latin typeface="Open Sans"/>
              <a:ea typeface="Open Sans"/>
              <a:cs typeface="Open Sans"/>
              <a:sym typeface="Open Sans"/>
            </a:endParaRPr>
          </a:p>
        </p:txBody>
      </p:sp>
      <p:sp>
        <p:nvSpPr>
          <p:cNvPr id="209" name="Google Shape;209;p3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1"/>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a:t>
            </a:fld>
            <a:endParaRPr/>
          </a:p>
        </p:txBody>
      </p:sp>
      <p:sp>
        <p:nvSpPr>
          <p:cNvPr id="311" name="Google Shape;311;p51"/>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312" name="Google Shape;312;p51"/>
          <p:cNvSpPr txBox="1"/>
          <p:nvPr/>
        </p:nvSpPr>
        <p:spPr>
          <a:xfrm>
            <a:off x="391900" y="1247200"/>
            <a:ext cx="11335600" cy="2298800"/>
          </a:xfrm>
          <a:prstGeom prst="rect">
            <a:avLst/>
          </a:prstGeom>
          <a:noFill/>
          <a:ln>
            <a:noFill/>
          </a:ln>
        </p:spPr>
        <p:txBody>
          <a:bodyPr spcFirstLastPara="1" wrap="square" lIns="121900" tIns="121900" rIns="121900" bIns="121900" anchor="t" anchorCtr="0">
            <a:noAutofit/>
          </a:bodyPr>
          <a:lstStyle/>
          <a:p>
            <a:r>
              <a:rPr lang="en" sz="3200" dirty="0">
                <a:solidFill>
                  <a:schemeClr val="dk2"/>
                </a:solidFill>
                <a:latin typeface="Roboto"/>
                <a:ea typeface="Roboto"/>
                <a:cs typeface="Roboto"/>
                <a:sym typeface="Roboto"/>
              </a:rPr>
              <a:t>2. Find active local devices.</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Scan local subnet on port 81, sending GET request (via Fetch API)</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Measure response times (TCP RST vs. TCP timeout)</a:t>
            </a:r>
            <a:endParaRPr sz="3200" dirty="0">
              <a:solidFill>
                <a:schemeClr val="dk2"/>
              </a:solidFill>
              <a:latin typeface="Roboto"/>
              <a:ea typeface="Roboto"/>
              <a:cs typeface="Roboto"/>
              <a:sym typeface="Roboto"/>
            </a:endParaRPr>
          </a:p>
        </p:txBody>
      </p:sp>
      <p:sp>
        <p:nvSpPr>
          <p:cNvPr id="313" name="Google Shape;313;p51"/>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314" name="Google Shape;314;p51"/>
          <p:cNvPicPr preferRelativeResize="0"/>
          <p:nvPr/>
        </p:nvPicPr>
        <p:blipFill>
          <a:blip r:embed="rId3">
            <a:alphaModFix/>
          </a:blip>
          <a:stretch>
            <a:fillRect/>
          </a:stretch>
        </p:blipFill>
        <p:spPr>
          <a:xfrm>
            <a:off x="1318800" y="4559681"/>
            <a:ext cx="1905000" cy="1905000"/>
          </a:xfrm>
          <a:prstGeom prst="rect">
            <a:avLst/>
          </a:prstGeom>
          <a:noFill/>
          <a:ln>
            <a:noFill/>
          </a:ln>
        </p:spPr>
      </p:pic>
      <p:pic>
        <p:nvPicPr>
          <p:cNvPr id="315" name="Google Shape;315;p51"/>
          <p:cNvPicPr preferRelativeResize="0"/>
          <p:nvPr/>
        </p:nvPicPr>
        <p:blipFill>
          <a:blip r:embed="rId4">
            <a:alphaModFix/>
          </a:blip>
          <a:stretch>
            <a:fillRect/>
          </a:stretch>
        </p:blipFill>
        <p:spPr>
          <a:xfrm>
            <a:off x="2143667" y="5467763"/>
            <a:ext cx="1080133" cy="1085867"/>
          </a:xfrm>
          <a:prstGeom prst="rect">
            <a:avLst/>
          </a:prstGeom>
          <a:noFill/>
          <a:ln>
            <a:noFill/>
          </a:ln>
        </p:spPr>
      </p:pic>
      <p:pic>
        <p:nvPicPr>
          <p:cNvPr id="316" name="Google Shape;316;p51"/>
          <p:cNvPicPr preferRelativeResize="0"/>
          <p:nvPr/>
        </p:nvPicPr>
        <p:blipFill rotWithShape="1">
          <a:blip r:embed="rId5">
            <a:alphaModFix/>
          </a:blip>
          <a:srcRect l="15805" r="17080"/>
          <a:stretch/>
        </p:blipFill>
        <p:spPr>
          <a:xfrm>
            <a:off x="8297800" y="3850801"/>
            <a:ext cx="1188203" cy="1770367"/>
          </a:xfrm>
          <a:prstGeom prst="rect">
            <a:avLst/>
          </a:prstGeom>
          <a:noFill/>
          <a:ln>
            <a:noFill/>
          </a:ln>
        </p:spPr>
      </p:pic>
      <p:sp>
        <p:nvSpPr>
          <p:cNvPr id="317" name="Google Shape;317;p51"/>
          <p:cNvSpPr txBox="1"/>
          <p:nvPr/>
        </p:nvSpPr>
        <p:spPr>
          <a:xfrm>
            <a:off x="7756300" y="3342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
        <p:nvSpPr>
          <p:cNvPr id="318" name="Google Shape;318;p51"/>
          <p:cNvSpPr/>
          <p:nvPr/>
        </p:nvSpPr>
        <p:spPr>
          <a:xfrm>
            <a:off x="3400167" y="4450740"/>
            <a:ext cx="4745333" cy="1197200"/>
          </a:xfrm>
          <a:custGeom>
            <a:avLst/>
            <a:gdLst/>
            <a:ahLst/>
            <a:cxnLst/>
            <a:rect l="l" t="t" r="r" b="b"/>
            <a:pathLst>
              <a:path w="142360" h="35916" extrusionOk="0">
                <a:moveTo>
                  <a:pt x="0" y="12664"/>
                </a:moveTo>
                <a:cubicBezTo>
                  <a:pt x="23721" y="10668"/>
                  <a:pt x="141799" y="-3189"/>
                  <a:pt x="142327" y="686"/>
                </a:cubicBezTo>
                <a:cubicBezTo>
                  <a:pt x="142856" y="4561"/>
                  <a:pt x="26364" y="30044"/>
                  <a:pt x="3171" y="35916"/>
                </a:cubicBezTo>
              </a:path>
            </a:pathLst>
          </a:custGeom>
          <a:noFill/>
          <a:ln w="9525" cap="flat" cmpd="sng">
            <a:solidFill>
              <a:schemeClr val="dk2"/>
            </a:solidFill>
            <a:prstDash val="solid"/>
            <a:round/>
            <a:headEnd type="none" w="med" len="med"/>
            <a:tailEnd type="stealth" w="med" len="med"/>
          </a:ln>
        </p:spPr>
        <p:txBody>
          <a:bodyPr/>
          <a:lstStyle/>
          <a:p>
            <a:endParaRPr lang="en-US"/>
          </a:p>
        </p:txBody>
      </p:sp>
      <p:sp>
        <p:nvSpPr>
          <p:cNvPr id="319" name="Google Shape;319;p51"/>
          <p:cNvSpPr txBox="1"/>
          <p:nvPr/>
        </p:nvSpPr>
        <p:spPr>
          <a:xfrm>
            <a:off x="4809367" y="5495267"/>
            <a:ext cx="1597200" cy="3288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TCP RST</a:t>
            </a:r>
            <a:endParaRPr sz="2400">
              <a:latin typeface="Consolas"/>
              <a:ea typeface="Consolas"/>
              <a:cs typeface="Consolas"/>
              <a:sym typeface="Consolas"/>
            </a:endParaRPr>
          </a:p>
        </p:txBody>
      </p:sp>
      <p:sp>
        <p:nvSpPr>
          <p:cNvPr id="320" name="Google Shape;320;p51"/>
          <p:cNvSpPr txBox="1"/>
          <p:nvPr/>
        </p:nvSpPr>
        <p:spPr>
          <a:xfrm>
            <a:off x="4071700" y="3791500"/>
            <a:ext cx="2654000" cy="328800"/>
          </a:xfrm>
          <a:prstGeom prst="rect">
            <a:avLst/>
          </a:prstGeom>
          <a:noFill/>
          <a:ln>
            <a:noFill/>
          </a:ln>
        </p:spPr>
        <p:txBody>
          <a:bodyPr spcFirstLastPara="1" wrap="square" lIns="121900" tIns="121900" rIns="121900" bIns="121900" anchor="t" anchorCtr="0">
            <a:noAutofit/>
          </a:bodyPr>
          <a:lstStyle/>
          <a:p>
            <a:r>
              <a:rPr lang="en" sz="2400" dirty="0">
                <a:latin typeface="Consolas"/>
                <a:ea typeface="Consolas"/>
                <a:cs typeface="Consolas"/>
                <a:sym typeface="Consolas"/>
              </a:rPr>
              <a:t>TCP SYN to port 81</a:t>
            </a:r>
            <a:endParaRPr sz="2400" dirty="0">
              <a:latin typeface="Consolas"/>
              <a:ea typeface="Consolas"/>
              <a:cs typeface="Consolas"/>
              <a:sym typeface="Consolas"/>
            </a:endParaRPr>
          </a:p>
        </p:txBody>
      </p:sp>
    </p:spTree>
    <p:extLst>
      <p:ext uri="{BB962C8B-B14F-4D97-AF65-F5344CB8AC3E}">
        <p14:creationId xmlns:p14="http://schemas.microsoft.com/office/powerpoint/2010/main" val="24521970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b="1">
                <a:solidFill>
                  <a:srgbClr val="FF9900"/>
                </a:solidFill>
                <a:latin typeface="Open Sans"/>
                <a:ea typeface="Open Sans"/>
                <a:cs typeface="Open Sans"/>
                <a:sym typeface="Open Sans"/>
              </a:rPr>
              <a:t>Intercepting Traffic</a:t>
            </a:r>
            <a:endParaRPr b="1">
              <a:solidFill>
                <a:srgbClr val="FF9900"/>
              </a:solidFill>
              <a:latin typeface="Open Sans"/>
              <a:ea typeface="Open Sans"/>
              <a:cs typeface="Open Sans"/>
              <a:sym typeface="Open Sans"/>
            </a:endParaRPr>
          </a:p>
          <a:p>
            <a:endParaRPr b="1">
              <a:solidFill>
                <a:srgbClr val="FF9900"/>
              </a:solidFill>
              <a:latin typeface="Open Sans"/>
              <a:ea typeface="Open Sans"/>
              <a:cs typeface="Open Sans"/>
              <a:sym typeface="Open Sans"/>
            </a:endParaRPr>
          </a:p>
        </p:txBody>
      </p:sp>
      <p:sp>
        <p:nvSpPr>
          <p:cNvPr id="215" name="Google Shape;215;p34"/>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Roku</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Best-effort interception</a:t>
            </a:r>
            <a:endParaRPr>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Amazon</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Rooted (k4y0z method</a:t>
            </a:r>
            <a:r>
              <a:rPr lang="en" baseline="30000">
                <a:latin typeface="Open Sans"/>
                <a:ea typeface="Open Sans"/>
                <a:cs typeface="Open Sans"/>
                <a:sym typeface="Open Sans"/>
              </a:rPr>
              <a:t>1</a:t>
            </a:r>
            <a:r>
              <a:rPr lang="en">
                <a:latin typeface="Open Sans"/>
                <a:ea typeface="Open Sans"/>
                <a:cs typeface="Open Sans"/>
                <a:sym typeface="Open Sans"/>
              </a:rPr>
              <a:t>); changed certificate</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Frida to bypass channel-level pinning</a:t>
            </a:r>
            <a:endParaRPr>
              <a:latin typeface="Open Sans"/>
              <a:ea typeface="Open Sans"/>
              <a:cs typeface="Open Sans"/>
              <a:sym typeface="Open Sans"/>
            </a:endParaRPr>
          </a:p>
        </p:txBody>
      </p:sp>
      <p:sp>
        <p:nvSpPr>
          <p:cNvPr id="216" name="Google Shape;216;p3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60</a:t>
            </a:fld>
            <a:endParaRPr/>
          </a:p>
        </p:txBody>
      </p:sp>
      <p:sp>
        <p:nvSpPr>
          <p:cNvPr id="217" name="Google Shape;217;p34"/>
          <p:cNvSpPr txBox="1"/>
          <p:nvPr/>
        </p:nvSpPr>
        <p:spPr>
          <a:xfrm>
            <a:off x="415600" y="6142233"/>
            <a:ext cx="11150400" cy="675600"/>
          </a:xfrm>
          <a:prstGeom prst="rect">
            <a:avLst/>
          </a:prstGeom>
          <a:noFill/>
          <a:ln>
            <a:noFill/>
          </a:ln>
        </p:spPr>
        <p:txBody>
          <a:bodyPr spcFirstLastPara="1" wrap="square" lIns="121900" tIns="121900" rIns="121900" bIns="121900" anchor="t" anchorCtr="0">
            <a:noAutofit/>
          </a:bodyPr>
          <a:lstStyle/>
          <a:p>
            <a:r>
              <a:rPr lang="en" sz="1600">
                <a:solidFill>
                  <a:schemeClr val="dk2"/>
                </a:solidFill>
                <a:latin typeface="Open Sans"/>
                <a:ea typeface="Open Sans"/>
                <a:cs typeface="Open Sans"/>
                <a:sym typeface="Open Sans"/>
              </a:rPr>
              <a:t>1. https://forum.xda-developers.com/fire-tv/development/unlock-fire-tv-stick-2nd-gen-tank</a:t>
            </a:r>
            <a:endParaRPr sz="1600">
              <a:solidFill>
                <a:schemeClr val="dk2"/>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Rooting FireTV</a:t>
            </a:r>
            <a:endParaRPr b="1">
              <a:solidFill>
                <a:srgbClr val="FF9900"/>
              </a:solidFill>
              <a:latin typeface="Open Sans"/>
              <a:ea typeface="Open Sans"/>
              <a:cs typeface="Open Sans"/>
              <a:sym typeface="Open Sans"/>
            </a:endParaRPr>
          </a:p>
        </p:txBody>
      </p:sp>
      <p:sp>
        <p:nvSpPr>
          <p:cNvPr id="223" name="Google Shape;223;p35"/>
          <p:cNvSpPr txBox="1">
            <a:spLocks noGrp="1"/>
          </p:cNvSpPr>
          <p:nvPr>
            <p:ph type="body" idx="1"/>
          </p:nvPr>
        </p:nvSpPr>
        <p:spPr>
          <a:xfrm>
            <a:off x="415600" y="1739833"/>
            <a:ext cx="6374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Install Team Win Recovery Project (TWRP)</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Short CLK to GND</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Replace bootloader with unlocked fastboot version</a:t>
            </a:r>
            <a:endParaRPr>
              <a:latin typeface="Open Sans"/>
              <a:ea typeface="Open Sans"/>
              <a:cs typeface="Open Sans"/>
              <a:sym typeface="Open Sans"/>
            </a:endParaRPr>
          </a:p>
          <a:p>
            <a:pPr marL="0" indent="0">
              <a:lnSpc>
                <a:spcPct val="150000"/>
              </a:lnSpc>
              <a:buNone/>
            </a:pPr>
            <a:r>
              <a:rPr lang="en">
                <a:latin typeface="Open Sans"/>
                <a:ea typeface="Open Sans"/>
                <a:cs typeface="Open Sans"/>
                <a:sym typeface="Open Sans"/>
              </a:rPr>
              <a:t>Use TWRP</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Flash super user binary </a:t>
            </a:r>
            <a:endParaRPr sz="2667">
              <a:latin typeface="Open Sans"/>
              <a:ea typeface="Open Sans"/>
              <a:cs typeface="Open Sans"/>
              <a:sym typeface="Open Sans"/>
            </a:endParaRPr>
          </a:p>
          <a:p>
            <a:pPr marL="0" indent="0">
              <a:lnSpc>
                <a:spcPct val="150000"/>
              </a:lnSpc>
              <a:buNone/>
            </a:pPr>
            <a:endParaRPr>
              <a:latin typeface="Open Sans"/>
              <a:ea typeface="Open Sans"/>
              <a:cs typeface="Open Sans"/>
              <a:sym typeface="Open Sans"/>
            </a:endParaRPr>
          </a:p>
        </p:txBody>
      </p:sp>
      <p:sp>
        <p:nvSpPr>
          <p:cNvPr id="224" name="Google Shape;224;p3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61</a:t>
            </a:fld>
            <a:endParaRPr/>
          </a:p>
        </p:txBody>
      </p:sp>
      <p:pic>
        <p:nvPicPr>
          <p:cNvPr id="225" name="Google Shape;225;p35"/>
          <p:cNvPicPr preferRelativeResize="0"/>
          <p:nvPr/>
        </p:nvPicPr>
        <p:blipFill>
          <a:blip r:embed="rId3">
            <a:alphaModFix/>
          </a:blip>
          <a:stretch>
            <a:fillRect/>
          </a:stretch>
        </p:blipFill>
        <p:spPr>
          <a:xfrm>
            <a:off x="6659467" y="1739833"/>
            <a:ext cx="4637135" cy="2835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b="1">
                <a:solidFill>
                  <a:srgbClr val="FF9900"/>
                </a:solidFill>
                <a:latin typeface="Open Sans"/>
                <a:ea typeface="Open Sans"/>
                <a:cs typeface="Open Sans"/>
                <a:sym typeface="Open Sans"/>
              </a:rPr>
              <a:t>Intercepting Traffic</a:t>
            </a:r>
            <a:endParaRPr b="1">
              <a:solidFill>
                <a:srgbClr val="FF9900"/>
              </a:solidFill>
              <a:latin typeface="Open Sans"/>
              <a:ea typeface="Open Sans"/>
              <a:cs typeface="Open Sans"/>
              <a:sym typeface="Open Sans"/>
            </a:endParaRPr>
          </a:p>
          <a:p>
            <a:endParaRPr b="1">
              <a:solidFill>
                <a:srgbClr val="FF9900"/>
              </a:solidFill>
              <a:latin typeface="Open Sans"/>
              <a:ea typeface="Open Sans"/>
              <a:cs typeface="Open Sans"/>
              <a:sym typeface="Open Sans"/>
            </a:endParaRPr>
          </a:p>
        </p:txBody>
      </p:sp>
      <p:sp>
        <p:nvSpPr>
          <p:cNvPr id="231" name="Google Shape;231;p36"/>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Roku</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Best-effort MITM-proxy</a:t>
            </a:r>
            <a:endParaRPr>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Amazon</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Rooted; changed certificate</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Frida to bypass channel-level pinning</a:t>
            </a:r>
            <a:endParaRPr sz="2667">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endParaRPr>
              <a:latin typeface="Open Sans"/>
              <a:ea typeface="Open Sans"/>
              <a:cs typeface="Open Sans"/>
              <a:sym typeface="Open Sans"/>
            </a:endParaRPr>
          </a:p>
        </p:txBody>
      </p:sp>
      <p:sp>
        <p:nvSpPr>
          <p:cNvPr id="232" name="Google Shape;232;p3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Automatically interacting with channels</a:t>
            </a:r>
            <a:endParaRPr b="1">
              <a:solidFill>
                <a:srgbClr val="FF9900"/>
              </a:solidFill>
              <a:latin typeface="Open Sans"/>
              <a:ea typeface="Open Sans"/>
              <a:cs typeface="Open Sans"/>
              <a:sym typeface="Open Sans"/>
            </a:endParaRPr>
          </a:p>
        </p:txBody>
      </p:sp>
      <p:sp>
        <p:nvSpPr>
          <p:cNvPr id="238" name="Google Shape;238;p37"/>
          <p:cNvSpPr txBox="1">
            <a:spLocks noGrp="1"/>
          </p:cNvSpPr>
          <p:nvPr>
            <p:ph type="body" idx="1"/>
          </p:nvPr>
        </p:nvSpPr>
        <p:spPr>
          <a:xfrm>
            <a:off x="415600" y="1739833"/>
            <a:ext cx="3950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b="1">
                <a:latin typeface="Open Sans"/>
                <a:ea typeface="Open Sans"/>
                <a:cs typeface="Open Sans"/>
                <a:sym typeface="Open Sans"/>
              </a:rPr>
              <a:t>1. Install channel </a:t>
            </a:r>
            <a:endParaRPr sz="2667" b="1">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2. Launch channel</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3. Navigate to video</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4. Play video</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5. Uninstall channel</a:t>
            </a:r>
            <a:endParaRPr sz="2667">
              <a:latin typeface="Open Sans"/>
              <a:ea typeface="Open Sans"/>
              <a:cs typeface="Open Sans"/>
              <a:sym typeface="Open Sans"/>
            </a:endParaRPr>
          </a:p>
        </p:txBody>
      </p:sp>
      <p:sp>
        <p:nvSpPr>
          <p:cNvPr id="239" name="Google Shape;239;p3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63</a:t>
            </a:fld>
            <a:endParaRPr/>
          </a:p>
        </p:txBody>
      </p:sp>
      <p:pic>
        <p:nvPicPr>
          <p:cNvPr id="240" name="Google Shape;240;p37"/>
          <p:cNvPicPr preferRelativeResize="0"/>
          <p:nvPr/>
        </p:nvPicPr>
        <p:blipFill>
          <a:blip r:embed="rId3">
            <a:alphaModFix amt="94000"/>
          </a:blip>
          <a:stretch>
            <a:fillRect/>
          </a:stretch>
        </p:blipFill>
        <p:spPr>
          <a:xfrm>
            <a:off x="5757851" y="2518031"/>
            <a:ext cx="5538749" cy="313986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Automatically interacting with channels</a:t>
            </a:r>
            <a:endParaRPr b="1">
              <a:solidFill>
                <a:srgbClr val="FF9900"/>
              </a:solidFill>
              <a:latin typeface="Open Sans"/>
              <a:ea typeface="Open Sans"/>
              <a:cs typeface="Open Sans"/>
              <a:sym typeface="Open Sans"/>
            </a:endParaRPr>
          </a:p>
        </p:txBody>
      </p:sp>
      <p:sp>
        <p:nvSpPr>
          <p:cNvPr id="246" name="Google Shape;246;p38"/>
          <p:cNvSpPr txBox="1">
            <a:spLocks noGrp="1"/>
          </p:cNvSpPr>
          <p:nvPr>
            <p:ph type="body" idx="1"/>
          </p:nvPr>
        </p:nvSpPr>
        <p:spPr>
          <a:xfrm>
            <a:off x="415600" y="1739833"/>
            <a:ext cx="3950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1. Install channel </a:t>
            </a:r>
            <a:endParaRPr sz="2667">
              <a:latin typeface="Open Sans"/>
              <a:ea typeface="Open Sans"/>
              <a:cs typeface="Open Sans"/>
              <a:sym typeface="Open Sans"/>
            </a:endParaRPr>
          </a:p>
          <a:p>
            <a:pPr marL="0" indent="0">
              <a:lnSpc>
                <a:spcPct val="150000"/>
              </a:lnSpc>
              <a:buNone/>
            </a:pPr>
            <a:r>
              <a:rPr lang="en" sz="2667" b="1">
                <a:latin typeface="Open Sans"/>
                <a:ea typeface="Open Sans"/>
                <a:cs typeface="Open Sans"/>
                <a:sym typeface="Open Sans"/>
              </a:rPr>
              <a:t>2. Launch channel</a:t>
            </a:r>
            <a:endParaRPr sz="2667" b="1">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3. Navigate to video</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4. Play video</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5. Uninstall channel</a:t>
            </a:r>
            <a:endParaRPr sz="2667">
              <a:latin typeface="Open Sans"/>
              <a:ea typeface="Open Sans"/>
              <a:cs typeface="Open Sans"/>
              <a:sym typeface="Open Sans"/>
            </a:endParaRPr>
          </a:p>
        </p:txBody>
      </p:sp>
      <p:sp>
        <p:nvSpPr>
          <p:cNvPr id="247" name="Google Shape;247;p3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64</a:t>
            </a:fld>
            <a:endParaRPr/>
          </a:p>
        </p:txBody>
      </p:sp>
      <p:pic>
        <p:nvPicPr>
          <p:cNvPr id="248" name="Google Shape;248;p38"/>
          <p:cNvPicPr preferRelativeResize="0"/>
          <p:nvPr/>
        </p:nvPicPr>
        <p:blipFill>
          <a:blip r:embed="rId3">
            <a:alphaModFix amt="94000"/>
          </a:blip>
          <a:stretch>
            <a:fillRect/>
          </a:stretch>
        </p:blipFill>
        <p:spPr>
          <a:xfrm>
            <a:off x="5757851" y="2518031"/>
            <a:ext cx="5538749" cy="3139869"/>
          </a:xfrm>
          <a:prstGeom prst="rect">
            <a:avLst/>
          </a:prstGeom>
          <a:noFill/>
          <a:ln>
            <a:noFill/>
          </a:ln>
        </p:spPr>
      </p:pic>
      <p:pic>
        <p:nvPicPr>
          <p:cNvPr id="249" name="Google Shape;249;p38"/>
          <p:cNvPicPr preferRelativeResize="0"/>
          <p:nvPr/>
        </p:nvPicPr>
        <p:blipFill>
          <a:blip r:embed="rId4">
            <a:alphaModFix/>
          </a:blip>
          <a:stretch>
            <a:fillRect/>
          </a:stretch>
        </p:blipFill>
        <p:spPr>
          <a:xfrm>
            <a:off x="5757867" y="2518033"/>
            <a:ext cx="5538731" cy="31396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Automatically interacting with channels</a:t>
            </a:r>
            <a:endParaRPr b="1">
              <a:solidFill>
                <a:srgbClr val="FF9900"/>
              </a:solidFill>
              <a:latin typeface="Open Sans"/>
              <a:ea typeface="Open Sans"/>
              <a:cs typeface="Open Sans"/>
              <a:sym typeface="Open Sans"/>
            </a:endParaRPr>
          </a:p>
        </p:txBody>
      </p:sp>
      <p:sp>
        <p:nvSpPr>
          <p:cNvPr id="255" name="Google Shape;255;p39"/>
          <p:cNvSpPr txBox="1">
            <a:spLocks noGrp="1"/>
          </p:cNvSpPr>
          <p:nvPr>
            <p:ph type="body" idx="1"/>
          </p:nvPr>
        </p:nvSpPr>
        <p:spPr>
          <a:xfrm>
            <a:off x="415600" y="1739833"/>
            <a:ext cx="3950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1. Install channel </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2. Launch channel</a:t>
            </a:r>
            <a:endParaRPr sz="2667">
              <a:latin typeface="Open Sans"/>
              <a:ea typeface="Open Sans"/>
              <a:cs typeface="Open Sans"/>
              <a:sym typeface="Open Sans"/>
            </a:endParaRPr>
          </a:p>
          <a:p>
            <a:pPr marL="0" indent="0">
              <a:lnSpc>
                <a:spcPct val="150000"/>
              </a:lnSpc>
              <a:buNone/>
            </a:pPr>
            <a:r>
              <a:rPr lang="en" sz="2667" b="1">
                <a:latin typeface="Open Sans"/>
                <a:ea typeface="Open Sans"/>
                <a:cs typeface="Open Sans"/>
                <a:sym typeface="Open Sans"/>
              </a:rPr>
              <a:t>3. Navigate to video</a:t>
            </a:r>
            <a:endParaRPr sz="2667" b="1">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4. Play video</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5. Uninstall channel</a:t>
            </a:r>
            <a:endParaRPr sz="2667">
              <a:latin typeface="Open Sans"/>
              <a:ea typeface="Open Sans"/>
              <a:cs typeface="Open Sans"/>
              <a:sym typeface="Open Sans"/>
            </a:endParaRPr>
          </a:p>
        </p:txBody>
      </p:sp>
      <p:sp>
        <p:nvSpPr>
          <p:cNvPr id="256" name="Google Shape;256;p3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65</a:t>
            </a:fld>
            <a:endParaRPr/>
          </a:p>
        </p:txBody>
      </p:sp>
      <p:pic>
        <p:nvPicPr>
          <p:cNvPr id="257" name="Google Shape;257;p39"/>
          <p:cNvPicPr preferRelativeResize="0"/>
          <p:nvPr/>
        </p:nvPicPr>
        <p:blipFill rotWithShape="1">
          <a:blip r:embed="rId3">
            <a:alphaModFix/>
          </a:blip>
          <a:srcRect l="386" r="386"/>
          <a:stretch/>
        </p:blipFill>
        <p:spPr>
          <a:xfrm>
            <a:off x="4652701" y="1910434"/>
            <a:ext cx="3537732" cy="2005399"/>
          </a:xfrm>
          <a:prstGeom prst="rect">
            <a:avLst/>
          </a:prstGeom>
          <a:noFill/>
          <a:ln>
            <a:noFill/>
          </a:ln>
        </p:spPr>
      </p:pic>
      <p:pic>
        <p:nvPicPr>
          <p:cNvPr id="258" name="Google Shape;258;p39"/>
          <p:cNvPicPr preferRelativeResize="0"/>
          <p:nvPr/>
        </p:nvPicPr>
        <p:blipFill rotWithShape="1">
          <a:blip r:embed="rId4">
            <a:alphaModFix/>
          </a:blip>
          <a:srcRect l="387" r="377"/>
          <a:stretch/>
        </p:blipFill>
        <p:spPr>
          <a:xfrm>
            <a:off x="8292034" y="1910433"/>
            <a:ext cx="3537732" cy="2005387"/>
          </a:xfrm>
          <a:prstGeom prst="rect">
            <a:avLst/>
          </a:prstGeom>
          <a:noFill/>
          <a:ln>
            <a:noFill/>
          </a:ln>
        </p:spPr>
      </p:pic>
      <p:pic>
        <p:nvPicPr>
          <p:cNvPr id="259" name="Google Shape;259;p39"/>
          <p:cNvPicPr preferRelativeResize="0"/>
          <p:nvPr/>
        </p:nvPicPr>
        <p:blipFill rotWithShape="1">
          <a:blip r:embed="rId5">
            <a:alphaModFix/>
          </a:blip>
          <a:srcRect l="387" r="377"/>
          <a:stretch/>
        </p:blipFill>
        <p:spPr>
          <a:xfrm>
            <a:off x="4652701" y="4017433"/>
            <a:ext cx="3537732" cy="2005387"/>
          </a:xfrm>
          <a:prstGeom prst="rect">
            <a:avLst/>
          </a:prstGeom>
          <a:noFill/>
          <a:ln>
            <a:noFill/>
          </a:ln>
        </p:spPr>
      </p:pic>
      <p:pic>
        <p:nvPicPr>
          <p:cNvPr id="260" name="Google Shape;260;p39"/>
          <p:cNvPicPr preferRelativeResize="0"/>
          <p:nvPr/>
        </p:nvPicPr>
        <p:blipFill rotWithShape="1">
          <a:blip r:embed="rId6">
            <a:alphaModFix/>
          </a:blip>
          <a:srcRect l="387" r="377"/>
          <a:stretch/>
        </p:blipFill>
        <p:spPr>
          <a:xfrm>
            <a:off x="8292034" y="4017433"/>
            <a:ext cx="3537732" cy="200538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Automatically interacting with channels</a:t>
            </a:r>
            <a:endParaRPr b="1">
              <a:solidFill>
                <a:srgbClr val="FF9900"/>
              </a:solidFill>
              <a:latin typeface="Open Sans"/>
              <a:ea typeface="Open Sans"/>
              <a:cs typeface="Open Sans"/>
              <a:sym typeface="Open Sans"/>
            </a:endParaRPr>
          </a:p>
        </p:txBody>
      </p:sp>
      <p:sp>
        <p:nvSpPr>
          <p:cNvPr id="266" name="Google Shape;266;p40"/>
          <p:cNvSpPr txBox="1">
            <a:spLocks noGrp="1"/>
          </p:cNvSpPr>
          <p:nvPr>
            <p:ph type="body" idx="1"/>
          </p:nvPr>
        </p:nvSpPr>
        <p:spPr>
          <a:xfrm>
            <a:off x="415600" y="1739833"/>
            <a:ext cx="3950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1. Install channel </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2. Launch channel</a:t>
            </a:r>
            <a:endParaRPr sz="2667">
              <a:latin typeface="Open Sans"/>
              <a:ea typeface="Open Sans"/>
              <a:cs typeface="Open Sans"/>
              <a:sym typeface="Open Sans"/>
            </a:endParaRPr>
          </a:p>
          <a:p>
            <a:pPr marL="0" indent="0">
              <a:lnSpc>
                <a:spcPct val="150000"/>
              </a:lnSpc>
              <a:buNone/>
            </a:pPr>
            <a:r>
              <a:rPr lang="en" sz="2667" b="1">
                <a:latin typeface="Open Sans"/>
                <a:ea typeface="Open Sans"/>
                <a:cs typeface="Open Sans"/>
                <a:sym typeface="Open Sans"/>
              </a:rPr>
              <a:t>3. Navigate to video</a:t>
            </a:r>
            <a:endParaRPr sz="2667" b="1">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4. Play video</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5. Uninstall channel</a:t>
            </a:r>
            <a:endParaRPr sz="2667">
              <a:latin typeface="Open Sans"/>
              <a:ea typeface="Open Sans"/>
              <a:cs typeface="Open Sans"/>
              <a:sym typeface="Open Sans"/>
            </a:endParaRPr>
          </a:p>
        </p:txBody>
      </p:sp>
      <p:sp>
        <p:nvSpPr>
          <p:cNvPr id="267" name="Google Shape;267;p40"/>
          <p:cNvSpPr txBox="1">
            <a:spLocks noGrp="1"/>
          </p:cNvSpPr>
          <p:nvPr>
            <p:ph type="body" idx="1"/>
          </p:nvPr>
        </p:nvSpPr>
        <p:spPr>
          <a:xfrm>
            <a:off x="5092867" y="1739833"/>
            <a:ext cx="6582000" cy="4555200"/>
          </a:xfrm>
          <a:prstGeom prst="rect">
            <a:avLst/>
          </a:prstGeom>
          <a:ln w="28575" cap="flat" cmpd="sng">
            <a:solidFill>
              <a:srgbClr val="FF9900"/>
            </a:solidFill>
            <a:prstDash val="solid"/>
            <a:round/>
            <a:headEnd type="none" w="sm" len="sm"/>
            <a:tailEnd type="none" w="sm" len="sm"/>
          </a:ln>
        </p:spPr>
        <p:txBody>
          <a:bodyPr spcFirstLastPara="1" vert="horz" wrap="square" lIns="121900" tIns="121900" rIns="121900" bIns="121900" rtlCol="0" anchor="ctr" anchorCtr="0">
            <a:noAutofit/>
          </a:bodyPr>
          <a:lstStyle/>
          <a:p>
            <a:pPr indent="0">
              <a:lnSpc>
                <a:spcPct val="150000"/>
              </a:lnSpc>
              <a:buNone/>
            </a:pPr>
            <a:r>
              <a:rPr lang="en" sz="2667">
                <a:latin typeface="Open Sans"/>
                <a:ea typeface="Open Sans"/>
                <a:cs typeface="Open Sans"/>
                <a:sym typeface="Open Sans"/>
              </a:rPr>
              <a:t>Common key sequences:</a:t>
            </a:r>
            <a:endParaRPr sz="2667">
              <a:latin typeface="Open Sans"/>
              <a:ea typeface="Open Sans"/>
              <a:cs typeface="Open Sans"/>
              <a:sym typeface="Open Sans"/>
            </a:endParaRPr>
          </a:p>
          <a:p>
            <a:pPr indent="0">
              <a:lnSpc>
                <a:spcPct val="150000"/>
              </a:lnSpc>
              <a:buNone/>
            </a:pPr>
            <a:endParaRPr sz="2667">
              <a:latin typeface="Open Sans"/>
              <a:ea typeface="Open Sans"/>
              <a:cs typeface="Open Sans"/>
              <a:sym typeface="Open Sans"/>
            </a:endParaRPr>
          </a:p>
          <a:p>
            <a:pPr indent="0">
              <a:lnSpc>
                <a:spcPct val="150000"/>
              </a:lnSpc>
              <a:buNone/>
            </a:pPr>
            <a:r>
              <a:rPr lang="en" sz="2000">
                <a:latin typeface="Consolas"/>
                <a:ea typeface="Consolas"/>
                <a:cs typeface="Consolas"/>
                <a:sym typeface="Consolas"/>
              </a:rPr>
              <a:t>[OK, OK, OK]</a:t>
            </a:r>
            <a:endParaRPr sz="2000">
              <a:latin typeface="Consolas"/>
              <a:ea typeface="Consolas"/>
              <a:cs typeface="Consolas"/>
              <a:sym typeface="Consolas"/>
            </a:endParaRPr>
          </a:p>
          <a:p>
            <a:pPr indent="0">
              <a:lnSpc>
                <a:spcPct val="150000"/>
              </a:lnSpc>
              <a:buNone/>
            </a:pPr>
            <a:r>
              <a:rPr lang="en" sz="2000">
                <a:latin typeface="Consolas"/>
                <a:ea typeface="Consolas"/>
                <a:cs typeface="Consolas"/>
                <a:sym typeface="Consolas"/>
              </a:rPr>
              <a:t>[Down, OK, OK]</a:t>
            </a:r>
            <a:br>
              <a:rPr lang="en" sz="2000">
                <a:latin typeface="Consolas"/>
                <a:ea typeface="Consolas"/>
                <a:cs typeface="Consolas"/>
                <a:sym typeface="Consolas"/>
              </a:rPr>
            </a:br>
            <a:r>
              <a:rPr lang="en" sz="2000">
                <a:latin typeface="Consolas"/>
                <a:ea typeface="Consolas"/>
                <a:cs typeface="Consolas"/>
                <a:sym typeface="Consolas"/>
              </a:rPr>
              <a:t>[OK, OK, Down, OK, Down, OK]</a:t>
            </a:r>
            <a:endParaRPr sz="2000">
              <a:latin typeface="Consolas"/>
              <a:ea typeface="Consolas"/>
              <a:cs typeface="Consolas"/>
              <a:sym typeface="Consolas"/>
            </a:endParaRPr>
          </a:p>
        </p:txBody>
      </p:sp>
      <p:cxnSp>
        <p:nvCxnSpPr>
          <p:cNvPr id="268" name="Google Shape;268;p40"/>
          <p:cNvCxnSpPr/>
          <p:nvPr/>
        </p:nvCxnSpPr>
        <p:spPr>
          <a:xfrm rot="10800000">
            <a:off x="3991251" y="3940455"/>
            <a:ext cx="1101600" cy="0"/>
          </a:xfrm>
          <a:prstGeom prst="straightConnector1">
            <a:avLst/>
          </a:prstGeom>
          <a:noFill/>
          <a:ln w="28575" cap="flat" cmpd="sng">
            <a:solidFill>
              <a:srgbClr val="FF9900"/>
            </a:solidFill>
            <a:prstDash val="solid"/>
            <a:round/>
            <a:headEnd type="none" w="med" len="med"/>
            <a:tailEnd type="stealth" w="med" len="med"/>
          </a:ln>
        </p:spPr>
      </p:cxnSp>
      <p:sp>
        <p:nvSpPr>
          <p:cNvPr id="269" name="Google Shape;269;p4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Automatically interacting with channels</a:t>
            </a:r>
            <a:endParaRPr b="1">
              <a:solidFill>
                <a:srgbClr val="FF9900"/>
              </a:solidFill>
              <a:latin typeface="Open Sans"/>
              <a:ea typeface="Open Sans"/>
              <a:cs typeface="Open Sans"/>
              <a:sym typeface="Open Sans"/>
            </a:endParaRPr>
          </a:p>
        </p:txBody>
      </p:sp>
      <p:sp>
        <p:nvSpPr>
          <p:cNvPr id="275" name="Google Shape;275;p41"/>
          <p:cNvSpPr txBox="1">
            <a:spLocks noGrp="1"/>
          </p:cNvSpPr>
          <p:nvPr>
            <p:ph type="body" idx="1"/>
          </p:nvPr>
        </p:nvSpPr>
        <p:spPr>
          <a:xfrm>
            <a:off x="415600" y="1739833"/>
            <a:ext cx="3950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1. Install channel </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2. Launch channel</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3. Navigate to video</a:t>
            </a:r>
            <a:endParaRPr sz="2667">
              <a:latin typeface="Open Sans"/>
              <a:ea typeface="Open Sans"/>
              <a:cs typeface="Open Sans"/>
              <a:sym typeface="Open Sans"/>
            </a:endParaRPr>
          </a:p>
          <a:p>
            <a:pPr marL="0" indent="0">
              <a:lnSpc>
                <a:spcPct val="150000"/>
              </a:lnSpc>
              <a:buNone/>
            </a:pPr>
            <a:r>
              <a:rPr lang="en" sz="2667" b="1">
                <a:latin typeface="Open Sans"/>
                <a:ea typeface="Open Sans"/>
                <a:cs typeface="Open Sans"/>
                <a:sym typeface="Open Sans"/>
              </a:rPr>
              <a:t>4. Play video</a:t>
            </a:r>
            <a:endParaRPr sz="2667" b="1">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5. Uninstall channel</a:t>
            </a:r>
            <a:endParaRPr sz="2667">
              <a:latin typeface="Open Sans"/>
              <a:ea typeface="Open Sans"/>
              <a:cs typeface="Open Sans"/>
              <a:sym typeface="Open Sans"/>
            </a:endParaRPr>
          </a:p>
        </p:txBody>
      </p:sp>
      <p:sp>
        <p:nvSpPr>
          <p:cNvPr id="276" name="Google Shape;276;p4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67</a:t>
            </a:fld>
            <a:endParaRPr/>
          </a:p>
        </p:txBody>
      </p:sp>
      <p:pic>
        <p:nvPicPr>
          <p:cNvPr id="277" name="Google Shape;277;p41"/>
          <p:cNvPicPr preferRelativeResize="0"/>
          <p:nvPr/>
        </p:nvPicPr>
        <p:blipFill>
          <a:blip r:embed="rId3">
            <a:alphaModFix amt="94000"/>
          </a:blip>
          <a:stretch>
            <a:fillRect/>
          </a:stretch>
        </p:blipFill>
        <p:spPr>
          <a:xfrm>
            <a:off x="5757851" y="2518031"/>
            <a:ext cx="5538749" cy="3139869"/>
          </a:xfrm>
          <a:prstGeom prst="rect">
            <a:avLst/>
          </a:prstGeom>
          <a:noFill/>
          <a:ln>
            <a:noFill/>
          </a:ln>
        </p:spPr>
      </p:pic>
      <p:pic>
        <p:nvPicPr>
          <p:cNvPr id="278" name="Google Shape;278;p41"/>
          <p:cNvPicPr preferRelativeResize="0"/>
          <p:nvPr/>
        </p:nvPicPr>
        <p:blipFill>
          <a:blip r:embed="rId4">
            <a:alphaModFix/>
          </a:blip>
          <a:stretch>
            <a:fillRect/>
          </a:stretch>
        </p:blipFill>
        <p:spPr>
          <a:xfrm>
            <a:off x="5757867" y="2518033"/>
            <a:ext cx="5538731" cy="3139680"/>
          </a:xfrm>
          <a:prstGeom prst="rect">
            <a:avLst/>
          </a:prstGeom>
          <a:noFill/>
          <a:ln>
            <a:noFill/>
          </a:ln>
        </p:spPr>
      </p:pic>
      <p:pic>
        <p:nvPicPr>
          <p:cNvPr id="279" name="Google Shape;279;p41"/>
          <p:cNvPicPr preferRelativeResize="0"/>
          <p:nvPr/>
        </p:nvPicPr>
        <p:blipFill>
          <a:blip r:embed="rId5">
            <a:alphaModFix/>
          </a:blip>
          <a:stretch>
            <a:fillRect/>
          </a:stretch>
        </p:blipFill>
        <p:spPr>
          <a:xfrm>
            <a:off x="5761800" y="2517933"/>
            <a:ext cx="5530880" cy="313986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Automatically interacting with channels</a:t>
            </a:r>
            <a:endParaRPr b="1">
              <a:solidFill>
                <a:srgbClr val="FF9900"/>
              </a:solidFill>
              <a:latin typeface="Open Sans"/>
              <a:ea typeface="Open Sans"/>
              <a:cs typeface="Open Sans"/>
              <a:sym typeface="Open Sans"/>
            </a:endParaRPr>
          </a:p>
        </p:txBody>
      </p:sp>
      <p:sp>
        <p:nvSpPr>
          <p:cNvPr id="285" name="Google Shape;285;p42"/>
          <p:cNvSpPr txBox="1">
            <a:spLocks noGrp="1"/>
          </p:cNvSpPr>
          <p:nvPr>
            <p:ph type="body" idx="1"/>
          </p:nvPr>
        </p:nvSpPr>
        <p:spPr>
          <a:xfrm>
            <a:off x="415600" y="1739833"/>
            <a:ext cx="3950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1. Install channel </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2. Launch channel</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3. Navigate to video</a:t>
            </a:r>
            <a:endParaRPr sz="2667">
              <a:latin typeface="Open Sans"/>
              <a:ea typeface="Open Sans"/>
              <a:cs typeface="Open Sans"/>
              <a:sym typeface="Open Sans"/>
            </a:endParaRPr>
          </a:p>
          <a:p>
            <a:pPr marL="0" indent="0">
              <a:lnSpc>
                <a:spcPct val="150000"/>
              </a:lnSpc>
              <a:buNone/>
            </a:pPr>
            <a:r>
              <a:rPr lang="en" sz="2667" b="1">
                <a:latin typeface="Open Sans"/>
                <a:ea typeface="Open Sans"/>
                <a:cs typeface="Open Sans"/>
                <a:sym typeface="Open Sans"/>
              </a:rPr>
              <a:t>4. Play video</a:t>
            </a:r>
            <a:endParaRPr sz="2667" b="1">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5. Uninstall channel</a:t>
            </a:r>
            <a:endParaRPr sz="2667">
              <a:latin typeface="Open Sans"/>
              <a:ea typeface="Open Sans"/>
              <a:cs typeface="Open Sans"/>
              <a:sym typeface="Open Sans"/>
            </a:endParaRPr>
          </a:p>
        </p:txBody>
      </p:sp>
      <p:sp>
        <p:nvSpPr>
          <p:cNvPr id="286" name="Google Shape;286;p4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68</a:t>
            </a:fld>
            <a:endParaRPr/>
          </a:p>
        </p:txBody>
      </p:sp>
      <p:pic>
        <p:nvPicPr>
          <p:cNvPr id="287" name="Google Shape;287;p42"/>
          <p:cNvPicPr preferRelativeResize="0"/>
          <p:nvPr/>
        </p:nvPicPr>
        <p:blipFill>
          <a:blip r:embed="rId3">
            <a:alphaModFix amt="94000"/>
          </a:blip>
          <a:stretch>
            <a:fillRect/>
          </a:stretch>
        </p:blipFill>
        <p:spPr>
          <a:xfrm>
            <a:off x="5757851" y="2518031"/>
            <a:ext cx="5538749" cy="3139869"/>
          </a:xfrm>
          <a:prstGeom prst="rect">
            <a:avLst/>
          </a:prstGeom>
          <a:noFill/>
          <a:ln>
            <a:noFill/>
          </a:ln>
        </p:spPr>
      </p:pic>
      <p:pic>
        <p:nvPicPr>
          <p:cNvPr id="288" name="Google Shape;288;p42"/>
          <p:cNvPicPr preferRelativeResize="0"/>
          <p:nvPr/>
        </p:nvPicPr>
        <p:blipFill>
          <a:blip r:embed="rId4">
            <a:alphaModFix/>
          </a:blip>
          <a:stretch>
            <a:fillRect/>
          </a:stretch>
        </p:blipFill>
        <p:spPr>
          <a:xfrm>
            <a:off x="5757867" y="2518033"/>
            <a:ext cx="5538731" cy="3139680"/>
          </a:xfrm>
          <a:prstGeom prst="rect">
            <a:avLst/>
          </a:prstGeom>
          <a:noFill/>
          <a:ln>
            <a:noFill/>
          </a:ln>
        </p:spPr>
      </p:pic>
      <p:pic>
        <p:nvPicPr>
          <p:cNvPr id="289" name="Google Shape;289;p42"/>
          <p:cNvPicPr preferRelativeResize="0"/>
          <p:nvPr/>
        </p:nvPicPr>
        <p:blipFill>
          <a:blip r:embed="rId5">
            <a:alphaModFix/>
          </a:blip>
          <a:stretch>
            <a:fillRect/>
          </a:stretch>
        </p:blipFill>
        <p:spPr>
          <a:xfrm>
            <a:off x="5761800" y="2517933"/>
            <a:ext cx="5530880" cy="3139867"/>
          </a:xfrm>
          <a:prstGeom prst="rect">
            <a:avLst/>
          </a:prstGeom>
          <a:noFill/>
          <a:ln>
            <a:noFill/>
          </a:ln>
        </p:spPr>
      </p:pic>
      <p:pic>
        <p:nvPicPr>
          <p:cNvPr id="290" name="Google Shape;290;p42"/>
          <p:cNvPicPr preferRelativeResize="0"/>
          <p:nvPr/>
        </p:nvPicPr>
        <p:blipFill>
          <a:blip r:embed="rId6">
            <a:alphaModFix/>
          </a:blip>
          <a:stretch>
            <a:fillRect/>
          </a:stretch>
        </p:blipFill>
        <p:spPr>
          <a:xfrm>
            <a:off x="5761801" y="2513834"/>
            <a:ext cx="5530868" cy="314825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Automatically interacting with channels</a:t>
            </a:r>
            <a:endParaRPr b="1">
              <a:solidFill>
                <a:srgbClr val="FF9900"/>
              </a:solidFill>
              <a:latin typeface="Open Sans"/>
              <a:ea typeface="Open Sans"/>
              <a:cs typeface="Open Sans"/>
              <a:sym typeface="Open Sans"/>
            </a:endParaRPr>
          </a:p>
        </p:txBody>
      </p:sp>
      <p:sp>
        <p:nvSpPr>
          <p:cNvPr id="296" name="Google Shape;296;p43"/>
          <p:cNvSpPr txBox="1">
            <a:spLocks noGrp="1"/>
          </p:cNvSpPr>
          <p:nvPr>
            <p:ph type="body" idx="1"/>
          </p:nvPr>
        </p:nvSpPr>
        <p:spPr>
          <a:xfrm>
            <a:off x="415600" y="1739833"/>
            <a:ext cx="3950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1. Install channel </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2. Launch channel</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3. Navigate to video</a:t>
            </a:r>
            <a:endParaRPr sz="2667">
              <a:latin typeface="Open Sans"/>
              <a:ea typeface="Open Sans"/>
              <a:cs typeface="Open Sans"/>
              <a:sym typeface="Open Sans"/>
            </a:endParaRPr>
          </a:p>
          <a:p>
            <a:pPr marL="0" indent="0">
              <a:lnSpc>
                <a:spcPct val="150000"/>
              </a:lnSpc>
              <a:buNone/>
            </a:pPr>
            <a:r>
              <a:rPr lang="en" sz="2667" b="1">
                <a:latin typeface="Open Sans"/>
                <a:ea typeface="Open Sans"/>
                <a:cs typeface="Open Sans"/>
                <a:sym typeface="Open Sans"/>
              </a:rPr>
              <a:t>4. Play video</a:t>
            </a:r>
            <a:endParaRPr sz="2667" b="1">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5. Uninstall channel</a:t>
            </a:r>
            <a:endParaRPr sz="2667">
              <a:latin typeface="Open Sans"/>
              <a:ea typeface="Open Sans"/>
              <a:cs typeface="Open Sans"/>
              <a:sym typeface="Open Sans"/>
            </a:endParaRPr>
          </a:p>
        </p:txBody>
      </p:sp>
      <p:sp>
        <p:nvSpPr>
          <p:cNvPr id="297" name="Google Shape;297;p4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69</a:t>
            </a:fld>
            <a:endParaRPr/>
          </a:p>
        </p:txBody>
      </p:sp>
      <p:pic>
        <p:nvPicPr>
          <p:cNvPr id="298" name="Google Shape;298;p43"/>
          <p:cNvPicPr preferRelativeResize="0"/>
          <p:nvPr/>
        </p:nvPicPr>
        <p:blipFill>
          <a:blip r:embed="rId3">
            <a:alphaModFix amt="94000"/>
          </a:blip>
          <a:stretch>
            <a:fillRect/>
          </a:stretch>
        </p:blipFill>
        <p:spPr>
          <a:xfrm>
            <a:off x="5757851" y="2518031"/>
            <a:ext cx="5538749" cy="3139869"/>
          </a:xfrm>
          <a:prstGeom prst="rect">
            <a:avLst/>
          </a:prstGeom>
          <a:noFill/>
          <a:ln>
            <a:noFill/>
          </a:ln>
        </p:spPr>
      </p:pic>
      <p:pic>
        <p:nvPicPr>
          <p:cNvPr id="299" name="Google Shape;299;p43"/>
          <p:cNvPicPr preferRelativeResize="0"/>
          <p:nvPr/>
        </p:nvPicPr>
        <p:blipFill>
          <a:blip r:embed="rId4">
            <a:alphaModFix/>
          </a:blip>
          <a:stretch>
            <a:fillRect/>
          </a:stretch>
        </p:blipFill>
        <p:spPr>
          <a:xfrm>
            <a:off x="5757867" y="2518033"/>
            <a:ext cx="5538731" cy="3139680"/>
          </a:xfrm>
          <a:prstGeom prst="rect">
            <a:avLst/>
          </a:prstGeom>
          <a:noFill/>
          <a:ln>
            <a:noFill/>
          </a:ln>
        </p:spPr>
      </p:pic>
      <p:pic>
        <p:nvPicPr>
          <p:cNvPr id="300" name="Google Shape;300;p43"/>
          <p:cNvPicPr preferRelativeResize="0"/>
          <p:nvPr/>
        </p:nvPicPr>
        <p:blipFill>
          <a:blip r:embed="rId5">
            <a:alphaModFix/>
          </a:blip>
          <a:stretch>
            <a:fillRect/>
          </a:stretch>
        </p:blipFill>
        <p:spPr>
          <a:xfrm>
            <a:off x="5761800" y="2517933"/>
            <a:ext cx="5530880" cy="3139867"/>
          </a:xfrm>
          <a:prstGeom prst="rect">
            <a:avLst/>
          </a:prstGeom>
          <a:noFill/>
          <a:ln>
            <a:noFill/>
          </a:ln>
        </p:spPr>
      </p:pic>
      <p:pic>
        <p:nvPicPr>
          <p:cNvPr id="301" name="Google Shape;301;p43"/>
          <p:cNvPicPr preferRelativeResize="0"/>
          <p:nvPr/>
        </p:nvPicPr>
        <p:blipFill>
          <a:blip r:embed="rId6">
            <a:alphaModFix/>
          </a:blip>
          <a:stretch>
            <a:fillRect/>
          </a:stretch>
        </p:blipFill>
        <p:spPr>
          <a:xfrm>
            <a:off x="5761801" y="2513834"/>
            <a:ext cx="5530868" cy="3148253"/>
          </a:xfrm>
          <a:prstGeom prst="rect">
            <a:avLst/>
          </a:prstGeom>
          <a:noFill/>
          <a:ln>
            <a:noFill/>
          </a:ln>
        </p:spPr>
      </p:pic>
      <p:pic>
        <p:nvPicPr>
          <p:cNvPr id="302" name="Google Shape;302;p43"/>
          <p:cNvPicPr preferRelativeResize="0"/>
          <p:nvPr/>
        </p:nvPicPr>
        <p:blipFill>
          <a:blip r:embed="rId7">
            <a:alphaModFix/>
          </a:blip>
          <a:stretch>
            <a:fillRect/>
          </a:stretch>
        </p:blipFill>
        <p:spPr>
          <a:xfrm>
            <a:off x="5761801" y="2522218"/>
            <a:ext cx="5530868" cy="31314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a:t>
            </a:fld>
            <a:endParaRPr/>
          </a:p>
        </p:txBody>
      </p:sp>
      <p:sp>
        <p:nvSpPr>
          <p:cNvPr id="326" name="Google Shape;326;p52"/>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327" name="Google Shape;327;p52"/>
          <p:cNvSpPr txBox="1"/>
          <p:nvPr/>
        </p:nvSpPr>
        <p:spPr>
          <a:xfrm>
            <a:off x="391900" y="1247200"/>
            <a:ext cx="11335600" cy="2298800"/>
          </a:xfrm>
          <a:prstGeom prst="rect">
            <a:avLst/>
          </a:prstGeom>
          <a:noFill/>
          <a:ln>
            <a:noFill/>
          </a:ln>
        </p:spPr>
        <p:txBody>
          <a:bodyPr spcFirstLastPara="1" wrap="square" lIns="121900" tIns="121900" rIns="121900" bIns="121900" anchor="t" anchorCtr="0">
            <a:noAutofit/>
          </a:bodyPr>
          <a:lstStyle/>
          <a:p>
            <a:r>
              <a:rPr lang="en" sz="3200" dirty="0">
                <a:solidFill>
                  <a:schemeClr val="dk2"/>
                </a:solidFill>
                <a:latin typeface="Roboto"/>
                <a:ea typeface="Roboto"/>
                <a:cs typeface="Roboto"/>
                <a:sym typeface="Roboto"/>
              </a:rPr>
              <a:t>2. Find active local devices.</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Scan local subnet on port 81, sending GET request (via Fetch API)</a:t>
            </a:r>
            <a:endParaRPr sz="3200" dirty="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dirty="0">
                <a:solidFill>
                  <a:schemeClr val="dk2"/>
                </a:solidFill>
                <a:latin typeface="Roboto"/>
                <a:ea typeface="Roboto"/>
                <a:cs typeface="Roboto"/>
                <a:sym typeface="Roboto"/>
              </a:rPr>
              <a:t>Measure response times (TCP RST vs. TCP timeout)</a:t>
            </a:r>
            <a:endParaRPr sz="3200" dirty="0">
              <a:solidFill>
                <a:schemeClr val="dk2"/>
              </a:solidFill>
              <a:latin typeface="Roboto"/>
              <a:ea typeface="Roboto"/>
              <a:cs typeface="Roboto"/>
              <a:sym typeface="Roboto"/>
            </a:endParaRPr>
          </a:p>
        </p:txBody>
      </p:sp>
      <p:sp>
        <p:nvSpPr>
          <p:cNvPr id="328" name="Google Shape;328;p52"/>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329" name="Google Shape;329;p52"/>
          <p:cNvPicPr preferRelativeResize="0"/>
          <p:nvPr/>
        </p:nvPicPr>
        <p:blipFill>
          <a:blip r:embed="rId3">
            <a:alphaModFix/>
          </a:blip>
          <a:stretch>
            <a:fillRect/>
          </a:stretch>
        </p:blipFill>
        <p:spPr>
          <a:xfrm>
            <a:off x="1318800" y="4559681"/>
            <a:ext cx="1905000" cy="1905000"/>
          </a:xfrm>
          <a:prstGeom prst="rect">
            <a:avLst/>
          </a:prstGeom>
          <a:noFill/>
          <a:ln>
            <a:noFill/>
          </a:ln>
        </p:spPr>
      </p:pic>
      <p:pic>
        <p:nvPicPr>
          <p:cNvPr id="330" name="Google Shape;330;p52"/>
          <p:cNvPicPr preferRelativeResize="0"/>
          <p:nvPr/>
        </p:nvPicPr>
        <p:blipFill>
          <a:blip r:embed="rId4">
            <a:alphaModFix/>
          </a:blip>
          <a:stretch>
            <a:fillRect/>
          </a:stretch>
        </p:blipFill>
        <p:spPr>
          <a:xfrm>
            <a:off x="2143667" y="5467763"/>
            <a:ext cx="1080133" cy="1085867"/>
          </a:xfrm>
          <a:prstGeom prst="rect">
            <a:avLst/>
          </a:prstGeom>
          <a:noFill/>
          <a:ln>
            <a:noFill/>
          </a:ln>
        </p:spPr>
      </p:pic>
      <p:pic>
        <p:nvPicPr>
          <p:cNvPr id="331" name="Google Shape;331;p52"/>
          <p:cNvPicPr preferRelativeResize="0"/>
          <p:nvPr/>
        </p:nvPicPr>
        <p:blipFill rotWithShape="1">
          <a:blip r:embed="rId5">
            <a:alphaModFix/>
          </a:blip>
          <a:srcRect l="15805" r="17080"/>
          <a:stretch/>
        </p:blipFill>
        <p:spPr>
          <a:xfrm>
            <a:off x="8297800" y="3850801"/>
            <a:ext cx="1188203" cy="1770367"/>
          </a:xfrm>
          <a:prstGeom prst="rect">
            <a:avLst/>
          </a:prstGeom>
          <a:noFill/>
          <a:ln>
            <a:noFill/>
          </a:ln>
        </p:spPr>
      </p:pic>
      <p:sp>
        <p:nvSpPr>
          <p:cNvPr id="332" name="Google Shape;332;p52"/>
          <p:cNvSpPr txBox="1"/>
          <p:nvPr/>
        </p:nvSpPr>
        <p:spPr>
          <a:xfrm>
            <a:off x="7756300" y="3342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
        <p:nvSpPr>
          <p:cNvPr id="333" name="Google Shape;333;p52"/>
          <p:cNvSpPr txBox="1"/>
          <p:nvPr/>
        </p:nvSpPr>
        <p:spPr>
          <a:xfrm>
            <a:off x="7756300" y="59843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192.168.6.89</a:t>
            </a:r>
            <a:endParaRPr sz="2400">
              <a:latin typeface="Consolas"/>
              <a:ea typeface="Consolas"/>
              <a:cs typeface="Consolas"/>
              <a:sym typeface="Consolas"/>
            </a:endParaRPr>
          </a:p>
        </p:txBody>
      </p:sp>
      <p:sp>
        <p:nvSpPr>
          <p:cNvPr id="334" name="Google Shape;334;p52"/>
          <p:cNvSpPr txBox="1"/>
          <p:nvPr/>
        </p:nvSpPr>
        <p:spPr>
          <a:xfrm>
            <a:off x="4163050" y="4744933"/>
            <a:ext cx="2654000" cy="3288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TCP SYN to port 81</a:t>
            </a:r>
            <a:endParaRPr sz="2400">
              <a:latin typeface="Consolas"/>
              <a:ea typeface="Consolas"/>
              <a:cs typeface="Consolas"/>
              <a:sym typeface="Consolas"/>
            </a:endParaRPr>
          </a:p>
        </p:txBody>
      </p:sp>
      <p:cxnSp>
        <p:nvCxnSpPr>
          <p:cNvPr id="335" name="Google Shape;335;p52"/>
          <p:cNvCxnSpPr>
            <a:endCxn id="333" idx="1"/>
          </p:cNvCxnSpPr>
          <p:nvPr/>
        </p:nvCxnSpPr>
        <p:spPr>
          <a:xfrm>
            <a:off x="3200700" y="5424933"/>
            <a:ext cx="4555600" cy="747200"/>
          </a:xfrm>
          <a:prstGeom prst="straightConnector1">
            <a:avLst/>
          </a:prstGeom>
          <a:noFill/>
          <a:ln w="9525" cap="flat" cmpd="sng">
            <a:solidFill>
              <a:schemeClr val="dk2"/>
            </a:solidFill>
            <a:prstDash val="solid"/>
            <a:round/>
            <a:headEnd type="none" w="med" len="med"/>
            <a:tailEnd type="triangle" w="med" len="med"/>
          </a:ln>
        </p:spPr>
      </p:cxnSp>
      <p:sp>
        <p:nvSpPr>
          <p:cNvPr id="336" name="Google Shape;336;p52"/>
          <p:cNvSpPr txBox="1"/>
          <p:nvPr/>
        </p:nvSpPr>
        <p:spPr>
          <a:xfrm>
            <a:off x="6158633" y="6282033"/>
            <a:ext cx="374400" cy="4824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a:t>
            </a:r>
            <a:endParaRPr sz="2400">
              <a:latin typeface="Consolas"/>
              <a:ea typeface="Consolas"/>
              <a:cs typeface="Consolas"/>
              <a:sym typeface="Consolas"/>
            </a:endParaRPr>
          </a:p>
        </p:txBody>
      </p:sp>
      <p:cxnSp>
        <p:nvCxnSpPr>
          <p:cNvPr id="337" name="Google Shape;337;p52"/>
          <p:cNvCxnSpPr>
            <a:stCxn id="333" idx="1"/>
            <a:endCxn id="336" idx="3"/>
          </p:cNvCxnSpPr>
          <p:nvPr/>
        </p:nvCxnSpPr>
        <p:spPr>
          <a:xfrm flipH="1">
            <a:off x="6533100" y="6172133"/>
            <a:ext cx="1223200" cy="351200"/>
          </a:xfrm>
          <a:prstGeom prst="straightConnector1">
            <a:avLst/>
          </a:prstGeom>
          <a:noFill/>
          <a:ln w="19050" cap="flat" cmpd="sng">
            <a:solidFill>
              <a:schemeClr val="dk2"/>
            </a:solidFill>
            <a:prstDash val="dot"/>
            <a:round/>
            <a:headEnd type="none" w="med" len="med"/>
            <a:tailEnd type="triangle" w="med" len="med"/>
          </a:ln>
        </p:spPr>
      </p:cxnSp>
    </p:spTree>
    <p:extLst>
      <p:ext uri="{BB962C8B-B14F-4D97-AF65-F5344CB8AC3E}">
        <p14:creationId xmlns:p14="http://schemas.microsoft.com/office/powerpoint/2010/main" val="9294335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Automatically interacting with channels</a:t>
            </a:r>
            <a:endParaRPr b="1">
              <a:solidFill>
                <a:srgbClr val="FF9900"/>
              </a:solidFill>
              <a:latin typeface="Open Sans"/>
              <a:ea typeface="Open Sans"/>
              <a:cs typeface="Open Sans"/>
              <a:sym typeface="Open Sans"/>
            </a:endParaRPr>
          </a:p>
        </p:txBody>
      </p:sp>
      <p:sp>
        <p:nvSpPr>
          <p:cNvPr id="308" name="Google Shape;308;p44"/>
          <p:cNvSpPr txBox="1">
            <a:spLocks noGrp="1"/>
          </p:cNvSpPr>
          <p:nvPr>
            <p:ph type="body" idx="1"/>
          </p:nvPr>
        </p:nvSpPr>
        <p:spPr>
          <a:xfrm>
            <a:off x="415600" y="1739833"/>
            <a:ext cx="3950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1. Install channel </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2. Launch channel</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3. Navigate to video</a:t>
            </a:r>
            <a:endParaRPr sz="2667">
              <a:latin typeface="Open Sans"/>
              <a:ea typeface="Open Sans"/>
              <a:cs typeface="Open Sans"/>
              <a:sym typeface="Open Sans"/>
            </a:endParaRPr>
          </a:p>
          <a:p>
            <a:pPr marL="0" indent="0">
              <a:lnSpc>
                <a:spcPct val="150000"/>
              </a:lnSpc>
              <a:buNone/>
            </a:pPr>
            <a:r>
              <a:rPr lang="en" sz="2667" b="1">
                <a:latin typeface="Open Sans"/>
                <a:ea typeface="Open Sans"/>
                <a:cs typeface="Open Sans"/>
                <a:sym typeface="Open Sans"/>
              </a:rPr>
              <a:t>4. Play video</a:t>
            </a:r>
            <a:endParaRPr sz="2667" b="1">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5. Uninstall channel</a:t>
            </a:r>
            <a:endParaRPr sz="2667">
              <a:latin typeface="Open Sans"/>
              <a:ea typeface="Open Sans"/>
              <a:cs typeface="Open Sans"/>
              <a:sym typeface="Open Sans"/>
            </a:endParaRPr>
          </a:p>
        </p:txBody>
      </p:sp>
      <p:sp>
        <p:nvSpPr>
          <p:cNvPr id="309" name="Google Shape;309;p44"/>
          <p:cNvSpPr txBox="1">
            <a:spLocks noGrp="1"/>
          </p:cNvSpPr>
          <p:nvPr>
            <p:ph type="body" idx="1"/>
          </p:nvPr>
        </p:nvSpPr>
        <p:spPr>
          <a:xfrm>
            <a:off x="5092867" y="1739833"/>
            <a:ext cx="6582000" cy="4555200"/>
          </a:xfrm>
          <a:prstGeom prst="rect">
            <a:avLst/>
          </a:prstGeom>
          <a:ln w="28575" cap="flat" cmpd="sng">
            <a:solidFill>
              <a:srgbClr val="FF9900"/>
            </a:solidFill>
            <a:prstDash val="solid"/>
            <a:round/>
            <a:headEnd type="none" w="sm" len="sm"/>
            <a:tailEnd type="none" w="sm" len="sm"/>
          </a:ln>
        </p:spPr>
        <p:txBody>
          <a:bodyPr spcFirstLastPara="1" vert="horz" wrap="square" lIns="121900" tIns="121900" rIns="121900" bIns="121900" rtlCol="0" anchor="ctr" anchorCtr="0">
            <a:noAutofit/>
          </a:bodyPr>
          <a:lstStyle/>
          <a:p>
            <a:pPr indent="0">
              <a:lnSpc>
                <a:spcPct val="150000"/>
              </a:lnSpc>
              <a:buNone/>
            </a:pPr>
            <a:r>
              <a:rPr lang="en" sz="2667">
                <a:latin typeface="Open Sans"/>
                <a:ea typeface="Open Sans"/>
                <a:cs typeface="Open Sans"/>
                <a:sym typeface="Open Sans"/>
              </a:rPr>
              <a:t>Audio detection</a:t>
            </a:r>
            <a:endParaRPr sz="2667">
              <a:latin typeface="Open Sans"/>
              <a:ea typeface="Open Sans"/>
              <a:cs typeface="Open Sans"/>
              <a:sym typeface="Open Sans"/>
            </a:endParaRPr>
          </a:p>
          <a:p>
            <a:pPr indent="0">
              <a:lnSpc>
                <a:spcPct val="150000"/>
              </a:lnSpc>
              <a:buNone/>
            </a:pPr>
            <a:r>
              <a:rPr lang="en" sz="1867">
                <a:latin typeface="Open Sans"/>
                <a:ea typeface="Open Sans"/>
                <a:cs typeface="Open Sans"/>
                <a:sym typeface="Open Sans"/>
              </a:rPr>
              <a:t>Videos on 62% Roku, 51% Amazon</a:t>
            </a:r>
            <a:endParaRPr sz="1867">
              <a:latin typeface="Open Sans"/>
              <a:ea typeface="Open Sans"/>
              <a:cs typeface="Open Sans"/>
              <a:sym typeface="Open Sans"/>
            </a:endParaRPr>
          </a:p>
          <a:p>
            <a:pPr indent="0">
              <a:lnSpc>
                <a:spcPct val="150000"/>
              </a:lnSpc>
              <a:buNone/>
            </a:pPr>
            <a:r>
              <a:rPr lang="en" sz="1867">
                <a:latin typeface="Open Sans"/>
                <a:ea typeface="Open Sans"/>
                <a:cs typeface="Open Sans"/>
                <a:sym typeface="Open Sans"/>
              </a:rPr>
              <a:t>Correct detection: 144 / 150 (96%)</a:t>
            </a:r>
            <a:endParaRPr sz="1867">
              <a:latin typeface="Open Sans"/>
              <a:ea typeface="Open Sans"/>
              <a:cs typeface="Open Sans"/>
              <a:sym typeface="Open Sans"/>
            </a:endParaRPr>
          </a:p>
          <a:p>
            <a:pPr indent="0">
              <a:lnSpc>
                <a:spcPct val="150000"/>
              </a:lnSpc>
              <a:buNone/>
            </a:pPr>
            <a:endParaRPr>
              <a:latin typeface="Open Sans"/>
              <a:ea typeface="Open Sans"/>
              <a:cs typeface="Open Sans"/>
              <a:sym typeface="Open Sans"/>
            </a:endParaRPr>
          </a:p>
          <a:p>
            <a:pPr indent="0">
              <a:lnSpc>
                <a:spcPct val="150000"/>
              </a:lnSpc>
              <a:buNone/>
            </a:pPr>
            <a:endParaRPr sz="2667">
              <a:latin typeface="Open Sans"/>
              <a:ea typeface="Open Sans"/>
              <a:cs typeface="Open Sans"/>
              <a:sym typeface="Open Sans"/>
            </a:endParaRPr>
          </a:p>
        </p:txBody>
      </p:sp>
      <p:cxnSp>
        <p:nvCxnSpPr>
          <p:cNvPr id="310" name="Google Shape;310;p44"/>
          <p:cNvCxnSpPr/>
          <p:nvPr/>
        </p:nvCxnSpPr>
        <p:spPr>
          <a:xfrm rot="10800000">
            <a:off x="3991251" y="4550055"/>
            <a:ext cx="1101600" cy="0"/>
          </a:xfrm>
          <a:prstGeom prst="straightConnector1">
            <a:avLst/>
          </a:prstGeom>
          <a:noFill/>
          <a:ln w="28575" cap="flat" cmpd="sng">
            <a:solidFill>
              <a:srgbClr val="FF9900"/>
            </a:solidFill>
            <a:prstDash val="solid"/>
            <a:round/>
            <a:headEnd type="none" w="med" len="med"/>
            <a:tailEnd type="stealth" w="med" len="med"/>
          </a:ln>
        </p:spPr>
      </p:cxnSp>
      <p:sp>
        <p:nvSpPr>
          <p:cNvPr id="311" name="Google Shape;311;p4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Automatically interacting with channels</a:t>
            </a:r>
            <a:endParaRPr b="1">
              <a:solidFill>
                <a:srgbClr val="FF9900"/>
              </a:solidFill>
              <a:latin typeface="Open Sans"/>
              <a:ea typeface="Open Sans"/>
              <a:cs typeface="Open Sans"/>
              <a:sym typeface="Open Sans"/>
            </a:endParaRPr>
          </a:p>
        </p:txBody>
      </p:sp>
      <p:sp>
        <p:nvSpPr>
          <p:cNvPr id="317" name="Google Shape;317;p45"/>
          <p:cNvSpPr txBox="1">
            <a:spLocks noGrp="1"/>
          </p:cNvSpPr>
          <p:nvPr>
            <p:ph type="body" idx="1"/>
          </p:nvPr>
        </p:nvSpPr>
        <p:spPr>
          <a:xfrm>
            <a:off x="415600" y="1739833"/>
            <a:ext cx="3950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1. Install channel </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2. Launch channel</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3. Navigate to video</a:t>
            </a:r>
            <a:endParaRPr sz="2667">
              <a:latin typeface="Open Sans"/>
              <a:ea typeface="Open Sans"/>
              <a:cs typeface="Open Sans"/>
              <a:sym typeface="Open Sans"/>
            </a:endParaRPr>
          </a:p>
          <a:p>
            <a:pPr marL="0" indent="0">
              <a:lnSpc>
                <a:spcPct val="150000"/>
              </a:lnSpc>
              <a:buNone/>
            </a:pPr>
            <a:r>
              <a:rPr lang="en" sz="2667" b="1">
                <a:latin typeface="Open Sans"/>
                <a:ea typeface="Open Sans"/>
                <a:cs typeface="Open Sans"/>
                <a:sym typeface="Open Sans"/>
              </a:rPr>
              <a:t>4. Play video</a:t>
            </a:r>
            <a:endParaRPr sz="2667" b="1">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5. Uninstall channel</a:t>
            </a:r>
            <a:endParaRPr sz="2667">
              <a:latin typeface="Open Sans"/>
              <a:ea typeface="Open Sans"/>
              <a:cs typeface="Open Sans"/>
              <a:sym typeface="Open Sans"/>
            </a:endParaRPr>
          </a:p>
        </p:txBody>
      </p:sp>
      <p:sp>
        <p:nvSpPr>
          <p:cNvPr id="318" name="Google Shape;318;p45"/>
          <p:cNvSpPr txBox="1">
            <a:spLocks noGrp="1"/>
          </p:cNvSpPr>
          <p:nvPr>
            <p:ph type="body" idx="1"/>
          </p:nvPr>
        </p:nvSpPr>
        <p:spPr>
          <a:xfrm>
            <a:off x="5092867" y="1739833"/>
            <a:ext cx="6582000" cy="4555200"/>
          </a:xfrm>
          <a:prstGeom prst="rect">
            <a:avLst/>
          </a:prstGeom>
          <a:ln w="28575" cap="flat" cmpd="sng">
            <a:solidFill>
              <a:srgbClr val="FF9900"/>
            </a:solidFill>
            <a:prstDash val="solid"/>
            <a:round/>
            <a:headEnd type="none" w="sm" len="sm"/>
            <a:tailEnd type="none" w="sm" len="sm"/>
          </a:ln>
        </p:spPr>
        <p:txBody>
          <a:bodyPr spcFirstLastPara="1" vert="horz" wrap="square" lIns="121900" tIns="121900" rIns="121900" bIns="121900" rtlCol="0" anchor="ctr" anchorCtr="0">
            <a:noAutofit/>
          </a:bodyPr>
          <a:lstStyle/>
          <a:p>
            <a:pPr indent="0">
              <a:lnSpc>
                <a:spcPct val="150000"/>
              </a:lnSpc>
              <a:buNone/>
            </a:pPr>
            <a:r>
              <a:rPr lang="en" sz="2667">
                <a:latin typeface="Open Sans"/>
                <a:ea typeface="Open Sans"/>
                <a:cs typeface="Open Sans"/>
                <a:sym typeface="Open Sans"/>
              </a:rPr>
              <a:t>Audio detection</a:t>
            </a:r>
            <a:endParaRPr sz="2667">
              <a:latin typeface="Open Sans"/>
              <a:ea typeface="Open Sans"/>
              <a:cs typeface="Open Sans"/>
              <a:sym typeface="Open Sans"/>
            </a:endParaRPr>
          </a:p>
          <a:p>
            <a:pPr indent="0">
              <a:lnSpc>
                <a:spcPct val="150000"/>
              </a:lnSpc>
              <a:buNone/>
            </a:pPr>
            <a:r>
              <a:rPr lang="en" sz="1867">
                <a:latin typeface="Open Sans"/>
                <a:ea typeface="Open Sans"/>
                <a:cs typeface="Open Sans"/>
                <a:sym typeface="Open Sans"/>
              </a:rPr>
              <a:t>Videos on 62% Roku, 51% Amazon</a:t>
            </a:r>
            <a:endParaRPr sz="1867">
              <a:latin typeface="Open Sans"/>
              <a:ea typeface="Open Sans"/>
              <a:cs typeface="Open Sans"/>
              <a:sym typeface="Open Sans"/>
            </a:endParaRPr>
          </a:p>
          <a:p>
            <a:pPr indent="0">
              <a:lnSpc>
                <a:spcPct val="150000"/>
              </a:lnSpc>
              <a:buNone/>
            </a:pPr>
            <a:r>
              <a:rPr lang="en" sz="1867">
                <a:latin typeface="Open Sans"/>
                <a:ea typeface="Open Sans"/>
                <a:cs typeface="Open Sans"/>
                <a:sym typeface="Open Sans"/>
              </a:rPr>
              <a:t>Correct detection: 144 / 150 (96%)</a:t>
            </a:r>
            <a:endParaRPr sz="1867">
              <a:latin typeface="Open Sans"/>
              <a:ea typeface="Open Sans"/>
              <a:cs typeface="Open Sans"/>
              <a:sym typeface="Open Sans"/>
            </a:endParaRPr>
          </a:p>
          <a:p>
            <a:pPr indent="0">
              <a:lnSpc>
                <a:spcPct val="150000"/>
              </a:lnSpc>
              <a:buNone/>
            </a:pPr>
            <a:endParaRPr>
              <a:latin typeface="Open Sans"/>
              <a:ea typeface="Open Sans"/>
              <a:cs typeface="Open Sans"/>
              <a:sym typeface="Open Sans"/>
            </a:endParaRPr>
          </a:p>
          <a:p>
            <a:pPr indent="0">
              <a:lnSpc>
                <a:spcPct val="150000"/>
              </a:lnSpc>
              <a:buNone/>
            </a:pPr>
            <a:r>
              <a:rPr lang="en" sz="2667">
                <a:latin typeface="Open Sans"/>
                <a:ea typeface="Open Sans"/>
                <a:cs typeface="Open Sans"/>
                <a:sym typeface="Open Sans"/>
              </a:rPr>
              <a:t>Fast forward</a:t>
            </a:r>
            <a:endParaRPr sz="2667">
              <a:latin typeface="Open Sans"/>
              <a:ea typeface="Open Sans"/>
              <a:cs typeface="Open Sans"/>
              <a:sym typeface="Open Sans"/>
            </a:endParaRPr>
          </a:p>
        </p:txBody>
      </p:sp>
      <p:cxnSp>
        <p:nvCxnSpPr>
          <p:cNvPr id="319" name="Google Shape;319;p45"/>
          <p:cNvCxnSpPr/>
          <p:nvPr/>
        </p:nvCxnSpPr>
        <p:spPr>
          <a:xfrm rot="10800000">
            <a:off x="3991251" y="4550055"/>
            <a:ext cx="1101600" cy="0"/>
          </a:xfrm>
          <a:prstGeom prst="straightConnector1">
            <a:avLst/>
          </a:prstGeom>
          <a:noFill/>
          <a:ln w="28575" cap="flat" cmpd="sng">
            <a:solidFill>
              <a:srgbClr val="FF9900"/>
            </a:solidFill>
            <a:prstDash val="solid"/>
            <a:round/>
            <a:headEnd type="none" w="med" len="med"/>
            <a:tailEnd type="stealth" w="med" len="med"/>
          </a:ln>
        </p:spPr>
      </p:cxnSp>
      <p:sp>
        <p:nvSpPr>
          <p:cNvPr id="320" name="Google Shape;320;p4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Automatically interacting with channels</a:t>
            </a:r>
            <a:endParaRPr b="1">
              <a:solidFill>
                <a:srgbClr val="FF9900"/>
              </a:solidFill>
              <a:latin typeface="Open Sans"/>
              <a:ea typeface="Open Sans"/>
              <a:cs typeface="Open Sans"/>
              <a:sym typeface="Open Sans"/>
            </a:endParaRPr>
          </a:p>
        </p:txBody>
      </p:sp>
      <p:sp>
        <p:nvSpPr>
          <p:cNvPr id="326" name="Google Shape;326;p46"/>
          <p:cNvSpPr txBox="1">
            <a:spLocks noGrp="1"/>
          </p:cNvSpPr>
          <p:nvPr>
            <p:ph type="body" idx="1"/>
          </p:nvPr>
        </p:nvSpPr>
        <p:spPr>
          <a:xfrm>
            <a:off x="415600" y="1739833"/>
            <a:ext cx="3950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1. Install channel </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2. Launch channel</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3. Navigate to video</a:t>
            </a: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4. Play video</a:t>
            </a:r>
            <a:endParaRPr sz="2667">
              <a:latin typeface="Open Sans"/>
              <a:ea typeface="Open Sans"/>
              <a:cs typeface="Open Sans"/>
              <a:sym typeface="Open Sans"/>
            </a:endParaRPr>
          </a:p>
          <a:p>
            <a:pPr marL="0" indent="0">
              <a:lnSpc>
                <a:spcPct val="150000"/>
              </a:lnSpc>
              <a:buNone/>
            </a:pPr>
            <a:r>
              <a:rPr lang="en" sz="2667" b="1">
                <a:latin typeface="Open Sans"/>
                <a:ea typeface="Open Sans"/>
                <a:cs typeface="Open Sans"/>
                <a:sym typeface="Open Sans"/>
              </a:rPr>
              <a:t>5. Uninstall channel</a:t>
            </a:r>
            <a:endParaRPr sz="2667" b="1">
              <a:latin typeface="Open Sans"/>
              <a:ea typeface="Open Sans"/>
              <a:cs typeface="Open Sans"/>
              <a:sym typeface="Open Sans"/>
            </a:endParaRPr>
          </a:p>
        </p:txBody>
      </p:sp>
      <p:sp>
        <p:nvSpPr>
          <p:cNvPr id="327" name="Google Shape;327;p4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72</a:t>
            </a:fld>
            <a:endParaRPr/>
          </a:p>
        </p:txBody>
      </p:sp>
      <p:pic>
        <p:nvPicPr>
          <p:cNvPr id="328" name="Google Shape;328;p46"/>
          <p:cNvPicPr preferRelativeResize="0"/>
          <p:nvPr/>
        </p:nvPicPr>
        <p:blipFill>
          <a:blip r:embed="rId3">
            <a:alphaModFix amt="94000"/>
          </a:blip>
          <a:stretch>
            <a:fillRect/>
          </a:stretch>
        </p:blipFill>
        <p:spPr>
          <a:xfrm>
            <a:off x="5757851" y="2518031"/>
            <a:ext cx="5538749" cy="3139869"/>
          </a:xfrm>
          <a:prstGeom prst="rect">
            <a:avLst/>
          </a:prstGeom>
          <a:noFill/>
          <a:ln>
            <a:noFill/>
          </a:ln>
        </p:spPr>
      </p:pic>
      <p:pic>
        <p:nvPicPr>
          <p:cNvPr id="329" name="Google Shape;329;p46"/>
          <p:cNvPicPr preferRelativeResize="0"/>
          <p:nvPr/>
        </p:nvPicPr>
        <p:blipFill>
          <a:blip r:embed="rId4">
            <a:alphaModFix/>
          </a:blip>
          <a:stretch>
            <a:fillRect/>
          </a:stretch>
        </p:blipFill>
        <p:spPr>
          <a:xfrm>
            <a:off x="5757867" y="2518033"/>
            <a:ext cx="5538731" cy="3139680"/>
          </a:xfrm>
          <a:prstGeom prst="rect">
            <a:avLst/>
          </a:prstGeom>
          <a:noFill/>
          <a:ln>
            <a:noFill/>
          </a:ln>
        </p:spPr>
      </p:pic>
      <p:pic>
        <p:nvPicPr>
          <p:cNvPr id="330" name="Google Shape;330;p46"/>
          <p:cNvPicPr preferRelativeResize="0"/>
          <p:nvPr/>
        </p:nvPicPr>
        <p:blipFill>
          <a:blip r:embed="rId5">
            <a:alphaModFix/>
          </a:blip>
          <a:stretch>
            <a:fillRect/>
          </a:stretch>
        </p:blipFill>
        <p:spPr>
          <a:xfrm>
            <a:off x="5761800" y="2517933"/>
            <a:ext cx="5530880" cy="3139867"/>
          </a:xfrm>
          <a:prstGeom prst="rect">
            <a:avLst/>
          </a:prstGeom>
          <a:noFill/>
          <a:ln>
            <a:noFill/>
          </a:ln>
        </p:spPr>
      </p:pic>
      <p:pic>
        <p:nvPicPr>
          <p:cNvPr id="331" name="Google Shape;331;p46"/>
          <p:cNvPicPr preferRelativeResize="0"/>
          <p:nvPr/>
        </p:nvPicPr>
        <p:blipFill>
          <a:blip r:embed="rId6">
            <a:alphaModFix/>
          </a:blip>
          <a:stretch>
            <a:fillRect/>
          </a:stretch>
        </p:blipFill>
        <p:spPr>
          <a:xfrm>
            <a:off x="5761801" y="2513834"/>
            <a:ext cx="5530868" cy="3148253"/>
          </a:xfrm>
          <a:prstGeom prst="rect">
            <a:avLst/>
          </a:prstGeom>
          <a:noFill/>
          <a:ln>
            <a:noFill/>
          </a:ln>
        </p:spPr>
      </p:pic>
      <p:pic>
        <p:nvPicPr>
          <p:cNvPr id="332" name="Google Shape;332;p46"/>
          <p:cNvPicPr preferRelativeResize="0"/>
          <p:nvPr/>
        </p:nvPicPr>
        <p:blipFill rotWithShape="1">
          <a:blip r:embed="rId7">
            <a:alphaModFix/>
          </a:blip>
          <a:srcRect l="327" r="317"/>
          <a:stretch/>
        </p:blipFill>
        <p:spPr>
          <a:xfrm>
            <a:off x="5761800" y="2522218"/>
            <a:ext cx="5530867" cy="313148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73</a:t>
            </a:fld>
            <a:endParaRPr/>
          </a:p>
        </p:txBody>
      </p:sp>
      <p:pic>
        <p:nvPicPr>
          <p:cNvPr id="338" name="Google Shape;338;p47" descr="CCS 19" title="Smart TV Crawler Demo">
            <a:hlinkClick r:id="rId3"/>
          </p:cNvPr>
          <p:cNvPicPr preferRelativeResize="0"/>
          <p:nvPr/>
        </p:nvPicPr>
        <p:blipFill>
          <a:blip r:embed="rId4">
            <a:alphaModFix/>
          </a:blip>
          <a:stretch>
            <a:fillRect/>
          </a:stretch>
        </p:blipFill>
        <p:spPr>
          <a:xfrm>
            <a:off x="0" y="-1143000"/>
            <a:ext cx="12192000" cy="914398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Overview of method</a:t>
            </a:r>
            <a:endParaRPr b="1">
              <a:solidFill>
                <a:srgbClr val="FF9900"/>
              </a:solidFill>
              <a:latin typeface="Open Sans"/>
              <a:ea typeface="Open Sans"/>
              <a:cs typeface="Open Sans"/>
              <a:sym typeface="Open Sans"/>
            </a:endParaRPr>
          </a:p>
        </p:txBody>
      </p:sp>
      <p:sp>
        <p:nvSpPr>
          <p:cNvPr id="344" name="Google Shape;344;p48"/>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1. Develop crawler for streaming devices</a:t>
            </a:r>
            <a:endParaRPr>
              <a:latin typeface="Open Sans"/>
              <a:ea typeface="Open Sans"/>
              <a:cs typeface="Open Sans"/>
              <a:sym typeface="Open Sans"/>
            </a:endParaRPr>
          </a:p>
          <a:p>
            <a:pPr indent="0">
              <a:lnSpc>
                <a:spcPct val="150000"/>
              </a:lnSpc>
              <a:buNone/>
            </a:pPr>
            <a:endParaRPr>
              <a:latin typeface="Open Sans"/>
              <a:ea typeface="Open Sans"/>
              <a:cs typeface="Open Sans"/>
              <a:sym typeface="Open Sans"/>
            </a:endParaRPr>
          </a:p>
          <a:p>
            <a:pPr marL="0" indent="0">
              <a:lnSpc>
                <a:spcPct val="150000"/>
              </a:lnSpc>
              <a:buNone/>
            </a:pPr>
            <a:r>
              <a:rPr lang="en" sz="2667" b="1">
                <a:latin typeface="Open Sans"/>
                <a:ea typeface="Open Sans"/>
                <a:cs typeface="Open Sans"/>
                <a:sym typeface="Open Sans"/>
              </a:rPr>
              <a:t>2. Collect data on Amazon and Roku platforms</a:t>
            </a:r>
            <a:endParaRPr sz="2667" b="1">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Create channel lists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Crawl channels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Test platform privacy options</a:t>
            </a:r>
            <a:endParaRPr>
              <a:latin typeface="Open Sans"/>
              <a:ea typeface="Open Sans"/>
              <a:cs typeface="Open Sans"/>
              <a:sym typeface="Open Sans"/>
            </a:endParaRPr>
          </a:p>
          <a:p>
            <a:pPr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3. Analyze data</a:t>
            </a:r>
            <a:endParaRPr sz="2667">
              <a:latin typeface="Open Sans"/>
              <a:ea typeface="Open Sans"/>
              <a:cs typeface="Open Sans"/>
              <a:sym typeface="Open Sans"/>
            </a:endParaRPr>
          </a:p>
        </p:txBody>
      </p:sp>
      <p:sp>
        <p:nvSpPr>
          <p:cNvPr id="345" name="Google Shape;345;p4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b="1">
                <a:solidFill>
                  <a:srgbClr val="FF9900"/>
                </a:solidFill>
                <a:latin typeface="Open Sans"/>
                <a:ea typeface="Open Sans"/>
                <a:cs typeface="Open Sans"/>
                <a:sym typeface="Open Sans"/>
              </a:rPr>
              <a:t>Channel lists</a:t>
            </a:r>
            <a:endParaRPr b="1">
              <a:solidFill>
                <a:srgbClr val="FF9900"/>
              </a:solidFill>
              <a:latin typeface="Open Sans"/>
              <a:ea typeface="Open Sans"/>
              <a:cs typeface="Open Sans"/>
              <a:sym typeface="Open Sans"/>
            </a:endParaRPr>
          </a:p>
          <a:p>
            <a:endParaRPr b="1">
              <a:solidFill>
                <a:srgbClr val="FF9900"/>
              </a:solidFill>
              <a:latin typeface="Open Sans"/>
              <a:ea typeface="Open Sans"/>
              <a:cs typeface="Open Sans"/>
              <a:sym typeface="Open Sans"/>
            </a:endParaRPr>
          </a:p>
        </p:txBody>
      </p:sp>
      <p:sp>
        <p:nvSpPr>
          <p:cNvPr id="351" name="Google Shape;351;p49"/>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Generated from vendor channel stores</a:t>
            </a:r>
            <a:endParaRPr sz="2667">
              <a:latin typeface="Open Sans"/>
              <a:ea typeface="Open Sans"/>
              <a:cs typeface="Open Sans"/>
              <a:sym typeface="Open Sans"/>
            </a:endParaRPr>
          </a:p>
          <a:p>
            <a:pPr indent="0">
              <a:lnSpc>
                <a:spcPct val="150000"/>
              </a:lnSpc>
              <a:buNone/>
            </a:pPr>
            <a:endParaRPr>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Multiple channel lists used in paper</a:t>
            </a:r>
            <a:endParaRPr sz="2667">
              <a:latin typeface="Open Sans"/>
              <a:ea typeface="Open Sans"/>
              <a:cs typeface="Open Sans"/>
              <a:sym typeface="Open Sans"/>
            </a:endParaRPr>
          </a:p>
        </p:txBody>
      </p:sp>
      <p:sp>
        <p:nvSpPr>
          <p:cNvPr id="352" name="Google Shape;352;p4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75</a:t>
            </a:fld>
            <a:endParaRPr/>
          </a:p>
        </p:txBody>
      </p:sp>
      <p:pic>
        <p:nvPicPr>
          <p:cNvPr id="353" name="Google Shape;353;p49"/>
          <p:cNvPicPr preferRelativeResize="0"/>
          <p:nvPr/>
        </p:nvPicPr>
        <p:blipFill>
          <a:blip r:embed="rId3">
            <a:alphaModFix/>
          </a:blip>
          <a:stretch>
            <a:fillRect/>
          </a:stretch>
        </p:blipFill>
        <p:spPr>
          <a:xfrm>
            <a:off x="7941532" y="2271894"/>
            <a:ext cx="3834867" cy="231419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Channel lists</a:t>
            </a:r>
            <a:endParaRPr b="1">
              <a:solidFill>
                <a:srgbClr val="FF9900"/>
              </a:solidFill>
              <a:latin typeface="Open Sans"/>
              <a:ea typeface="Open Sans"/>
              <a:cs typeface="Open Sans"/>
              <a:sym typeface="Open Sans"/>
            </a:endParaRPr>
          </a:p>
        </p:txBody>
      </p:sp>
      <p:sp>
        <p:nvSpPr>
          <p:cNvPr id="359" name="Google Shape;359;p5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76</a:t>
            </a:fld>
            <a:endParaRPr/>
          </a:p>
        </p:txBody>
      </p:sp>
      <p:pic>
        <p:nvPicPr>
          <p:cNvPr id="360" name="Google Shape;360;p50"/>
          <p:cNvPicPr preferRelativeResize="0"/>
          <p:nvPr/>
        </p:nvPicPr>
        <p:blipFill>
          <a:blip r:embed="rId3">
            <a:alphaModFix/>
          </a:blip>
          <a:stretch>
            <a:fillRect/>
          </a:stretch>
        </p:blipFill>
        <p:spPr>
          <a:xfrm>
            <a:off x="8118467" y="3842099"/>
            <a:ext cx="3657933" cy="2152840"/>
          </a:xfrm>
          <a:prstGeom prst="rect">
            <a:avLst/>
          </a:prstGeom>
          <a:noFill/>
          <a:ln>
            <a:noFill/>
          </a:ln>
        </p:spPr>
      </p:pic>
      <p:pic>
        <p:nvPicPr>
          <p:cNvPr id="361" name="Google Shape;361;p50"/>
          <p:cNvPicPr preferRelativeResize="0"/>
          <p:nvPr/>
        </p:nvPicPr>
        <p:blipFill>
          <a:blip r:embed="rId4">
            <a:alphaModFix/>
          </a:blip>
          <a:stretch>
            <a:fillRect/>
          </a:stretch>
        </p:blipFill>
        <p:spPr>
          <a:xfrm>
            <a:off x="8118462" y="1661762"/>
            <a:ext cx="3657933" cy="2057567"/>
          </a:xfrm>
          <a:prstGeom prst="rect">
            <a:avLst/>
          </a:prstGeom>
          <a:noFill/>
          <a:ln>
            <a:noFill/>
          </a:ln>
        </p:spPr>
      </p:pic>
      <p:sp>
        <p:nvSpPr>
          <p:cNvPr id="362" name="Google Shape;362;p50"/>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Channel lists used in presentation</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Top 1000 channels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Top 100 channels</a:t>
            </a:r>
            <a:endParaRPr>
              <a:latin typeface="Open Sans"/>
              <a:ea typeface="Open Sans"/>
              <a:cs typeface="Open Sans"/>
              <a:sym typeface="Open Sans"/>
            </a:endParaRPr>
          </a:p>
          <a:p>
            <a:pPr lvl="1" indent="-457189">
              <a:lnSpc>
                <a:spcPct val="150000"/>
              </a:lnSpc>
              <a:spcBef>
                <a:spcPts val="0"/>
              </a:spcBef>
              <a:buSzPts val="1800"/>
              <a:buFont typeface="Open Sans"/>
              <a:buChar char="-"/>
            </a:pPr>
            <a:r>
              <a:rPr lang="en">
                <a:latin typeface="Open Sans"/>
                <a:ea typeface="Open Sans"/>
                <a:cs typeface="Open Sans"/>
                <a:sym typeface="Open Sans"/>
              </a:rPr>
              <a:t>Privacy options enabled</a:t>
            </a:r>
            <a:endParaRPr>
              <a:latin typeface="Open Sans"/>
              <a:ea typeface="Open Sans"/>
              <a:cs typeface="Open Sans"/>
              <a:sym typeface="Open Sans"/>
            </a:endParaRPr>
          </a:p>
          <a:p>
            <a:pPr lvl="1" indent="-457189">
              <a:lnSpc>
                <a:spcPct val="150000"/>
              </a:lnSpc>
              <a:spcBef>
                <a:spcPts val="0"/>
              </a:spcBef>
              <a:buSzPts val="1800"/>
              <a:buFont typeface="Open Sans"/>
              <a:buChar char="-"/>
            </a:pPr>
            <a:r>
              <a:rPr lang="en">
                <a:latin typeface="Open Sans"/>
                <a:ea typeface="Open Sans"/>
                <a:cs typeface="Open Sans"/>
                <a:sym typeface="Open Sans"/>
              </a:rPr>
              <a:t>Privacy options disabled</a:t>
            </a:r>
            <a:endParaRPr sz="2667">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Overview of method</a:t>
            </a:r>
            <a:endParaRPr b="1">
              <a:solidFill>
                <a:srgbClr val="FF9900"/>
              </a:solidFill>
              <a:latin typeface="Open Sans"/>
              <a:ea typeface="Open Sans"/>
              <a:cs typeface="Open Sans"/>
              <a:sym typeface="Open Sans"/>
            </a:endParaRPr>
          </a:p>
        </p:txBody>
      </p:sp>
      <p:sp>
        <p:nvSpPr>
          <p:cNvPr id="368" name="Google Shape;368;p51"/>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1. Develop crawler for streaming devices</a:t>
            </a:r>
            <a:endParaRPr>
              <a:latin typeface="Open Sans"/>
              <a:ea typeface="Open Sans"/>
              <a:cs typeface="Open Sans"/>
              <a:sym typeface="Open Sans"/>
            </a:endParaRPr>
          </a:p>
          <a:p>
            <a:pPr indent="0">
              <a:lnSpc>
                <a:spcPct val="150000"/>
              </a:lnSpc>
              <a:buNone/>
            </a:pPr>
            <a:endParaRPr>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2. Collect data on Amazon and Roku platforms</a:t>
            </a:r>
            <a:endParaRPr sz="2667">
              <a:latin typeface="Open Sans"/>
              <a:ea typeface="Open Sans"/>
              <a:cs typeface="Open Sans"/>
              <a:sym typeface="Open Sans"/>
            </a:endParaRPr>
          </a:p>
          <a:p>
            <a:pPr indent="0">
              <a:lnSpc>
                <a:spcPct val="150000"/>
              </a:lnSpc>
              <a:buNone/>
            </a:pPr>
            <a:endParaRPr sz="2667">
              <a:latin typeface="Open Sans"/>
              <a:ea typeface="Open Sans"/>
              <a:cs typeface="Open Sans"/>
              <a:sym typeface="Open Sans"/>
            </a:endParaRPr>
          </a:p>
          <a:p>
            <a:pPr marL="0" indent="0">
              <a:lnSpc>
                <a:spcPct val="150000"/>
              </a:lnSpc>
              <a:buNone/>
            </a:pPr>
            <a:r>
              <a:rPr lang="en" sz="2667" b="1">
                <a:latin typeface="Open Sans"/>
                <a:ea typeface="Open Sans"/>
                <a:cs typeface="Open Sans"/>
                <a:sym typeface="Open Sans"/>
              </a:rPr>
              <a:t>3. Analyze data</a:t>
            </a:r>
            <a:endParaRPr sz="2667" b="1">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Trackers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Identifiers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Video titles</a:t>
            </a:r>
            <a:endParaRPr>
              <a:latin typeface="Open Sans"/>
              <a:ea typeface="Open Sans"/>
              <a:cs typeface="Open Sans"/>
              <a:sym typeface="Open Sans"/>
            </a:endParaRPr>
          </a:p>
        </p:txBody>
      </p:sp>
      <p:sp>
        <p:nvSpPr>
          <p:cNvPr id="369" name="Google Shape;369;p5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Tracking Domains</a:t>
            </a:r>
            <a:endParaRPr b="1">
              <a:solidFill>
                <a:srgbClr val="FF9900"/>
              </a:solidFill>
              <a:latin typeface="Open Sans"/>
              <a:ea typeface="Open Sans"/>
              <a:cs typeface="Open Sans"/>
              <a:sym typeface="Open Sans"/>
            </a:endParaRPr>
          </a:p>
        </p:txBody>
      </p:sp>
      <p:sp>
        <p:nvSpPr>
          <p:cNvPr id="375" name="Google Shape;375;p52"/>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Compared destination of requests to tracking protection lists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EasyList</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EasyPrivacy</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Disconnect</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Ghostery</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Pi-hole</a:t>
            </a:r>
            <a:endParaRPr>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endParaRPr>
              <a:latin typeface="Open Sans"/>
              <a:ea typeface="Open Sans"/>
              <a:cs typeface="Open Sans"/>
              <a:sym typeface="Open Sans"/>
            </a:endParaRPr>
          </a:p>
        </p:txBody>
      </p:sp>
      <p:sp>
        <p:nvSpPr>
          <p:cNvPr id="376" name="Google Shape;376;p5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b="1">
                <a:solidFill>
                  <a:srgbClr val="FF9900"/>
                </a:solidFill>
                <a:latin typeface="Open Sans"/>
                <a:ea typeface="Open Sans"/>
                <a:cs typeface="Open Sans"/>
                <a:sym typeface="Open Sans"/>
              </a:rPr>
              <a:t>3rd-party trackers</a:t>
            </a:r>
            <a:endParaRPr b="1">
              <a:solidFill>
                <a:srgbClr val="FF9900"/>
              </a:solidFill>
              <a:latin typeface="Open Sans"/>
              <a:ea typeface="Open Sans"/>
              <a:cs typeface="Open Sans"/>
              <a:sym typeface="Open Sans"/>
            </a:endParaRPr>
          </a:p>
        </p:txBody>
      </p:sp>
      <p:pic>
        <p:nvPicPr>
          <p:cNvPr id="382" name="Google Shape;382;p53"/>
          <p:cNvPicPr preferRelativeResize="0"/>
          <p:nvPr/>
        </p:nvPicPr>
        <p:blipFill>
          <a:blip r:embed="rId3">
            <a:alphaModFix/>
          </a:blip>
          <a:stretch>
            <a:fillRect/>
          </a:stretch>
        </p:blipFill>
        <p:spPr>
          <a:xfrm>
            <a:off x="1477336" y="1985434"/>
            <a:ext cx="9237299" cy="4425900"/>
          </a:xfrm>
          <a:prstGeom prst="rect">
            <a:avLst/>
          </a:prstGeom>
          <a:noFill/>
          <a:ln>
            <a:noFill/>
          </a:ln>
        </p:spPr>
      </p:pic>
      <p:sp>
        <p:nvSpPr>
          <p:cNvPr id="383" name="Google Shape;383;p53"/>
          <p:cNvSpPr txBox="1">
            <a:spLocks noGrp="1"/>
          </p:cNvSpPr>
          <p:nvPr>
            <p:ph type="body" idx="1"/>
          </p:nvPr>
        </p:nvSpPr>
        <p:spPr>
          <a:xfrm>
            <a:off x="1524967" y="1458567"/>
            <a:ext cx="4003200" cy="601200"/>
          </a:xfrm>
          <a:prstGeom prst="rect">
            <a:avLst/>
          </a:prstGeom>
        </p:spPr>
        <p:txBody>
          <a:bodyPr spcFirstLastPara="1" vert="horz" wrap="square" lIns="121900" tIns="121900" rIns="121900" bIns="121900" rtlCol="0" anchor="ctr" anchorCtr="0">
            <a:noAutofit/>
          </a:bodyPr>
          <a:lstStyle/>
          <a:p>
            <a:pPr marL="0" indent="0" algn="ctr">
              <a:lnSpc>
                <a:spcPct val="150000"/>
              </a:lnSpc>
              <a:buNone/>
            </a:pPr>
            <a:r>
              <a:rPr lang="en" sz="2667" b="1">
                <a:latin typeface="Open Sans"/>
                <a:ea typeface="Open Sans"/>
                <a:cs typeface="Open Sans"/>
                <a:sym typeface="Open Sans"/>
              </a:rPr>
              <a:t>Roku</a:t>
            </a:r>
            <a:endParaRPr b="1">
              <a:latin typeface="Open Sans"/>
              <a:ea typeface="Open Sans"/>
              <a:cs typeface="Open Sans"/>
              <a:sym typeface="Open Sans"/>
            </a:endParaRPr>
          </a:p>
        </p:txBody>
      </p:sp>
      <p:sp>
        <p:nvSpPr>
          <p:cNvPr id="384" name="Google Shape;384;p53"/>
          <p:cNvSpPr txBox="1">
            <a:spLocks noGrp="1"/>
          </p:cNvSpPr>
          <p:nvPr>
            <p:ph type="body" idx="1"/>
          </p:nvPr>
        </p:nvSpPr>
        <p:spPr>
          <a:xfrm>
            <a:off x="5848633" y="1458567"/>
            <a:ext cx="4866000" cy="601200"/>
          </a:xfrm>
          <a:prstGeom prst="rect">
            <a:avLst/>
          </a:prstGeom>
        </p:spPr>
        <p:txBody>
          <a:bodyPr spcFirstLastPara="1" vert="horz" wrap="square" lIns="121900" tIns="121900" rIns="121900" bIns="121900" rtlCol="0" anchor="ctr" anchorCtr="0">
            <a:noAutofit/>
          </a:bodyPr>
          <a:lstStyle/>
          <a:p>
            <a:pPr marL="0" indent="0" algn="ctr">
              <a:lnSpc>
                <a:spcPct val="150000"/>
              </a:lnSpc>
              <a:buNone/>
            </a:pPr>
            <a:r>
              <a:rPr lang="en" sz="2667" b="1">
                <a:latin typeface="Open Sans"/>
                <a:ea typeface="Open Sans"/>
                <a:cs typeface="Open Sans"/>
                <a:sym typeface="Open Sans"/>
              </a:rPr>
              <a:t>Amazon</a:t>
            </a:r>
            <a:endParaRPr b="1">
              <a:latin typeface="Open Sans"/>
              <a:ea typeface="Open Sans"/>
              <a:cs typeface="Open Sans"/>
              <a:sym typeface="Open Sans"/>
            </a:endParaRPr>
          </a:p>
        </p:txBody>
      </p:sp>
      <p:sp>
        <p:nvSpPr>
          <p:cNvPr id="385" name="Google Shape;385;p5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53"/>
          <p:cNvPicPr preferRelativeResize="0"/>
          <p:nvPr/>
        </p:nvPicPr>
        <p:blipFill>
          <a:blip r:embed="rId3">
            <a:alphaModFix/>
          </a:blip>
          <a:stretch>
            <a:fillRect/>
          </a:stretch>
        </p:blipFill>
        <p:spPr>
          <a:xfrm>
            <a:off x="1318800" y="4559681"/>
            <a:ext cx="1905000" cy="1905000"/>
          </a:xfrm>
          <a:prstGeom prst="rect">
            <a:avLst/>
          </a:prstGeom>
          <a:noFill/>
          <a:ln>
            <a:noFill/>
          </a:ln>
        </p:spPr>
      </p:pic>
      <p:sp>
        <p:nvSpPr>
          <p:cNvPr id="343" name="Google Shape;343;p53"/>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a:p>
        </p:txBody>
      </p:sp>
      <p:sp>
        <p:nvSpPr>
          <p:cNvPr id="344" name="Google Shape;344;p53"/>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345" name="Google Shape;345;p53"/>
          <p:cNvSpPr txBox="1"/>
          <p:nvPr/>
        </p:nvSpPr>
        <p:spPr>
          <a:xfrm>
            <a:off x="391900" y="1247200"/>
            <a:ext cx="11335600" cy="28384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3. Identify IoT devices.</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Send request for our GET endpoints to active IP addresses, using HTML5 &lt;audio&gt; element.</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Use resulting MediaError message to infer resource availability (</a:t>
            </a:r>
            <a:r>
              <a:rPr lang="en" sz="3200" i="1">
                <a:solidFill>
                  <a:schemeClr val="dk2"/>
                </a:solidFill>
                <a:latin typeface="Roboto"/>
                <a:ea typeface="Roboto"/>
                <a:cs typeface="Roboto"/>
                <a:sym typeface="Roboto"/>
              </a:rPr>
              <a:t>new</a:t>
            </a:r>
            <a:r>
              <a:rPr lang="en" sz="3200">
                <a:solidFill>
                  <a:schemeClr val="dk2"/>
                </a:solidFill>
                <a:latin typeface="Roboto"/>
                <a:ea typeface="Roboto"/>
                <a:cs typeface="Roboto"/>
                <a:sym typeface="Roboto"/>
              </a:rPr>
              <a:t> side channel).</a:t>
            </a:r>
            <a:endParaRPr sz="3200">
              <a:solidFill>
                <a:schemeClr val="dk2"/>
              </a:solidFill>
              <a:latin typeface="Roboto"/>
              <a:ea typeface="Roboto"/>
              <a:cs typeface="Roboto"/>
              <a:sym typeface="Roboto"/>
            </a:endParaRPr>
          </a:p>
        </p:txBody>
      </p:sp>
      <p:sp>
        <p:nvSpPr>
          <p:cNvPr id="346" name="Google Shape;346;p53"/>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347" name="Google Shape;347;p53"/>
          <p:cNvPicPr preferRelativeResize="0"/>
          <p:nvPr/>
        </p:nvPicPr>
        <p:blipFill>
          <a:blip r:embed="rId4">
            <a:alphaModFix/>
          </a:blip>
          <a:stretch>
            <a:fillRect/>
          </a:stretch>
        </p:blipFill>
        <p:spPr>
          <a:xfrm>
            <a:off x="2143667" y="5467763"/>
            <a:ext cx="1080133" cy="1085867"/>
          </a:xfrm>
          <a:prstGeom prst="rect">
            <a:avLst/>
          </a:prstGeom>
          <a:noFill/>
          <a:ln>
            <a:noFill/>
          </a:ln>
        </p:spPr>
      </p:pic>
      <p:pic>
        <p:nvPicPr>
          <p:cNvPr id="348" name="Google Shape;348;p53"/>
          <p:cNvPicPr preferRelativeResize="0"/>
          <p:nvPr/>
        </p:nvPicPr>
        <p:blipFill rotWithShape="1">
          <a:blip r:embed="rId5">
            <a:alphaModFix/>
          </a:blip>
          <a:srcRect l="15805" r="17080"/>
          <a:stretch/>
        </p:blipFill>
        <p:spPr>
          <a:xfrm>
            <a:off x="8297800" y="3850801"/>
            <a:ext cx="1188203" cy="1770367"/>
          </a:xfrm>
          <a:prstGeom prst="rect">
            <a:avLst/>
          </a:prstGeom>
          <a:noFill/>
          <a:ln>
            <a:noFill/>
          </a:ln>
        </p:spPr>
      </p:pic>
      <p:sp>
        <p:nvSpPr>
          <p:cNvPr id="349" name="Google Shape;349;p53"/>
          <p:cNvSpPr txBox="1"/>
          <p:nvPr/>
        </p:nvSpPr>
        <p:spPr>
          <a:xfrm>
            <a:off x="7756300" y="3342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Tree>
    <p:extLst>
      <p:ext uri="{BB962C8B-B14F-4D97-AF65-F5344CB8AC3E}">
        <p14:creationId xmlns:p14="http://schemas.microsoft.com/office/powerpoint/2010/main" val="21298633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Previously unknown trackers</a:t>
            </a:r>
            <a:endParaRPr b="1">
              <a:solidFill>
                <a:srgbClr val="FF9900"/>
              </a:solidFill>
              <a:latin typeface="Open Sans"/>
              <a:ea typeface="Open Sans"/>
              <a:cs typeface="Open Sans"/>
              <a:sym typeface="Open Sans"/>
            </a:endParaRPr>
          </a:p>
        </p:txBody>
      </p:sp>
      <p:sp>
        <p:nvSpPr>
          <p:cNvPr id="391" name="Google Shape;391;p5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80</a:t>
            </a:fld>
            <a:endParaRPr/>
          </a:p>
        </p:txBody>
      </p:sp>
      <p:sp>
        <p:nvSpPr>
          <p:cNvPr id="392" name="Google Shape;392;p54"/>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Generated list of domains that</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Receive AD ID or device serial number</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Contacted by more then one channel</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Not found in five previous lists</a:t>
            </a:r>
            <a:endParaRPr>
              <a:latin typeface="Open Sans"/>
              <a:ea typeface="Open Sans"/>
              <a:cs typeface="Open Sans"/>
              <a:sym typeface="Open Sans"/>
            </a:endParaRPr>
          </a:p>
          <a:p>
            <a:pPr marL="0" indent="0">
              <a:lnSpc>
                <a:spcPct val="150000"/>
              </a:lnSpc>
              <a:buNone/>
            </a:pPr>
            <a:endParaRPr>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Manually removed false positives</a:t>
            </a:r>
            <a:endParaRPr sz="2667">
              <a:latin typeface="Open Sans"/>
              <a:ea typeface="Open Sans"/>
              <a:cs typeface="Open Sans"/>
              <a:sym typeface="Open Sans"/>
            </a:endParaRPr>
          </a:p>
          <a:p>
            <a:pPr marL="0" indent="0">
              <a:lnSpc>
                <a:spcPct val="150000"/>
              </a:lnSpc>
              <a:buNone/>
            </a:pPr>
            <a:endParaRPr>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Previously unknown trackers</a:t>
            </a:r>
            <a:endParaRPr b="1">
              <a:solidFill>
                <a:srgbClr val="FF9900"/>
              </a:solidFill>
              <a:latin typeface="Open Sans"/>
              <a:ea typeface="Open Sans"/>
              <a:cs typeface="Open Sans"/>
              <a:sym typeface="Open Sans"/>
            </a:endParaRPr>
          </a:p>
        </p:txBody>
      </p:sp>
      <p:sp>
        <p:nvSpPr>
          <p:cNvPr id="398" name="Google Shape;398;p55"/>
          <p:cNvSpPr txBox="1">
            <a:spLocks noGrp="1"/>
          </p:cNvSpPr>
          <p:nvPr>
            <p:ph type="body" idx="1"/>
          </p:nvPr>
        </p:nvSpPr>
        <p:spPr>
          <a:xfrm>
            <a:off x="3234200" y="1560167"/>
            <a:ext cx="5723600" cy="601200"/>
          </a:xfrm>
          <a:prstGeom prst="rect">
            <a:avLst/>
          </a:prstGeom>
        </p:spPr>
        <p:txBody>
          <a:bodyPr spcFirstLastPara="1" vert="horz" wrap="square" lIns="121900" tIns="121900" rIns="121900" bIns="121900" rtlCol="0" anchor="ctr" anchorCtr="0">
            <a:noAutofit/>
          </a:bodyPr>
          <a:lstStyle/>
          <a:p>
            <a:pPr marL="0" indent="0" algn="ctr">
              <a:lnSpc>
                <a:spcPct val="150000"/>
              </a:lnSpc>
              <a:buNone/>
            </a:pPr>
            <a:r>
              <a:rPr lang="en" sz="2667" b="1">
                <a:latin typeface="Open Sans"/>
                <a:ea typeface="Open Sans"/>
                <a:cs typeface="Open Sans"/>
                <a:sym typeface="Open Sans"/>
              </a:rPr>
              <a:t>Roku</a:t>
            </a:r>
            <a:endParaRPr b="1">
              <a:latin typeface="Open Sans"/>
              <a:ea typeface="Open Sans"/>
              <a:cs typeface="Open Sans"/>
              <a:sym typeface="Open Sans"/>
            </a:endParaRPr>
          </a:p>
        </p:txBody>
      </p:sp>
      <p:pic>
        <p:nvPicPr>
          <p:cNvPr id="399" name="Google Shape;399;p55"/>
          <p:cNvPicPr preferRelativeResize="0"/>
          <p:nvPr/>
        </p:nvPicPr>
        <p:blipFill>
          <a:blip r:embed="rId3">
            <a:alphaModFix/>
          </a:blip>
          <a:stretch>
            <a:fillRect/>
          </a:stretch>
        </p:blipFill>
        <p:spPr>
          <a:xfrm>
            <a:off x="3497565" y="2074734"/>
            <a:ext cx="5196867" cy="4268333"/>
          </a:xfrm>
          <a:prstGeom prst="rect">
            <a:avLst/>
          </a:prstGeom>
          <a:noFill/>
          <a:ln>
            <a:noFill/>
          </a:ln>
        </p:spPr>
      </p:pic>
      <p:sp>
        <p:nvSpPr>
          <p:cNvPr id="400" name="Google Shape;400;p5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Device and location identifiers</a:t>
            </a:r>
            <a:endParaRPr b="1">
              <a:solidFill>
                <a:srgbClr val="FF9900"/>
              </a:solidFill>
              <a:latin typeface="Open Sans"/>
              <a:ea typeface="Open Sans"/>
              <a:cs typeface="Open Sans"/>
              <a:sym typeface="Open Sans"/>
            </a:endParaRPr>
          </a:p>
        </p:txBody>
      </p:sp>
      <p:sp>
        <p:nvSpPr>
          <p:cNvPr id="406" name="Google Shape;406;p5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82</a:t>
            </a:fld>
            <a:endParaRPr/>
          </a:p>
        </p:txBody>
      </p:sp>
      <p:sp>
        <p:nvSpPr>
          <p:cNvPr id="407" name="Google Shape;407;p56"/>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Compiled list of possible identifiers </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Account information</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Manual analysis of PCAP files</a:t>
            </a:r>
            <a:endParaRPr>
              <a:latin typeface="Open Sans"/>
              <a:ea typeface="Open Sans"/>
              <a:cs typeface="Open Sans"/>
              <a:sym typeface="Open Sans"/>
            </a:endParaRPr>
          </a:p>
          <a:p>
            <a:pPr marL="0" indent="0">
              <a:lnSpc>
                <a:spcPct val="150000"/>
              </a:lnSpc>
              <a:buNone/>
            </a:pPr>
            <a:endParaRPr>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Searched traffic captures for</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Plain text</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Encoded versions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Hashed versions</a:t>
            </a:r>
            <a:endParaRPr>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b="1">
                <a:solidFill>
                  <a:srgbClr val="FF9900"/>
                </a:solidFill>
                <a:latin typeface="Open Sans"/>
                <a:ea typeface="Open Sans"/>
                <a:cs typeface="Open Sans"/>
                <a:sym typeface="Open Sans"/>
              </a:rPr>
              <a:t>Device and location identifiers</a:t>
            </a:r>
            <a:endParaRPr b="1">
              <a:solidFill>
                <a:srgbClr val="FF9900"/>
              </a:solidFill>
              <a:latin typeface="Open Sans"/>
              <a:ea typeface="Open Sans"/>
              <a:cs typeface="Open Sans"/>
              <a:sym typeface="Open Sans"/>
            </a:endParaRPr>
          </a:p>
          <a:p>
            <a:endParaRPr b="1">
              <a:solidFill>
                <a:srgbClr val="FF9900"/>
              </a:solidFill>
              <a:latin typeface="Open Sans"/>
              <a:ea typeface="Open Sans"/>
              <a:cs typeface="Open Sans"/>
              <a:sym typeface="Open Sans"/>
            </a:endParaRPr>
          </a:p>
        </p:txBody>
      </p:sp>
      <p:sp>
        <p:nvSpPr>
          <p:cNvPr id="413" name="Google Shape;413;p57"/>
          <p:cNvSpPr txBox="1">
            <a:spLocks noGrp="1"/>
          </p:cNvSpPr>
          <p:nvPr>
            <p:ph type="body" idx="1"/>
          </p:nvPr>
        </p:nvSpPr>
        <p:spPr>
          <a:xfrm>
            <a:off x="1696867" y="1560167"/>
            <a:ext cx="3782400" cy="601200"/>
          </a:xfrm>
          <a:prstGeom prst="rect">
            <a:avLst/>
          </a:prstGeom>
        </p:spPr>
        <p:txBody>
          <a:bodyPr spcFirstLastPara="1" vert="horz" wrap="square" lIns="121900" tIns="121900" rIns="121900" bIns="121900" rtlCol="0" anchor="ctr" anchorCtr="0">
            <a:noAutofit/>
          </a:bodyPr>
          <a:lstStyle/>
          <a:p>
            <a:pPr marL="0" indent="0" algn="ctr">
              <a:lnSpc>
                <a:spcPct val="150000"/>
              </a:lnSpc>
              <a:buNone/>
            </a:pPr>
            <a:r>
              <a:rPr lang="en" sz="2667" b="1">
                <a:latin typeface="Open Sans"/>
                <a:ea typeface="Open Sans"/>
                <a:cs typeface="Open Sans"/>
                <a:sym typeface="Open Sans"/>
              </a:rPr>
              <a:t>Roku</a:t>
            </a:r>
            <a:endParaRPr b="1">
              <a:latin typeface="Open Sans"/>
              <a:ea typeface="Open Sans"/>
              <a:cs typeface="Open Sans"/>
              <a:sym typeface="Open Sans"/>
            </a:endParaRPr>
          </a:p>
        </p:txBody>
      </p:sp>
      <p:sp>
        <p:nvSpPr>
          <p:cNvPr id="414" name="Google Shape;414;p57"/>
          <p:cNvSpPr txBox="1">
            <a:spLocks noGrp="1"/>
          </p:cNvSpPr>
          <p:nvPr>
            <p:ph type="body" idx="1"/>
          </p:nvPr>
        </p:nvSpPr>
        <p:spPr>
          <a:xfrm>
            <a:off x="6328900" y="1560167"/>
            <a:ext cx="3860400" cy="601200"/>
          </a:xfrm>
          <a:prstGeom prst="rect">
            <a:avLst/>
          </a:prstGeom>
        </p:spPr>
        <p:txBody>
          <a:bodyPr spcFirstLastPara="1" vert="horz" wrap="square" lIns="121900" tIns="121900" rIns="121900" bIns="121900" rtlCol="0" anchor="ctr" anchorCtr="0">
            <a:noAutofit/>
          </a:bodyPr>
          <a:lstStyle/>
          <a:p>
            <a:pPr marL="0" indent="0" algn="ctr">
              <a:lnSpc>
                <a:spcPct val="150000"/>
              </a:lnSpc>
              <a:buNone/>
            </a:pPr>
            <a:r>
              <a:rPr lang="en" sz="2667" b="1">
                <a:latin typeface="Open Sans"/>
                <a:ea typeface="Open Sans"/>
                <a:cs typeface="Open Sans"/>
                <a:sym typeface="Open Sans"/>
              </a:rPr>
              <a:t>Amazon</a:t>
            </a:r>
            <a:endParaRPr b="1">
              <a:latin typeface="Open Sans"/>
              <a:ea typeface="Open Sans"/>
              <a:cs typeface="Open Sans"/>
              <a:sym typeface="Open Sans"/>
            </a:endParaRPr>
          </a:p>
        </p:txBody>
      </p:sp>
      <p:pic>
        <p:nvPicPr>
          <p:cNvPr id="415" name="Google Shape;415;p57"/>
          <p:cNvPicPr preferRelativeResize="0"/>
          <p:nvPr/>
        </p:nvPicPr>
        <p:blipFill rotWithShape="1">
          <a:blip r:embed="rId3">
            <a:alphaModFix/>
          </a:blip>
          <a:srcRect t="15023" r="50000"/>
          <a:stretch/>
        </p:blipFill>
        <p:spPr>
          <a:xfrm>
            <a:off x="1574433" y="1958173"/>
            <a:ext cx="4027267" cy="3604299"/>
          </a:xfrm>
          <a:prstGeom prst="rect">
            <a:avLst/>
          </a:prstGeom>
          <a:noFill/>
          <a:ln>
            <a:noFill/>
          </a:ln>
        </p:spPr>
      </p:pic>
      <p:pic>
        <p:nvPicPr>
          <p:cNvPr id="416" name="Google Shape;416;p57"/>
          <p:cNvPicPr preferRelativeResize="0"/>
          <p:nvPr/>
        </p:nvPicPr>
        <p:blipFill rotWithShape="1">
          <a:blip r:embed="rId3">
            <a:alphaModFix/>
          </a:blip>
          <a:srcRect l="51100"/>
          <a:stretch/>
        </p:blipFill>
        <p:spPr>
          <a:xfrm>
            <a:off x="6289821" y="1976067"/>
            <a:ext cx="3938567" cy="4241567"/>
          </a:xfrm>
          <a:prstGeom prst="rect">
            <a:avLst/>
          </a:prstGeom>
          <a:noFill/>
          <a:ln>
            <a:noFill/>
          </a:ln>
        </p:spPr>
      </p:pic>
      <p:sp>
        <p:nvSpPr>
          <p:cNvPr id="417" name="Google Shape;417;p5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b="1">
                <a:solidFill>
                  <a:srgbClr val="FF9900"/>
                </a:solidFill>
                <a:latin typeface="Open Sans"/>
                <a:ea typeface="Open Sans"/>
                <a:cs typeface="Open Sans"/>
                <a:sym typeface="Open Sans"/>
              </a:rPr>
              <a:t>Video titles shared with 3rd-party trackers</a:t>
            </a:r>
            <a:endParaRPr b="1">
              <a:solidFill>
                <a:srgbClr val="FF9900"/>
              </a:solidFill>
              <a:latin typeface="Open Sans"/>
              <a:ea typeface="Open Sans"/>
              <a:cs typeface="Open Sans"/>
              <a:sym typeface="Open Sans"/>
            </a:endParaRPr>
          </a:p>
          <a:p>
            <a:endParaRPr b="1">
              <a:solidFill>
                <a:srgbClr val="FF9900"/>
              </a:solidFill>
              <a:latin typeface="Open Sans"/>
              <a:ea typeface="Open Sans"/>
              <a:cs typeface="Open Sans"/>
              <a:sym typeface="Open Sans"/>
            </a:endParaRPr>
          </a:p>
        </p:txBody>
      </p:sp>
      <p:sp>
        <p:nvSpPr>
          <p:cNvPr id="423" name="Google Shape;423;p58"/>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84</a:t>
            </a:fld>
            <a:endParaRPr/>
          </a:p>
        </p:txBody>
      </p:sp>
      <p:sp>
        <p:nvSpPr>
          <p:cNvPr id="424" name="Google Shape;424;p58"/>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Manually tagged 150 video titles on both platforms</a:t>
            </a:r>
            <a:endParaRPr>
              <a:latin typeface="Open Sans"/>
              <a:ea typeface="Open Sans"/>
              <a:cs typeface="Open Sans"/>
              <a:sym typeface="Open Sans"/>
            </a:endParaRPr>
          </a:p>
          <a:p>
            <a:pPr marL="0" indent="0">
              <a:lnSpc>
                <a:spcPct val="150000"/>
              </a:lnSpc>
              <a:buNone/>
            </a:pPr>
            <a:endParaRPr>
              <a:latin typeface="Open Sans"/>
              <a:ea typeface="Open Sans"/>
              <a:cs typeface="Open Sans"/>
              <a:sym typeface="Open Sans"/>
            </a:endParaRPr>
          </a:p>
          <a:p>
            <a:pPr marL="0" indent="0">
              <a:lnSpc>
                <a:spcPct val="150000"/>
              </a:lnSpc>
              <a:buClr>
                <a:schemeClr val="dk1"/>
              </a:buClr>
              <a:buSzPts val="1100"/>
              <a:buNone/>
            </a:pPr>
            <a:r>
              <a:rPr lang="en" sz="2667">
                <a:latin typeface="Open Sans"/>
                <a:ea typeface="Open Sans"/>
                <a:cs typeface="Open Sans"/>
                <a:sym typeface="Open Sans"/>
              </a:rPr>
              <a:t>Searched traffic captures for</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Plain text</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Encoded versions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Hashed versions</a:t>
            </a:r>
            <a:endParaRPr>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5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b="1">
                <a:solidFill>
                  <a:srgbClr val="FF9900"/>
                </a:solidFill>
                <a:latin typeface="Open Sans"/>
                <a:ea typeface="Open Sans"/>
                <a:cs typeface="Open Sans"/>
                <a:sym typeface="Open Sans"/>
              </a:rPr>
              <a:t>Video titles shared with 3rd-party trackers</a:t>
            </a:r>
            <a:endParaRPr b="1">
              <a:solidFill>
                <a:srgbClr val="FF9900"/>
              </a:solidFill>
              <a:latin typeface="Open Sans"/>
              <a:ea typeface="Open Sans"/>
              <a:cs typeface="Open Sans"/>
              <a:sym typeface="Open Sans"/>
            </a:endParaRPr>
          </a:p>
          <a:p>
            <a:pPr>
              <a:buClr>
                <a:schemeClr val="dk1"/>
              </a:buClr>
              <a:buSzPts val="1100"/>
            </a:pPr>
            <a:endParaRPr b="1">
              <a:solidFill>
                <a:srgbClr val="FF9900"/>
              </a:solidFill>
              <a:latin typeface="Open Sans"/>
              <a:ea typeface="Open Sans"/>
              <a:cs typeface="Open Sans"/>
              <a:sym typeface="Open Sans"/>
            </a:endParaRPr>
          </a:p>
          <a:p>
            <a:endParaRPr b="1">
              <a:solidFill>
                <a:srgbClr val="FF9900"/>
              </a:solidFill>
              <a:latin typeface="Open Sans"/>
              <a:ea typeface="Open Sans"/>
              <a:cs typeface="Open Sans"/>
              <a:sym typeface="Open Sans"/>
            </a:endParaRPr>
          </a:p>
        </p:txBody>
      </p:sp>
      <p:sp>
        <p:nvSpPr>
          <p:cNvPr id="430" name="Google Shape;430;p59"/>
          <p:cNvSpPr txBox="1">
            <a:spLocks noGrp="1"/>
          </p:cNvSpPr>
          <p:nvPr>
            <p:ph type="body" idx="1"/>
          </p:nvPr>
        </p:nvSpPr>
        <p:spPr>
          <a:xfrm>
            <a:off x="3234200" y="1560167"/>
            <a:ext cx="5723600" cy="601200"/>
          </a:xfrm>
          <a:prstGeom prst="rect">
            <a:avLst/>
          </a:prstGeom>
        </p:spPr>
        <p:txBody>
          <a:bodyPr spcFirstLastPara="1" vert="horz" wrap="square" lIns="121900" tIns="121900" rIns="121900" bIns="121900" rtlCol="0" anchor="ctr" anchorCtr="0">
            <a:noAutofit/>
          </a:bodyPr>
          <a:lstStyle/>
          <a:p>
            <a:pPr marL="0" indent="0" algn="ctr">
              <a:lnSpc>
                <a:spcPct val="150000"/>
              </a:lnSpc>
              <a:buNone/>
            </a:pPr>
            <a:r>
              <a:rPr lang="en" sz="2667" b="1">
                <a:latin typeface="Open Sans"/>
                <a:ea typeface="Open Sans"/>
                <a:cs typeface="Open Sans"/>
                <a:sym typeface="Open Sans"/>
              </a:rPr>
              <a:t>Roku</a:t>
            </a:r>
            <a:endParaRPr b="1">
              <a:latin typeface="Open Sans"/>
              <a:ea typeface="Open Sans"/>
              <a:cs typeface="Open Sans"/>
              <a:sym typeface="Open Sans"/>
            </a:endParaRPr>
          </a:p>
        </p:txBody>
      </p:sp>
      <p:pic>
        <p:nvPicPr>
          <p:cNvPr id="431" name="Google Shape;431;p59"/>
          <p:cNvPicPr preferRelativeResize="0"/>
          <p:nvPr/>
        </p:nvPicPr>
        <p:blipFill>
          <a:blip r:embed="rId3">
            <a:alphaModFix/>
          </a:blip>
          <a:stretch>
            <a:fillRect/>
          </a:stretch>
        </p:blipFill>
        <p:spPr>
          <a:xfrm>
            <a:off x="203200" y="2072067"/>
            <a:ext cx="11785603" cy="3426197"/>
          </a:xfrm>
          <a:prstGeom prst="rect">
            <a:avLst/>
          </a:prstGeom>
          <a:noFill/>
          <a:ln>
            <a:noFill/>
          </a:ln>
        </p:spPr>
      </p:pic>
      <p:sp>
        <p:nvSpPr>
          <p:cNvPr id="432" name="Google Shape;432;p59"/>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Platform privacy options </a:t>
            </a:r>
            <a:endParaRPr b="1">
              <a:solidFill>
                <a:srgbClr val="FF9900"/>
              </a:solidFill>
              <a:latin typeface="Open Sans"/>
              <a:ea typeface="Open Sans"/>
              <a:cs typeface="Open Sans"/>
              <a:sym typeface="Open Sans"/>
            </a:endParaRPr>
          </a:p>
        </p:txBody>
      </p:sp>
      <p:sp>
        <p:nvSpPr>
          <p:cNvPr id="438" name="Google Shape;438;p60"/>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86</a:t>
            </a:fld>
            <a:endParaRPr/>
          </a:p>
        </p:txBody>
      </p:sp>
      <p:pic>
        <p:nvPicPr>
          <p:cNvPr id="439" name="Google Shape;439;p60"/>
          <p:cNvPicPr preferRelativeResize="0"/>
          <p:nvPr/>
        </p:nvPicPr>
        <p:blipFill>
          <a:blip r:embed="rId3">
            <a:alphaModFix/>
          </a:blip>
          <a:stretch>
            <a:fillRect/>
          </a:stretch>
        </p:blipFill>
        <p:spPr>
          <a:xfrm>
            <a:off x="415600" y="2199844"/>
            <a:ext cx="5371200" cy="3161165"/>
          </a:xfrm>
          <a:prstGeom prst="rect">
            <a:avLst/>
          </a:prstGeom>
          <a:noFill/>
          <a:ln>
            <a:noFill/>
          </a:ln>
        </p:spPr>
      </p:pic>
      <p:pic>
        <p:nvPicPr>
          <p:cNvPr id="440" name="Google Shape;440;p60"/>
          <p:cNvPicPr preferRelativeResize="0"/>
          <p:nvPr/>
        </p:nvPicPr>
        <p:blipFill>
          <a:blip r:embed="rId4">
            <a:alphaModFix/>
          </a:blip>
          <a:stretch>
            <a:fillRect/>
          </a:stretch>
        </p:blipFill>
        <p:spPr>
          <a:xfrm>
            <a:off x="6156533" y="2206718"/>
            <a:ext cx="5619851" cy="316116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Platform privacy options </a:t>
            </a:r>
            <a:endParaRPr b="1">
              <a:solidFill>
                <a:srgbClr val="FF9900"/>
              </a:solidFill>
              <a:latin typeface="Open Sans"/>
              <a:ea typeface="Open Sans"/>
              <a:cs typeface="Open Sans"/>
              <a:sym typeface="Open Sans"/>
            </a:endParaRPr>
          </a:p>
        </p:txBody>
      </p:sp>
      <p:sp>
        <p:nvSpPr>
          <p:cNvPr id="446" name="Google Shape;446;p61"/>
          <p:cNvSpPr txBox="1">
            <a:spLocks noGrp="1"/>
          </p:cNvSpPr>
          <p:nvPr>
            <p:ph type="body" idx="1"/>
          </p:nvPr>
        </p:nvSpPr>
        <p:spPr>
          <a:xfrm>
            <a:off x="837367" y="1900917"/>
            <a:ext cx="5044400" cy="601200"/>
          </a:xfrm>
          <a:prstGeom prst="rect">
            <a:avLst/>
          </a:prstGeom>
        </p:spPr>
        <p:txBody>
          <a:bodyPr spcFirstLastPara="1" vert="horz" wrap="square" lIns="121900" tIns="121900" rIns="121900" bIns="121900" rtlCol="0" anchor="ctr" anchorCtr="0">
            <a:noAutofit/>
          </a:bodyPr>
          <a:lstStyle/>
          <a:p>
            <a:pPr marL="0" indent="0" algn="ctr">
              <a:lnSpc>
                <a:spcPct val="150000"/>
              </a:lnSpc>
              <a:buNone/>
            </a:pPr>
            <a:r>
              <a:rPr lang="en" sz="2667" b="1">
                <a:latin typeface="Open Sans"/>
                <a:ea typeface="Open Sans"/>
                <a:cs typeface="Open Sans"/>
                <a:sym typeface="Open Sans"/>
              </a:rPr>
              <a:t>Roku</a:t>
            </a:r>
            <a:endParaRPr b="1">
              <a:latin typeface="Open Sans"/>
              <a:ea typeface="Open Sans"/>
              <a:cs typeface="Open Sans"/>
              <a:sym typeface="Open Sans"/>
            </a:endParaRPr>
          </a:p>
        </p:txBody>
      </p:sp>
      <p:sp>
        <p:nvSpPr>
          <p:cNvPr id="447" name="Google Shape;447;p61"/>
          <p:cNvSpPr txBox="1">
            <a:spLocks noGrp="1"/>
          </p:cNvSpPr>
          <p:nvPr>
            <p:ph type="body" idx="1"/>
          </p:nvPr>
        </p:nvSpPr>
        <p:spPr>
          <a:xfrm>
            <a:off x="6089700" y="1900917"/>
            <a:ext cx="5044400" cy="601200"/>
          </a:xfrm>
          <a:prstGeom prst="rect">
            <a:avLst/>
          </a:prstGeom>
        </p:spPr>
        <p:txBody>
          <a:bodyPr spcFirstLastPara="1" vert="horz" wrap="square" lIns="121900" tIns="121900" rIns="121900" bIns="121900" rtlCol="0" anchor="ctr" anchorCtr="0">
            <a:noAutofit/>
          </a:bodyPr>
          <a:lstStyle/>
          <a:p>
            <a:pPr marL="0" indent="0" algn="ctr">
              <a:lnSpc>
                <a:spcPct val="150000"/>
              </a:lnSpc>
              <a:buNone/>
            </a:pPr>
            <a:r>
              <a:rPr lang="en" sz="2667" b="1">
                <a:latin typeface="Open Sans"/>
                <a:ea typeface="Open Sans"/>
                <a:cs typeface="Open Sans"/>
                <a:sym typeface="Open Sans"/>
              </a:rPr>
              <a:t>Amazon</a:t>
            </a:r>
            <a:endParaRPr b="1">
              <a:latin typeface="Open Sans"/>
              <a:ea typeface="Open Sans"/>
              <a:cs typeface="Open Sans"/>
              <a:sym typeface="Open Sans"/>
            </a:endParaRPr>
          </a:p>
        </p:txBody>
      </p:sp>
      <p:graphicFrame>
        <p:nvGraphicFramePr>
          <p:cNvPr id="448" name="Google Shape;448;p61"/>
          <p:cNvGraphicFramePr/>
          <p:nvPr/>
        </p:nvGraphicFramePr>
        <p:xfrm>
          <a:off x="5912933" y="2538033"/>
          <a:ext cx="5044401" cy="4510840"/>
        </p:xfrm>
        <a:graphic>
          <a:graphicData uri="http://schemas.openxmlformats.org/drawingml/2006/table">
            <a:tbl>
              <a:tblPr>
                <a:noFill/>
              </a:tblPr>
              <a:tblGrid>
                <a:gridCol w="1681467">
                  <a:extLst>
                    <a:ext uri="{9D8B030D-6E8A-4147-A177-3AD203B41FA5}">
                      <a16:colId xmlns:a16="http://schemas.microsoft.com/office/drawing/2014/main" val="20000"/>
                    </a:ext>
                  </a:extLst>
                </a:gridCol>
                <a:gridCol w="1681467">
                  <a:extLst>
                    <a:ext uri="{9D8B030D-6E8A-4147-A177-3AD203B41FA5}">
                      <a16:colId xmlns:a16="http://schemas.microsoft.com/office/drawing/2014/main" val="20001"/>
                    </a:ext>
                  </a:extLst>
                </a:gridCol>
                <a:gridCol w="1681467">
                  <a:extLst>
                    <a:ext uri="{9D8B030D-6E8A-4147-A177-3AD203B41FA5}">
                      <a16:colId xmlns:a16="http://schemas.microsoft.com/office/drawing/2014/main" val="20002"/>
                    </a:ext>
                  </a:extLst>
                </a:gridCol>
              </a:tblGrid>
              <a:tr h="975320">
                <a:tc>
                  <a:txBody>
                    <a:bodyPr/>
                    <a:lstStyle/>
                    <a:p>
                      <a:pPr marL="0" lvl="0" indent="0" algn="l" rtl="0">
                        <a:spcBef>
                          <a:spcPts val="0"/>
                        </a:spcBef>
                        <a:spcAft>
                          <a:spcPts val="0"/>
                        </a:spcAft>
                        <a:buNone/>
                      </a:pP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Track (default)</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2400">
                          <a:solidFill>
                            <a:schemeClr val="dk1"/>
                          </a:solidFill>
                          <a:latin typeface="Open Sans"/>
                          <a:ea typeface="Open Sans"/>
                          <a:cs typeface="Open Sans"/>
                          <a:sym typeface="Open Sans"/>
                        </a:rPr>
                        <a:t>Privacy</a:t>
                      </a:r>
                      <a:endParaRPr sz="2400">
                        <a:solidFill>
                          <a:schemeClr val="dk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2400">
                          <a:solidFill>
                            <a:schemeClr val="dk1"/>
                          </a:solidFill>
                          <a:latin typeface="Open Sans"/>
                          <a:ea typeface="Open Sans"/>
                          <a:cs typeface="Open Sans"/>
                          <a:sym typeface="Open Sans"/>
                        </a:rPr>
                        <a:t>(enabled)</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r" rtl="0">
                        <a:spcBef>
                          <a:spcPts val="0"/>
                        </a:spcBef>
                        <a:spcAft>
                          <a:spcPts val="0"/>
                        </a:spcAft>
                        <a:buNone/>
                      </a:pPr>
                      <a:r>
                        <a:rPr lang="en" sz="2400" b="1">
                          <a:latin typeface="Open Sans"/>
                          <a:ea typeface="Open Sans"/>
                          <a:cs typeface="Open Sans"/>
                          <a:sym typeface="Open Sans"/>
                        </a:rPr>
                        <a:t>AD ID</a:t>
                      </a:r>
                      <a:endParaRPr sz="2400" b="1">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35</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16</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975320">
                <a:tc>
                  <a:txBody>
                    <a:bodyPr/>
                    <a:lstStyle/>
                    <a:p>
                      <a:pPr marL="0" lvl="0" indent="0" algn="r" rtl="0">
                        <a:spcBef>
                          <a:spcPts val="0"/>
                        </a:spcBef>
                        <a:spcAft>
                          <a:spcPts val="0"/>
                        </a:spcAft>
                        <a:buNone/>
                      </a:pPr>
                      <a:r>
                        <a:rPr lang="en" sz="2400" b="1">
                          <a:latin typeface="Open Sans"/>
                          <a:ea typeface="Open Sans"/>
                          <a:cs typeface="Open Sans"/>
                          <a:sym typeface="Open Sans"/>
                        </a:rPr>
                        <a:t>Android ID</a:t>
                      </a:r>
                      <a:endParaRPr sz="2400" b="1">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69</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65</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975320">
                <a:tc>
                  <a:txBody>
                    <a:bodyPr/>
                    <a:lstStyle/>
                    <a:p>
                      <a:pPr marL="0" lvl="0" indent="0" algn="r" rtl="0">
                        <a:spcBef>
                          <a:spcPts val="0"/>
                        </a:spcBef>
                        <a:spcAft>
                          <a:spcPts val="0"/>
                        </a:spcAft>
                        <a:buNone/>
                      </a:pPr>
                      <a:r>
                        <a:rPr lang="en" sz="2400" b="1">
                          <a:latin typeface="Open Sans"/>
                          <a:ea typeface="Open Sans"/>
                          <a:cs typeface="Open Sans"/>
                          <a:sym typeface="Open Sans"/>
                        </a:rPr>
                        <a:t>Serial No.</a:t>
                      </a:r>
                      <a:endParaRPr sz="2400" b="1">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33</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24</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975320">
                <a:tc>
                  <a:txBody>
                    <a:bodyPr/>
                    <a:lstStyle/>
                    <a:p>
                      <a:pPr marL="0" lvl="0" indent="0" algn="r" rtl="0">
                        <a:spcBef>
                          <a:spcPts val="0"/>
                        </a:spcBef>
                        <a:spcAft>
                          <a:spcPts val="0"/>
                        </a:spcAft>
                        <a:buNone/>
                      </a:pPr>
                      <a:r>
                        <a:rPr lang="en" sz="2400" b="1">
                          <a:latin typeface="Open Sans"/>
                          <a:ea typeface="Open Sans"/>
                          <a:cs typeface="Open Sans"/>
                          <a:sym typeface="Open Sans"/>
                        </a:rPr>
                        <a:t>MAC Addr</a:t>
                      </a:r>
                      <a:endParaRPr sz="2400" b="1">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3</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3</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449" name="Google Shape;449;p61"/>
          <p:cNvGraphicFramePr/>
          <p:nvPr/>
        </p:nvGraphicFramePr>
        <p:xfrm>
          <a:off x="868533" y="2538051"/>
          <a:ext cx="5044401" cy="2560200"/>
        </p:xfrm>
        <a:graphic>
          <a:graphicData uri="http://schemas.openxmlformats.org/drawingml/2006/table">
            <a:tbl>
              <a:tblPr>
                <a:noFill/>
              </a:tblPr>
              <a:tblGrid>
                <a:gridCol w="1681467">
                  <a:extLst>
                    <a:ext uri="{9D8B030D-6E8A-4147-A177-3AD203B41FA5}">
                      <a16:colId xmlns:a16="http://schemas.microsoft.com/office/drawing/2014/main" val="20000"/>
                    </a:ext>
                  </a:extLst>
                </a:gridCol>
                <a:gridCol w="1681467">
                  <a:extLst>
                    <a:ext uri="{9D8B030D-6E8A-4147-A177-3AD203B41FA5}">
                      <a16:colId xmlns:a16="http://schemas.microsoft.com/office/drawing/2014/main" val="20001"/>
                    </a:ext>
                  </a:extLst>
                </a:gridCol>
                <a:gridCol w="1681467">
                  <a:extLst>
                    <a:ext uri="{9D8B030D-6E8A-4147-A177-3AD203B41FA5}">
                      <a16:colId xmlns:a16="http://schemas.microsoft.com/office/drawing/2014/main" val="20002"/>
                    </a:ext>
                  </a:extLst>
                </a:gridCol>
              </a:tblGrid>
              <a:tr h="975320">
                <a:tc>
                  <a:txBody>
                    <a:bodyPr/>
                    <a:lstStyle/>
                    <a:p>
                      <a:pPr marL="0" lvl="0" indent="0" algn="l" rtl="0">
                        <a:spcBef>
                          <a:spcPts val="0"/>
                        </a:spcBef>
                        <a:spcAft>
                          <a:spcPts val="0"/>
                        </a:spcAft>
                        <a:buNone/>
                      </a:pP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Track (default)</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Privacy</a:t>
                      </a:r>
                      <a:endParaRPr sz="2400">
                        <a:latin typeface="Open Sans"/>
                        <a:ea typeface="Open Sans"/>
                        <a:cs typeface="Open Sans"/>
                        <a:sym typeface="Open Sans"/>
                      </a:endParaRPr>
                    </a:p>
                    <a:p>
                      <a:pPr marL="0" lvl="0" indent="0" algn="ctr" rtl="0">
                        <a:spcBef>
                          <a:spcPts val="0"/>
                        </a:spcBef>
                        <a:spcAft>
                          <a:spcPts val="0"/>
                        </a:spcAft>
                        <a:buNone/>
                      </a:pPr>
                      <a:r>
                        <a:rPr lang="en" sz="2400">
                          <a:latin typeface="Open Sans"/>
                          <a:ea typeface="Open Sans"/>
                          <a:cs typeface="Open Sans"/>
                          <a:sym typeface="Open Sans"/>
                        </a:rPr>
                        <a:t>(enabled)</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609560">
                <a:tc>
                  <a:txBody>
                    <a:bodyPr/>
                    <a:lstStyle/>
                    <a:p>
                      <a:pPr marL="0" lvl="0" indent="0" algn="r" rtl="0">
                        <a:spcBef>
                          <a:spcPts val="0"/>
                        </a:spcBef>
                        <a:spcAft>
                          <a:spcPts val="0"/>
                        </a:spcAft>
                        <a:buNone/>
                      </a:pPr>
                      <a:r>
                        <a:rPr lang="en" sz="2400" b="1">
                          <a:latin typeface="Open Sans"/>
                          <a:ea typeface="Open Sans"/>
                          <a:cs typeface="Open Sans"/>
                          <a:sym typeface="Open Sans"/>
                        </a:rPr>
                        <a:t>AD ID</a:t>
                      </a:r>
                      <a:endParaRPr sz="2400" b="1">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30</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0</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975320">
                <a:tc>
                  <a:txBody>
                    <a:bodyPr/>
                    <a:lstStyle/>
                    <a:p>
                      <a:pPr marL="0" lvl="0" indent="0" algn="r" rtl="0">
                        <a:spcBef>
                          <a:spcPts val="0"/>
                        </a:spcBef>
                        <a:spcAft>
                          <a:spcPts val="0"/>
                        </a:spcAft>
                        <a:buNone/>
                      </a:pPr>
                      <a:r>
                        <a:rPr lang="en" sz="2400" b="1">
                          <a:latin typeface="Open Sans"/>
                          <a:ea typeface="Open Sans"/>
                          <a:cs typeface="Open Sans"/>
                          <a:sym typeface="Open Sans"/>
                        </a:rPr>
                        <a:t>Serial No.</a:t>
                      </a:r>
                      <a:endParaRPr sz="2400" b="1">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14</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400">
                          <a:latin typeface="Open Sans"/>
                          <a:ea typeface="Open Sans"/>
                          <a:cs typeface="Open Sans"/>
                          <a:sym typeface="Open Sans"/>
                        </a:rPr>
                        <a:t>13</a:t>
                      </a:r>
                      <a:endParaRPr sz="2400">
                        <a:latin typeface="Open Sans"/>
                        <a:ea typeface="Open Sans"/>
                        <a:cs typeface="Open Sans"/>
                        <a:sym typeface="Open Sans"/>
                      </a:endParaRPr>
                    </a:p>
                  </a:txBody>
                  <a:tcPr marL="121900" marR="121900" marT="121900" marB="12190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450" name="Google Shape;450;p61"/>
          <p:cNvCxnSpPr/>
          <p:nvPr/>
        </p:nvCxnSpPr>
        <p:spPr>
          <a:xfrm>
            <a:off x="915367" y="3293500"/>
            <a:ext cx="10287200" cy="0"/>
          </a:xfrm>
          <a:prstGeom prst="straightConnector1">
            <a:avLst/>
          </a:prstGeom>
          <a:noFill/>
          <a:ln w="19050" cap="flat" cmpd="sng">
            <a:solidFill>
              <a:schemeClr val="dk2"/>
            </a:solidFill>
            <a:prstDash val="solid"/>
            <a:round/>
            <a:headEnd type="none" w="med" len="med"/>
            <a:tailEnd type="none" w="med" len="med"/>
          </a:ln>
        </p:spPr>
      </p:cxnSp>
      <p:cxnSp>
        <p:nvCxnSpPr>
          <p:cNvPr id="451" name="Google Shape;451;p61"/>
          <p:cNvCxnSpPr/>
          <p:nvPr/>
        </p:nvCxnSpPr>
        <p:spPr>
          <a:xfrm>
            <a:off x="5985743" y="2532700"/>
            <a:ext cx="0" cy="2899600"/>
          </a:xfrm>
          <a:prstGeom prst="straightConnector1">
            <a:avLst/>
          </a:prstGeom>
          <a:noFill/>
          <a:ln w="19050" cap="flat" cmpd="sng">
            <a:solidFill>
              <a:schemeClr val="dk2"/>
            </a:solidFill>
            <a:prstDash val="solid"/>
            <a:round/>
            <a:headEnd type="none" w="med" len="med"/>
            <a:tailEnd type="none" w="med" len="med"/>
          </a:ln>
        </p:spPr>
      </p:cxnSp>
      <p:sp>
        <p:nvSpPr>
          <p:cNvPr id="452" name="Google Shape;452;p6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Implications</a:t>
            </a:r>
            <a:endParaRPr b="1">
              <a:solidFill>
                <a:srgbClr val="FF9900"/>
              </a:solidFill>
              <a:latin typeface="Open Sans"/>
              <a:ea typeface="Open Sans"/>
              <a:cs typeface="Open Sans"/>
              <a:sym typeface="Open Sans"/>
            </a:endParaRPr>
          </a:p>
        </p:txBody>
      </p:sp>
      <p:sp>
        <p:nvSpPr>
          <p:cNvPr id="458" name="Google Shape;458;p62"/>
          <p:cNvSpPr txBox="1">
            <a:spLocks noGrp="1"/>
          </p:cNvSpPr>
          <p:nvPr>
            <p:ph type="body" idx="1"/>
          </p:nvPr>
        </p:nvSpPr>
        <p:spPr>
          <a:xfrm>
            <a:off x="415600" y="1739833"/>
            <a:ext cx="11264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dirty="0">
                <a:latin typeface="Open Sans"/>
                <a:ea typeface="Open Sans"/>
                <a:cs typeface="Open Sans"/>
                <a:sym typeface="Open Sans"/>
              </a:rPr>
              <a:t>User’s attempts to block tracking through platform options would have minimal effect</a:t>
            </a:r>
            <a:endParaRPr sz="2667" dirty="0">
              <a:latin typeface="Open Sans"/>
              <a:ea typeface="Open Sans"/>
              <a:cs typeface="Open Sans"/>
              <a:sym typeface="Open Sans"/>
            </a:endParaRPr>
          </a:p>
          <a:p>
            <a:pPr marL="0" indent="0">
              <a:lnSpc>
                <a:spcPct val="150000"/>
              </a:lnSpc>
              <a:buClr>
                <a:schemeClr val="dk1"/>
              </a:buClr>
              <a:buSzPts val="1100"/>
              <a:buNone/>
            </a:pPr>
            <a:endParaRPr sz="2667" dirty="0">
              <a:latin typeface="Open Sans"/>
              <a:ea typeface="Open Sans"/>
              <a:cs typeface="Open Sans"/>
              <a:sym typeface="Open Sans"/>
            </a:endParaRPr>
          </a:p>
          <a:p>
            <a:pPr marL="0" indent="0">
              <a:lnSpc>
                <a:spcPct val="150000"/>
              </a:lnSpc>
              <a:buNone/>
            </a:pPr>
            <a:r>
              <a:rPr lang="en" sz="2667" dirty="0">
                <a:latin typeface="Open Sans"/>
                <a:ea typeface="Open Sans"/>
                <a:cs typeface="Open Sans"/>
                <a:sym typeface="Open Sans"/>
              </a:rPr>
              <a:t>Platform restrictions make it difficult for users to prevent tracking using conventional approaches </a:t>
            </a:r>
            <a:endParaRPr sz="2667" dirty="0">
              <a:latin typeface="Open Sans"/>
              <a:ea typeface="Open Sans"/>
              <a:cs typeface="Open Sans"/>
              <a:sym typeface="Open Sans"/>
            </a:endParaRPr>
          </a:p>
          <a:p>
            <a:pPr marL="0" indent="0">
              <a:lnSpc>
                <a:spcPct val="150000"/>
              </a:lnSpc>
              <a:buNone/>
            </a:pPr>
            <a:endParaRPr sz="2667" dirty="0">
              <a:latin typeface="Open Sans"/>
              <a:ea typeface="Open Sans"/>
              <a:cs typeface="Open Sans"/>
              <a:sym typeface="Open Sans"/>
            </a:endParaRPr>
          </a:p>
          <a:p>
            <a:pPr marL="0" indent="0">
              <a:lnSpc>
                <a:spcPct val="150000"/>
              </a:lnSpc>
              <a:buNone/>
            </a:pPr>
            <a:r>
              <a:rPr lang="en" sz="2667" dirty="0">
                <a:latin typeface="Open Sans"/>
                <a:ea typeface="Open Sans"/>
                <a:cs typeface="Open Sans"/>
                <a:sym typeface="Open Sans"/>
              </a:rPr>
              <a:t>Previously unknown trackers would likely evade most filters</a:t>
            </a:r>
            <a:endParaRPr sz="2667" dirty="0">
              <a:latin typeface="Open Sans"/>
              <a:ea typeface="Open Sans"/>
              <a:cs typeface="Open Sans"/>
              <a:sym typeface="Open Sans"/>
            </a:endParaRPr>
          </a:p>
        </p:txBody>
      </p:sp>
      <p:sp>
        <p:nvSpPr>
          <p:cNvPr id="459" name="Google Shape;459;p6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Contributions </a:t>
            </a:r>
            <a:endParaRPr b="1">
              <a:solidFill>
                <a:srgbClr val="FF9900"/>
              </a:solidFill>
              <a:latin typeface="Open Sans"/>
              <a:ea typeface="Open Sans"/>
              <a:cs typeface="Open Sans"/>
              <a:sym typeface="Open Sans"/>
            </a:endParaRPr>
          </a:p>
        </p:txBody>
      </p:sp>
      <p:sp>
        <p:nvSpPr>
          <p:cNvPr id="465" name="Google Shape;465;p63"/>
          <p:cNvSpPr txBox="1">
            <a:spLocks noGrp="1"/>
          </p:cNvSpPr>
          <p:nvPr>
            <p:ph type="body" idx="1"/>
          </p:nvPr>
        </p:nvSpPr>
        <p:spPr>
          <a:xfrm>
            <a:off x="415600" y="1739833"/>
            <a:ext cx="109016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Developed an open-source automatic smart TV crawler that</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Simulates a user interacting with channels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Intercepts traffic the streaming device generates</a:t>
            </a:r>
            <a:endParaRPr>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First study of thousands of channels on Roku and Amazon Fire TV</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Found evidence of pervasive tracking</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Numerous identifiers shared with trackers</a:t>
            </a:r>
            <a:endParaRPr>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Platform privacy options largely ineffective</a:t>
            </a:r>
            <a:endParaRPr>
              <a:latin typeface="Open Sans"/>
              <a:ea typeface="Open Sans"/>
              <a:cs typeface="Open Sans"/>
              <a:sym typeface="Open Sans"/>
            </a:endParaRPr>
          </a:p>
        </p:txBody>
      </p:sp>
      <p:sp>
        <p:nvSpPr>
          <p:cNvPr id="466" name="Google Shape;466;p6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54"/>
          <p:cNvPicPr preferRelativeResize="0"/>
          <p:nvPr/>
        </p:nvPicPr>
        <p:blipFill>
          <a:blip r:embed="rId3">
            <a:alphaModFix/>
          </a:blip>
          <a:stretch>
            <a:fillRect/>
          </a:stretch>
        </p:blipFill>
        <p:spPr>
          <a:xfrm>
            <a:off x="1318800" y="4559681"/>
            <a:ext cx="1905000" cy="1905000"/>
          </a:xfrm>
          <a:prstGeom prst="rect">
            <a:avLst/>
          </a:prstGeom>
          <a:noFill/>
          <a:ln>
            <a:noFill/>
          </a:ln>
        </p:spPr>
      </p:pic>
      <p:sp>
        <p:nvSpPr>
          <p:cNvPr id="355" name="Google Shape;355;p54"/>
          <p:cNvSpPr txBox="1">
            <a:spLocks noGrp="1"/>
          </p:cNvSpPr>
          <p:nvPr>
            <p:ph type="sldNum" idx="12"/>
          </p:nvPr>
        </p:nvSpPr>
        <p:spPr>
          <a:xfrm>
            <a:off x="11364721" y="6260831"/>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a:t>
            </a:fld>
            <a:endParaRPr/>
          </a:p>
        </p:txBody>
      </p:sp>
      <p:sp>
        <p:nvSpPr>
          <p:cNvPr id="356" name="Google Shape;356;p54"/>
          <p:cNvSpPr txBox="1">
            <a:spLocks noGrp="1"/>
          </p:cNvSpPr>
          <p:nvPr>
            <p:ph type="title"/>
          </p:nvPr>
        </p:nvSpPr>
        <p:spPr>
          <a:xfrm>
            <a:off x="656271" y="236448"/>
            <a:ext cx="10962800" cy="747200"/>
          </a:xfrm>
          <a:prstGeom prst="rect">
            <a:avLst/>
          </a:prstGeom>
        </p:spPr>
        <p:txBody>
          <a:bodyPr spcFirstLastPara="1" vert="horz" wrap="square" lIns="121900" tIns="121900" rIns="121900" bIns="121900" rtlCol="0" anchor="b" anchorCtr="0">
            <a:noAutofit/>
          </a:bodyPr>
          <a:lstStyle/>
          <a:p>
            <a:r>
              <a:rPr lang="en" i="1"/>
              <a:t>Attack Steps</a:t>
            </a:r>
            <a:endParaRPr i="1"/>
          </a:p>
        </p:txBody>
      </p:sp>
      <p:sp>
        <p:nvSpPr>
          <p:cNvPr id="357" name="Google Shape;357;p54"/>
          <p:cNvSpPr txBox="1"/>
          <p:nvPr/>
        </p:nvSpPr>
        <p:spPr>
          <a:xfrm>
            <a:off x="391900" y="1247200"/>
            <a:ext cx="11335600" cy="2838400"/>
          </a:xfrm>
          <a:prstGeom prst="rect">
            <a:avLst/>
          </a:prstGeom>
          <a:noFill/>
          <a:ln>
            <a:noFill/>
          </a:ln>
        </p:spPr>
        <p:txBody>
          <a:bodyPr spcFirstLastPara="1" wrap="square" lIns="121900" tIns="121900" rIns="121900" bIns="121900" anchor="t" anchorCtr="0">
            <a:noAutofit/>
          </a:bodyPr>
          <a:lstStyle/>
          <a:p>
            <a:r>
              <a:rPr lang="en" sz="3200">
                <a:solidFill>
                  <a:schemeClr val="dk2"/>
                </a:solidFill>
                <a:latin typeface="Roboto"/>
                <a:ea typeface="Roboto"/>
                <a:cs typeface="Roboto"/>
                <a:sym typeface="Roboto"/>
              </a:rPr>
              <a:t>3. Identify IoT devices.</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Send request for our GET endpoints to active IP addresses, using HTML5 &lt;audio&gt; element.</a:t>
            </a:r>
            <a:endParaRPr sz="3200">
              <a:solidFill>
                <a:schemeClr val="dk2"/>
              </a:solidFill>
              <a:latin typeface="Roboto"/>
              <a:ea typeface="Roboto"/>
              <a:cs typeface="Roboto"/>
              <a:sym typeface="Roboto"/>
            </a:endParaRPr>
          </a:p>
          <a:p>
            <a:pPr marL="1219170" lvl="1" indent="-507987">
              <a:buClr>
                <a:schemeClr val="dk2"/>
              </a:buClr>
              <a:buSzPts val="2400"/>
              <a:buFont typeface="Roboto"/>
              <a:buAutoNum type="alphaLcPeriod"/>
            </a:pPr>
            <a:r>
              <a:rPr lang="en" sz="3200">
                <a:solidFill>
                  <a:schemeClr val="dk2"/>
                </a:solidFill>
                <a:latin typeface="Roboto"/>
                <a:ea typeface="Roboto"/>
                <a:cs typeface="Roboto"/>
                <a:sym typeface="Roboto"/>
              </a:rPr>
              <a:t>Use resulting MediaError message to infer resource availability (</a:t>
            </a:r>
            <a:r>
              <a:rPr lang="en" sz="3200" i="1">
                <a:solidFill>
                  <a:schemeClr val="dk2"/>
                </a:solidFill>
                <a:latin typeface="Roboto"/>
                <a:ea typeface="Roboto"/>
                <a:cs typeface="Roboto"/>
                <a:sym typeface="Roboto"/>
              </a:rPr>
              <a:t>new</a:t>
            </a:r>
            <a:r>
              <a:rPr lang="en" sz="3200">
                <a:solidFill>
                  <a:schemeClr val="dk2"/>
                </a:solidFill>
                <a:latin typeface="Roboto"/>
                <a:ea typeface="Roboto"/>
                <a:cs typeface="Roboto"/>
                <a:sym typeface="Roboto"/>
              </a:rPr>
              <a:t> side channel).</a:t>
            </a:r>
            <a:endParaRPr sz="3200">
              <a:solidFill>
                <a:schemeClr val="dk2"/>
              </a:solidFill>
              <a:latin typeface="Roboto"/>
              <a:ea typeface="Roboto"/>
              <a:cs typeface="Roboto"/>
              <a:sym typeface="Roboto"/>
            </a:endParaRPr>
          </a:p>
        </p:txBody>
      </p:sp>
      <p:sp>
        <p:nvSpPr>
          <p:cNvPr id="358" name="Google Shape;358;p54"/>
          <p:cNvSpPr txBox="1"/>
          <p:nvPr/>
        </p:nvSpPr>
        <p:spPr>
          <a:xfrm>
            <a:off x="1199100" y="4120300"/>
            <a:ext cx="21444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192.168.6.6</a:t>
            </a:r>
            <a:endParaRPr sz="2400">
              <a:latin typeface="Consolas"/>
              <a:ea typeface="Consolas"/>
              <a:cs typeface="Consolas"/>
              <a:sym typeface="Consolas"/>
            </a:endParaRPr>
          </a:p>
        </p:txBody>
      </p:sp>
      <p:pic>
        <p:nvPicPr>
          <p:cNvPr id="359" name="Google Shape;359;p54"/>
          <p:cNvPicPr preferRelativeResize="0"/>
          <p:nvPr/>
        </p:nvPicPr>
        <p:blipFill>
          <a:blip r:embed="rId4">
            <a:alphaModFix/>
          </a:blip>
          <a:stretch>
            <a:fillRect/>
          </a:stretch>
        </p:blipFill>
        <p:spPr>
          <a:xfrm>
            <a:off x="2143667" y="5467763"/>
            <a:ext cx="1080133" cy="1085867"/>
          </a:xfrm>
          <a:prstGeom prst="rect">
            <a:avLst/>
          </a:prstGeom>
          <a:noFill/>
          <a:ln>
            <a:noFill/>
          </a:ln>
        </p:spPr>
      </p:pic>
      <p:pic>
        <p:nvPicPr>
          <p:cNvPr id="360" name="Google Shape;360;p54"/>
          <p:cNvPicPr preferRelativeResize="0"/>
          <p:nvPr/>
        </p:nvPicPr>
        <p:blipFill rotWithShape="1">
          <a:blip r:embed="rId5">
            <a:alphaModFix/>
          </a:blip>
          <a:srcRect l="15805" r="17080"/>
          <a:stretch/>
        </p:blipFill>
        <p:spPr>
          <a:xfrm>
            <a:off x="8297800" y="3850801"/>
            <a:ext cx="1188203" cy="1770367"/>
          </a:xfrm>
          <a:prstGeom prst="rect">
            <a:avLst/>
          </a:prstGeom>
          <a:noFill/>
          <a:ln>
            <a:noFill/>
          </a:ln>
        </p:spPr>
      </p:pic>
      <p:sp>
        <p:nvSpPr>
          <p:cNvPr id="361" name="Google Shape;361;p54"/>
          <p:cNvSpPr txBox="1"/>
          <p:nvPr/>
        </p:nvSpPr>
        <p:spPr>
          <a:xfrm>
            <a:off x="7756300" y="3342733"/>
            <a:ext cx="2271200" cy="3756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192.168.6.88</a:t>
            </a:r>
            <a:endParaRPr sz="2400">
              <a:latin typeface="Consolas"/>
              <a:ea typeface="Consolas"/>
              <a:cs typeface="Consolas"/>
              <a:sym typeface="Consolas"/>
            </a:endParaRPr>
          </a:p>
        </p:txBody>
      </p:sp>
      <p:sp>
        <p:nvSpPr>
          <p:cNvPr id="362" name="Google Shape;362;p54"/>
          <p:cNvSpPr/>
          <p:nvPr/>
        </p:nvSpPr>
        <p:spPr>
          <a:xfrm>
            <a:off x="3306233" y="4648198"/>
            <a:ext cx="4923067" cy="999733"/>
          </a:xfrm>
          <a:custGeom>
            <a:avLst/>
            <a:gdLst/>
            <a:ahLst/>
            <a:cxnLst/>
            <a:rect l="l" t="t" r="r" b="b"/>
            <a:pathLst>
              <a:path w="147692" h="29992" extrusionOk="0">
                <a:moveTo>
                  <a:pt x="0" y="14139"/>
                </a:moveTo>
                <a:cubicBezTo>
                  <a:pt x="24602" y="11849"/>
                  <a:pt x="146965" y="-2243"/>
                  <a:pt x="147611" y="399"/>
                </a:cubicBezTo>
                <a:cubicBezTo>
                  <a:pt x="148257" y="3041"/>
                  <a:pt x="27831" y="25060"/>
                  <a:pt x="3875" y="29992"/>
                </a:cubicBezTo>
              </a:path>
            </a:pathLst>
          </a:custGeom>
          <a:noFill/>
          <a:ln w="9525" cap="flat" cmpd="sng">
            <a:solidFill>
              <a:schemeClr val="dk2"/>
            </a:solidFill>
            <a:prstDash val="solid"/>
            <a:round/>
            <a:headEnd type="none" w="med" len="med"/>
            <a:tailEnd type="triangle" w="med" len="med"/>
          </a:ln>
        </p:spPr>
        <p:txBody>
          <a:bodyPr/>
          <a:lstStyle/>
          <a:p>
            <a:endParaRPr lang="en-US"/>
          </a:p>
        </p:txBody>
      </p:sp>
      <p:sp>
        <p:nvSpPr>
          <p:cNvPr id="363" name="Google Shape;363;p54"/>
          <p:cNvSpPr txBox="1"/>
          <p:nvPr/>
        </p:nvSpPr>
        <p:spPr>
          <a:xfrm>
            <a:off x="3752467" y="4227000"/>
            <a:ext cx="4004000" cy="421200"/>
          </a:xfrm>
          <a:prstGeom prst="rect">
            <a:avLst/>
          </a:prstGeom>
          <a:noFill/>
          <a:ln>
            <a:noFill/>
          </a:ln>
        </p:spPr>
        <p:txBody>
          <a:bodyPr spcFirstLastPara="1" wrap="square" lIns="121900" tIns="121900" rIns="121900" bIns="121900" anchor="t" anchorCtr="0">
            <a:noAutofit/>
          </a:bodyPr>
          <a:lstStyle/>
          <a:p>
            <a:r>
              <a:rPr lang="en" sz="2400">
                <a:latin typeface="Consolas"/>
                <a:ea typeface="Consolas"/>
                <a:cs typeface="Consolas"/>
                <a:sym typeface="Consolas"/>
              </a:rPr>
              <a:t>GET /setup.xml</a:t>
            </a:r>
            <a:endParaRPr sz="2400">
              <a:latin typeface="Consolas"/>
              <a:ea typeface="Consolas"/>
              <a:cs typeface="Consolas"/>
              <a:sym typeface="Consolas"/>
            </a:endParaRPr>
          </a:p>
        </p:txBody>
      </p:sp>
    </p:spTree>
    <p:extLst>
      <p:ext uri="{BB962C8B-B14F-4D97-AF65-F5344CB8AC3E}">
        <p14:creationId xmlns:p14="http://schemas.microsoft.com/office/powerpoint/2010/main" val="14577556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Future Work</a:t>
            </a:r>
            <a:endParaRPr b="1">
              <a:solidFill>
                <a:srgbClr val="FF9900"/>
              </a:solidFill>
              <a:latin typeface="Open Sans"/>
              <a:ea typeface="Open Sans"/>
              <a:cs typeface="Open Sans"/>
              <a:sym typeface="Open Sans"/>
            </a:endParaRPr>
          </a:p>
        </p:txBody>
      </p:sp>
      <p:sp>
        <p:nvSpPr>
          <p:cNvPr id="472" name="Google Shape;472;p64"/>
          <p:cNvSpPr txBox="1">
            <a:spLocks noGrp="1"/>
          </p:cNvSpPr>
          <p:nvPr>
            <p:ph type="body" idx="1"/>
          </p:nvPr>
        </p:nvSpPr>
        <p:spPr>
          <a:xfrm>
            <a:off x="415600" y="1739833"/>
            <a:ext cx="11264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latin typeface="Open Sans"/>
                <a:ea typeface="Open Sans"/>
                <a:cs typeface="Open Sans"/>
                <a:sym typeface="Open Sans"/>
              </a:rPr>
              <a:t>Child privacy protection laws (e.g. COPPA) violations</a:t>
            </a:r>
            <a:endParaRPr sz="2667">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Classifying channel traffic versus platform operating system traffic</a:t>
            </a:r>
            <a:endParaRPr sz="2667">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Expand study to additional devices</a:t>
            </a:r>
            <a:endParaRPr sz="2667">
              <a:latin typeface="Open Sans"/>
              <a:ea typeface="Open Sans"/>
              <a:cs typeface="Open Sans"/>
              <a:sym typeface="Open Sans"/>
            </a:endParaRPr>
          </a:p>
          <a:p>
            <a:pPr>
              <a:lnSpc>
                <a:spcPct val="150000"/>
              </a:lnSpc>
              <a:buFont typeface="Open Sans"/>
              <a:buChar char="-"/>
            </a:pPr>
            <a:r>
              <a:rPr lang="en">
                <a:latin typeface="Open Sans"/>
                <a:ea typeface="Open Sans"/>
                <a:cs typeface="Open Sans"/>
                <a:sym typeface="Open Sans"/>
              </a:rPr>
              <a:t>Smart TVs may have additional privacy concerns</a:t>
            </a:r>
            <a:endParaRPr sz="2667">
              <a:latin typeface="Open Sans"/>
              <a:ea typeface="Open Sans"/>
              <a:cs typeface="Open Sans"/>
              <a:sym typeface="Open Sans"/>
            </a:endParaRPr>
          </a:p>
        </p:txBody>
      </p:sp>
      <p:sp>
        <p:nvSpPr>
          <p:cNvPr id="473" name="Google Shape;473;p64"/>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b="1">
                <a:solidFill>
                  <a:srgbClr val="FF9900"/>
                </a:solidFill>
                <a:latin typeface="Open Sans"/>
                <a:ea typeface="Open Sans"/>
                <a:cs typeface="Open Sans"/>
                <a:sym typeface="Open Sans"/>
              </a:rPr>
              <a:t>Crawler and data released</a:t>
            </a:r>
            <a:endParaRPr b="1">
              <a:solidFill>
                <a:srgbClr val="FF9900"/>
              </a:solidFill>
              <a:latin typeface="Open Sans"/>
              <a:ea typeface="Open Sans"/>
              <a:cs typeface="Open Sans"/>
              <a:sym typeface="Open Sans"/>
            </a:endParaRPr>
          </a:p>
        </p:txBody>
      </p:sp>
      <p:sp>
        <p:nvSpPr>
          <p:cNvPr id="479" name="Google Shape;479;p65"/>
          <p:cNvSpPr txBox="1">
            <a:spLocks noGrp="1"/>
          </p:cNvSpPr>
          <p:nvPr>
            <p:ph type="body" idx="1"/>
          </p:nvPr>
        </p:nvSpPr>
        <p:spPr>
          <a:xfrm>
            <a:off x="415600" y="1739833"/>
            <a:ext cx="11264800" cy="4555200"/>
          </a:xfrm>
          <a:prstGeom prst="rect">
            <a:avLst/>
          </a:prstGeom>
        </p:spPr>
        <p:txBody>
          <a:bodyPr spcFirstLastPara="1" vert="horz" wrap="square" lIns="121900" tIns="121900" rIns="121900" bIns="121900" rtlCol="0" anchor="ctr" anchorCtr="0">
            <a:noAutofit/>
          </a:bodyPr>
          <a:lstStyle/>
          <a:p>
            <a:pPr marL="0" indent="0">
              <a:lnSpc>
                <a:spcPct val="150000"/>
              </a:lnSpc>
              <a:buNone/>
            </a:pPr>
            <a:r>
              <a:rPr lang="en" sz="2667"/>
              <a:t>Crawler code</a:t>
            </a:r>
            <a:endParaRPr sz="2667"/>
          </a:p>
          <a:p>
            <a:pPr indent="-474121">
              <a:lnSpc>
                <a:spcPct val="150000"/>
              </a:lnSpc>
              <a:buSzPts val="2000"/>
              <a:buFont typeface="Open Sans"/>
              <a:buChar char="-"/>
            </a:pPr>
            <a:r>
              <a:rPr lang="en" sz="2667">
                <a:latin typeface="Open Sans"/>
                <a:ea typeface="Open Sans"/>
                <a:cs typeface="Open Sans"/>
                <a:sym typeface="Open Sans"/>
              </a:rPr>
              <a:t>https://tv-watches-you.princeton.edu/</a:t>
            </a:r>
            <a:endParaRPr sz="2667">
              <a:latin typeface="Open Sans"/>
              <a:ea typeface="Open Sans"/>
              <a:cs typeface="Open Sans"/>
              <a:sym typeface="Open Sans"/>
            </a:endParaRPr>
          </a:p>
          <a:p>
            <a:pPr marL="0" indent="0">
              <a:lnSpc>
                <a:spcPct val="150000"/>
              </a:lnSpc>
              <a:buNone/>
            </a:pPr>
            <a:endParaRPr sz="2667">
              <a:latin typeface="Open Sans"/>
              <a:ea typeface="Open Sans"/>
              <a:cs typeface="Open Sans"/>
              <a:sym typeface="Open Sans"/>
            </a:endParaRPr>
          </a:p>
          <a:p>
            <a:pPr marL="0" indent="0">
              <a:lnSpc>
                <a:spcPct val="150000"/>
              </a:lnSpc>
              <a:buNone/>
            </a:pPr>
            <a:r>
              <a:rPr lang="en" sz="2667">
                <a:latin typeface="Open Sans"/>
                <a:ea typeface="Open Sans"/>
                <a:cs typeface="Open Sans"/>
                <a:sym typeface="Open Sans"/>
              </a:rPr>
              <a:t>Data</a:t>
            </a:r>
            <a:endParaRPr sz="2667">
              <a:latin typeface="Open Sans"/>
              <a:ea typeface="Open Sans"/>
              <a:cs typeface="Open Sans"/>
              <a:sym typeface="Open Sans"/>
            </a:endParaRPr>
          </a:p>
          <a:p>
            <a:pPr indent="-474121">
              <a:lnSpc>
                <a:spcPct val="150000"/>
              </a:lnSpc>
              <a:buSzPts val="2000"/>
              <a:buFont typeface="Open Sans"/>
              <a:buChar char="-"/>
            </a:pPr>
            <a:r>
              <a:rPr lang="en" sz="2667">
                <a:latin typeface="Open Sans"/>
                <a:ea typeface="Open Sans"/>
                <a:cs typeface="Open Sans"/>
                <a:sym typeface="Open Sans"/>
              </a:rPr>
              <a:t>tvwatchesyou@princeton.edu</a:t>
            </a:r>
            <a:endParaRPr sz="2667">
              <a:latin typeface="Open Sans"/>
              <a:ea typeface="Open Sans"/>
              <a:cs typeface="Open Sans"/>
              <a:sym typeface="Open Sans"/>
            </a:endParaRPr>
          </a:p>
        </p:txBody>
      </p:sp>
      <p:sp>
        <p:nvSpPr>
          <p:cNvPr id="480" name="Google Shape;480;p6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CBS watches me watching CBS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92</a:t>
            </a:fld>
            <a:endParaRPr lang="en-US"/>
          </a:p>
        </p:txBody>
      </p:sp>
      <p:pic>
        <p:nvPicPr>
          <p:cNvPr id="7" name="cbs-final">
            <a:hlinkClick r:id="" action="ppaction://media"/>
            <a:extLst>
              <a:ext uri="{FF2B5EF4-FFF2-40B4-BE49-F238E27FC236}">
                <a16:creationId xmlns:a16="http://schemas.microsoft.com/office/drawing/2014/main" id="{4DA07C09-3A6A-4CC0-A5AD-FEC56290012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72457" y="881970"/>
            <a:ext cx="10381343" cy="5839505"/>
          </a:xfrm>
          <a:prstGeom prst="rect">
            <a:avLst/>
          </a:prstGeom>
        </p:spPr>
      </p:pic>
      <p:pic>
        <p:nvPicPr>
          <p:cNvPr id="18434" name="Picture 2" descr="https://lh6.googleusercontent.com/AkQH_UW-RxVJ8T-8E5ZFkLdv3FE2dh6fvpiz3BpeVHJJ-a1oHMqDN2eUXOddJw172J6NSKzN9YJRyxKqO6LYdjusli9UMzMTTG1Ya-kzwfQwk3IPw3Zu5VxQ8DATpsqzKdo8DUq2c9Q">
            <a:extLst>
              <a:ext uri="{FF2B5EF4-FFF2-40B4-BE49-F238E27FC236}">
                <a16:creationId xmlns:a16="http://schemas.microsoft.com/office/drawing/2014/main" id="{C8143014-5E9B-40E1-B8B2-E187498310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3523" y="3564293"/>
            <a:ext cx="1596020" cy="47485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0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6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Consumers face a large variety of security and privacy threats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93</a:t>
            </a:fld>
            <a:endParaRPr lang="en-US"/>
          </a:p>
        </p:txBody>
      </p:sp>
      <p:pic>
        <p:nvPicPr>
          <p:cNvPr id="8" name="Graphic 7" descr="Laptop">
            <a:extLst>
              <a:ext uri="{FF2B5EF4-FFF2-40B4-BE49-F238E27FC236}">
                <a16:creationId xmlns:a16="http://schemas.microsoft.com/office/drawing/2014/main" id="{D24DC2FF-48FC-439E-A8BF-17CB259B2C4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02000" y="1445969"/>
            <a:ext cx="914400" cy="914400"/>
          </a:xfrm>
          <a:prstGeom prst="rect">
            <a:avLst/>
          </a:prstGeom>
        </p:spPr>
      </p:pic>
      <p:pic>
        <p:nvPicPr>
          <p:cNvPr id="10" name="Graphic 9" descr="Smart Phone">
            <a:extLst>
              <a:ext uri="{FF2B5EF4-FFF2-40B4-BE49-F238E27FC236}">
                <a16:creationId xmlns:a16="http://schemas.microsoft.com/office/drawing/2014/main" id="{5F737778-307F-4062-93CA-62E1AEFD47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95000" y="1445969"/>
            <a:ext cx="914400" cy="914400"/>
          </a:xfrm>
          <a:prstGeom prst="rect">
            <a:avLst/>
          </a:prstGeom>
        </p:spPr>
      </p:pic>
      <p:pic>
        <p:nvPicPr>
          <p:cNvPr id="12" name="Graphic 11" descr="Security camera">
            <a:extLst>
              <a:ext uri="{FF2B5EF4-FFF2-40B4-BE49-F238E27FC236}">
                <a16:creationId xmlns:a16="http://schemas.microsoft.com/office/drawing/2014/main" id="{B8DE4FF1-7A3D-4566-9581-09A49AC494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81000" y="1426598"/>
            <a:ext cx="914400" cy="914400"/>
          </a:xfrm>
          <a:prstGeom prst="rect">
            <a:avLst/>
          </a:prstGeom>
        </p:spPr>
      </p:pic>
      <p:pic>
        <p:nvPicPr>
          <p:cNvPr id="14" name="Graphic 13" descr="Television">
            <a:extLst>
              <a:ext uri="{FF2B5EF4-FFF2-40B4-BE49-F238E27FC236}">
                <a16:creationId xmlns:a16="http://schemas.microsoft.com/office/drawing/2014/main" id="{2BB3C6A4-49C9-41FC-9C10-2D4447A4BB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02600" y="1445969"/>
            <a:ext cx="914400" cy="914400"/>
          </a:xfrm>
          <a:prstGeom prst="rect">
            <a:avLst/>
          </a:prstGeom>
        </p:spPr>
      </p:pic>
      <p:pic>
        <p:nvPicPr>
          <p:cNvPr id="16" name="Graphic 15" descr="Lightbulb">
            <a:extLst>
              <a:ext uri="{FF2B5EF4-FFF2-40B4-BE49-F238E27FC236}">
                <a16:creationId xmlns:a16="http://schemas.microsoft.com/office/drawing/2014/main" id="{87504B1E-5870-4A85-9AB1-A5C025E2219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88000" y="1445969"/>
            <a:ext cx="914400" cy="914400"/>
          </a:xfrm>
          <a:prstGeom prst="rect">
            <a:avLst/>
          </a:prstGeom>
        </p:spPr>
      </p:pic>
      <p:sp>
        <p:nvSpPr>
          <p:cNvPr id="17" name="Rectangle: Rounded Corners 16">
            <a:extLst>
              <a:ext uri="{FF2B5EF4-FFF2-40B4-BE49-F238E27FC236}">
                <a16:creationId xmlns:a16="http://schemas.microsoft.com/office/drawing/2014/main" id="{EC412474-975C-45BC-9125-B809F631E28E}"/>
              </a:ext>
            </a:extLst>
          </p:cNvPr>
          <p:cNvSpPr/>
          <p:nvPr/>
        </p:nvSpPr>
        <p:spPr>
          <a:xfrm>
            <a:off x="2776779" y="2752065"/>
            <a:ext cx="3237159" cy="563792"/>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t"/>
          <a:lstStyle/>
          <a:p>
            <a:pPr algn="ctr"/>
            <a:r>
              <a:rPr lang="en-US" sz="2800" dirty="0">
                <a:solidFill>
                  <a:schemeClr val="tx1"/>
                </a:solidFill>
                <a:latin typeface="+mj-lt"/>
              </a:rPr>
              <a:t>malware attacks</a:t>
            </a:r>
          </a:p>
        </p:txBody>
      </p:sp>
      <p:sp>
        <p:nvSpPr>
          <p:cNvPr id="21" name="Content Placeholder 2">
            <a:extLst>
              <a:ext uri="{FF2B5EF4-FFF2-40B4-BE49-F238E27FC236}">
                <a16:creationId xmlns:a16="http://schemas.microsoft.com/office/drawing/2014/main" id="{EA93C513-F5F6-4DD9-8992-2485F9CD421B}"/>
              </a:ext>
            </a:extLst>
          </p:cNvPr>
          <p:cNvSpPr>
            <a:spLocks noGrp="1"/>
          </p:cNvSpPr>
          <p:nvPr>
            <p:ph idx="1"/>
          </p:nvPr>
        </p:nvSpPr>
        <p:spPr>
          <a:xfrm>
            <a:off x="3778911" y="4442272"/>
            <a:ext cx="4872003" cy="1829221"/>
          </a:xfrm>
        </p:spPr>
        <p:txBody>
          <a:bodyPr anchor="ctr"/>
          <a:lstStyle/>
          <a:p>
            <a:pPr marL="0" indent="0">
              <a:buNone/>
            </a:pPr>
            <a:r>
              <a:rPr lang="en-US" dirty="0">
                <a:latin typeface="+mj-lt"/>
              </a:rPr>
              <a:t>Who are the adversaries?</a:t>
            </a:r>
          </a:p>
          <a:p>
            <a:pPr marL="0" indent="0">
              <a:buNone/>
            </a:pPr>
            <a:r>
              <a:rPr lang="en-US" dirty="0">
                <a:latin typeface="+mj-lt"/>
              </a:rPr>
              <a:t>How do they cause harm?</a:t>
            </a:r>
          </a:p>
          <a:p>
            <a:pPr marL="0" indent="0">
              <a:buNone/>
            </a:pPr>
            <a:r>
              <a:rPr lang="en-US" dirty="0">
                <a:latin typeface="+mj-lt"/>
              </a:rPr>
              <a:t>How to protect consumers?</a:t>
            </a:r>
          </a:p>
        </p:txBody>
      </p:sp>
      <p:sp>
        <p:nvSpPr>
          <p:cNvPr id="22" name="Rectangle: Rounded Corners 21">
            <a:extLst>
              <a:ext uri="{FF2B5EF4-FFF2-40B4-BE49-F238E27FC236}">
                <a16:creationId xmlns:a16="http://schemas.microsoft.com/office/drawing/2014/main" id="{8BD5D4F5-EBF1-4D12-9050-4EDDBF8BB0D0}"/>
              </a:ext>
            </a:extLst>
          </p:cNvPr>
          <p:cNvSpPr/>
          <p:nvPr/>
        </p:nvSpPr>
        <p:spPr>
          <a:xfrm>
            <a:off x="6095999" y="2752065"/>
            <a:ext cx="3319221" cy="563792"/>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t"/>
          <a:lstStyle/>
          <a:p>
            <a:pPr algn="ctr"/>
            <a:r>
              <a:rPr lang="en-US" sz="2800" dirty="0">
                <a:solidFill>
                  <a:schemeClr val="tx1"/>
                </a:solidFill>
                <a:latin typeface="+mj-lt"/>
              </a:rPr>
              <a:t>privacy leaks</a:t>
            </a:r>
          </a:p>
        </p:txBody>
      </p:sp>
      <p:sp>
        <p:nvSpPr>
          <p:cNvPr id="23" name="Rectangle: Rounded Corners 22">
            <a:extLst>
              <a:ext uri="{FF2B5EF4-FFF2-40B4-BE49-F238E27FC236}">
                <a16:creationId xmlns:a16="http://schemas.microsoft.com/office/drawing/2014/main" id="{4CAA1B31-CD0A-4A7E-A3CA-5B8E7964570A}"/>
              </a:ext>
            </a:extLst>
          </p:cNvPr>
          <p:cNvSpPr/>
          <p:nvPr/>
        </p:nvSpPr>
        <p:spPr>
          <a:xfrm>
            <a:off x="2776779" y="4442272"/>
            <a:ext cx="6579657" cy="1829221"/>
          </a:xfrm>
          <a:prstGeom prst="roundRect">
            <a:avLst/>
          </a:prstGeom>
          <a:noFill/>
          <a:ln w="38100">
            <a:noFill/>
          </a:ln>
        </p:spPr>
        <p:style>
          <a:lnRef idx="2">
            <a:schemeClr val="accent2"/>
          </a:lnRef>
          <a:fillRef idx="1">
            <a:schemeClr val="lt1"/>
          </a:fillRef>
          <a:effectRef idx="0">
            <a:schemeClr val="accent2"/>
          </a:effectRef>
          <a:fontRef idx="minor">
            <a:schemeClr val="dk1"/>
          </a:fontRef>
        </p:style>
        <p:txBody>
          <a:bodyPr rtlCol="0" anchor="b"/>
          <a:lstStyle/>
          <a:p>
            <a:pPr algn="ctr"/>
            <a:endParaRPr lang="en-US" sz="2800" dirty="0">
              <a:solidFill>
                <a:schemeClr val="tx1"/>
              </a:solidFill>
              <a:latin typeface="+mj-lt"/>
            </a:endParaRPr>
          </a:p>
        </p:txBody>
      </p:sp>
      <p:pic>
        <p:nvPicPr>
          <p:cNvPr id="20" name="Graphic 19" descr="Help">
            <a:extLst>
              <a:ext uri="{FF2B5EF4-FFF2-40B4-BE49-F238E27FC236}">
                <a16:creationId xmlns:a16="http://schemas.microsoft.com/office/drawing/2014/main" id="{129E0F1E-0968-43C0-8A25-C172D356A2E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76779" y="4433886"/>
            <a:ext cx="914400" cy="914400"/>
          </a:xfrm>
          <a:prstGeom prst="rect">
            <a:avLst/>
          </a:prstGeom>
        </p:spPr>
      </p:pic>
    </p:spTree>
    <p:extLst>
      <p:ext uri="{BB962C8B-B14F-4D97-AF65-F5344CB8AC3E}">
        <p14:creationId xmlns:p14="http://schemas.microsoft.com/office/powerpoint/2010/main" val="307236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uiExpand="1" build="p"/>
      <p:bldP spid="22" grpId="0" animBg="1"/>
      <p:bldP spid="2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Challenges for empirically studying security &amp; privacy threats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94</a:t>
            </a:fld>
            <a:endParaRPr lang="en-US"/>
          </a:p>
        </p:txBody>
      </p:sp>
      <p:sp>
        <p:nvSpPr>
          <p:cNvPr id="7" name="TextBox 6">
            <a:extLst>
              <a:ext uri="{FF2B5EF4-FFF2-40B4-BE49-F238E27FC236}">
                <a16:creationId xmlns:a16="http://schemas.microsoft.com/office/drawing/2014/main" id="{04EE79F2-0E92-4895-A287-1419E23F6D5D}"/>
              </a:ext>
            </a:extLst>
          </p:cNvPr>
          <p:cNvSpPr txBox="1"/>
          <p:nvPr/>
        </p:nvSpPr>
        <p:spPr>
          <a:xfrm>
            <a:off x="5267599" y="2277332"/>
            <a:ext cx="3806748" cy="1697068"/>
          </a:xfrm>
          <a:prstGeom prst="rect">
            <a:avLst/>
          </a:prstGeom>
          <a:noFill/>
        </p:spPr>
        <p:txBody>
          <a:bodyPr wrap="none" rtlCol="0">
            <a:spAutoFit/>
          </a:bodyPr>
          <a:lstStyle/>
          <a:p>
            <a:pPr>
              <a:lnSpc>
                <a:spcPct val="150000"/>
              </a:lnSpc>
            </a:pPr>
            <a:r>
              <a:rPr lang="en-US" sz="2400" dirty="0">
                <a:latin typeface="+mj-lt"/>
              </a:rPr>
              <a:t>measuring at scale</a:t>
            </a:r>
          </a:p>
          <a:p>
            <a:pPr>
              <a:lnSpc>
                <a:spcPct val="150000"/>
              </a:lnSpc>
            </a:pPr>
            <a:r>
              <a:rPr lang="en-US" sz="2400" dirty="0">
                <a:latin typeface="+mj-lt"/>
              </a:rPr>
              <a:t>placing observation points</a:t>
            </a:r>
          </a:p>
          <a:p>
            <a:pPr>
              <a:lnSpc>
                <a:spcPct val="150000"/>
              </a:lnSpc>
            </a:pPr>
            <a:r>
              <a:rPr lang="en-US" sz="2400" dirty="0">
                <a:latin typeface="+mj-lt"/>
              </a:rPr>
              <a:t>protecting privacy of subjects</a:t>
            </a:r>
          </a:p>
        </p:txBody>
      </p:sp>
      <p:sp>
        <p:nvSpPr>
          <p:cNvPr id="24" name="TextBox 23">
            <a:extLst>
              <a:ext uri="{FF2B5EF4-FFF2-40B4-BE49-F238E27FC236}">
                <a16:creationId xmlns:a16="http://schemas.microsoft.com/office/drawing/2014/main" id="{13B55FD7-62FB-4D0A-91E7-8C7A696A8EA0}"/>
              </a:ext>
            </a:extLst>
          </p:cNvPr>
          <p:cNvSpPr txBox="1"/>
          <p:nvPr/>
        </p:nvSpPr>
        <p:spPr>
          <a:xfrm>
            <a:off x="5183999" y="4793665"/>
            <a:ext cx="4610621" cy="1143070"/>
          </a:xfrm>
          <a:prstGeom prst="rect">
            <a:avLst/>
          </a:prstGeom>
          <a:noFill/>
        </p:spPr>
        <p:txBody>
          <a:bodyPr wrap="none" rtlCol="0">
            <a:spAutoFit/>
          </a:bodyPr>
          <a:lstStyle/>
          <a:p>
            <a:pPr>
              <a:lnSpc>
                <a:spcPct val="150000"/>
              </a:lnSpc>
            </a:pPr>
            <a:r>
              <a:rPr lang="en-US" sz="2400" dirty="0">
                <a:latin typeface="+mj-lt"/>
              </a:rPr>
              <a:t>achieving realistic interactions</a:t>
            </a:r>
          </a:p>
          <a:p>
            <a:pPr>
              <a:lnSpc>
                <a:spcPct val="150000"/>
              </a:lnSpc>
            </a:pPr>
            <a:r>
              <a:rPr lang="en-US" sz="2400" dirty="0">
                <a:latin typeface="+mj-lt"/>
              </a:rPr>
              <a:t>understanding underlying behaviors</a:t>
            </a:r>
          </a:p>
        </p:txBody>
      </p:sp>
      <p:sp>
        <p:nvSpPr>
          <p:cNvPr id="25" name="TextBox 24">
            <a:extLst>
              <a:ext uri="{FF2B5EF4-FFF2-40B4-BE49-F238E27FC236}">
                <a16:creationId xmlns:a16="http://schemas.microsoft.com/office/drawing/2014/main" id="{2A24352A-F5A7-47F5-8046-29C86707C59D}"/>
              </a:ext>
            </a:extLst>
          </p:cNvPr>
          <p:cNvSpPr txBox="1"/>
          <p:nvPr/>
        </p:nvSpPr>
        <p:spPr>
          <a:xfrm>
            <a:off x="5313599" y="849717"/>
            <a:ext cx="1962589" cy="754694"/>
          </a:xfrm>
          <a:prstGeom prst="rect">
            <a:avLst/>
          </a:prstGeom>
          <a:noFill/>
        </p:spPr>
        <p:txBody>
          <a:bodyPr wrap="none" rtlCol="0">
            <a:spAutoFit/>
          </a:bodyPr>
          <a:lstStyle/>
          <a:p>
            <a:pPr>
              <a:lnSpc>
                <a:spcPct val="150000"/>
              </a:lnSpc>
            </a:pPr>
            <a:r>
              <a:rPr lang="en-US" sz="3200" b="1" dirty="0">
                <a:latin typeface="+mj-lt"/>
              </a:rPr>
              <a:t>Challenges</a:t>
            </a:r>
          </a:p>
        </p:txBody>
      </p:sp>
      <p:grpSp>
        <p:nvGrpSpPr>
          <p:cNvPr id="11" name="Group 10">
            <a:extLst>
              <a:ext uri="{FF2B5EF4-FFF2-40B4-BE49-F238E27FC236}">
                <a16:creationId xmlns:a16="http://schemas.microsoft.com/office/drawing/2014/main" id="{ACBCEBD6-732D-40BA-B194-D8504A44CDE7}"/>
              </a:ext>
            </a:extLst>
          </p:cNvPr>
          <p:cNvGrpSpPr/>
          <p:nvPr/>
        </p:nvGrpSpPr>
        <p:grpSpPr>
          <a:xfrm>
            <a:off x="2397600" y="1929600"/>
            <a:ext cx="2952000" cy="1526400"/>
            <a:chOff x="2397600" y="1929600"/>
            <a:chExt cx="2952000" cy="1526400"/>
          </a:xfrm>
        </p:grpSpPr>
        <p:sp>
          <p:nvSpPr>
            <p:cNvPr id="6" name="Rectangle: Rounded Corners 5">
              <a:extLst>
                <a:ext uri="{FF2B5EF4-FFF2-40B4-BE49-F238E27FC236}">
                  <a16:creationId xmlns:a16="http://schemas.microsoft.com/office/drawing/2014/main" id="{6966C64A-4A4F-442D-919E-130579639F60}"/>
                </a:ext>
              </a:extLst>
            </p:cNvPr>
            <p:cNvSpPr/>
            <p:nvPr/>
          </p:nvSpPr>
          <p:spPr>
            <a:xfrm>
              <a:off x="3312000" y="1929600"/>
              <a:ext cx="2037600" cy="152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accent1"/>
                  </a:solidFill>
                  <a:latin typeface="Calibri Light" panose="020F0302020204030204"/>
                </a:rPr>
                <a:t>in the wild</a:t>
              </a:r>
            </a:p>
          </p:txBody>
        </p:sp>
        <p:pic>
          <p:nvPicPr>
            <p:cNvPr id="26" name="Graphic 25" descr="Globe">
              <a:extLst>
                <a:ext uri="{FF2B5EF4-FFF2-40B4-BE49-F238E27FC236}">
                  <a16:creationId xmlns:a16="http://schemas.microsoft.com/office/drawing/2014/main" id="{EEBF62D2-B8FC-444E-B311-69194B3DA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97600" y="2235600"/>
              <a:ext cx="914400" cy="914400"/>
            </a:xfrm>
            <a:prstGeom prst="rect">
              <a:avLst/>
            </a:prstGeom>
          </p:spPr>
        </p:pic>
      </p:grpSp>
      <p:grpSp>
        <p:nvGrpSpPr>
          <p:cNvPr id="13" name="Group 12">
            <a:extLst>
              <a:ext uri="{FF2B5EF4-FFF2-40B4-BE49-F238E27FC236}">
                <a16:creationId xmlns:a16="http://schemas.microsoft.com/office/drawing/2014/main" id="{1886E5B9-011C-4AEF-95F4-53DCE948E632}"/>
              </a:ext>
            </a:extLst>
          </p:cNvPr>
          <p:cNvGrpSpPr/>
          <p:nvPr/>
        </p:nvGrpSpPr>
        <p:grpSpPr>
          <a:xfrm>
            <a:off x="2397600" y="4422000"/>
            <a:ext cx="2952000" cy="1526400"/>
            <a:chOff x="2397600" y="4422000"/>
            <a:chExt cx="2952000" cy="1526400"/>
          </a:xfrm>
        </p:grpSpPr>
        <p:sp>
          <p:nvSpPr>
            <p:cNvPr id="19" name="Rectangle: Rounded Corners 18">
              <a:extLst>
                <a:ext uri="{FF2B5EF4-FFF2-40B4-BE49-F238E27FC236}">
                  <a16:creationId xmlns:a16="http://schemas.microsoft.com/office/drawing/2014/main" id="{9E77149B-5B11-4DC1-881E-2F39EAB0DF2A}"/>
                </a:ext>
              </a:extLst>
            </p:cNvPr>
            <p:cNvSpPr/>
            <p:nvPr/>
          </p:nvSpPr>
          <p:spPr>
            <a:xfrm>
              <a:off x="3312000" y="4422000"/>
              <a:ext cx="2037600" cy="152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b="1" dirty="0">
                  <a:solidFill>
                    <a:schemeClr val="accent1"/>
                  </a:solidFill>
                  <a:latin typeface="Calibri Light" panose="020F0302020204030204"/>
                </a:rPr>
                <a:t>in the lab</a:t>
              </a:r>
            </a:p>
          </p:txBody>
        </p:sp>
        <p:pic>
          <p:nvPicPr>
            <p:cNvPr id="27" name="Graphic 26" descr="Microscope">
              <a:extLst>
                <a:ext uri="{FF2B5EF4-FFF2-40B4-BE49-F238E27FC236}">
                  <a16:creationId xmlns:a16="http://schemas.microsoft.com/office/drawing/2014/main" id="{729458D6-EE9C-4836-A51E-FB15F9E749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7600" y="4728000"/>
              <a:ext cx="914400" cy="914400"/>
            </a:xfrm>
            <a:prstGeom prst="rect">
              <a:avLst/>
            </a:prstGeom>
          </p:spPr>
        </p:pic>
      </p:grpSp>
      <p:grpSp>
        <p:nvGrpSpPr>
          <p:cNvPr id="15" name="Group 14">
            <a:extLst>
              <a:ext uri="{FF2B5EF4-FFF2-40B4-BE49-F238E27FC236}">
                <a16:creationId xmlns:a16="http://schemas.microsoft.com/office/drawing/2014/main" id="{335EDA44-261F-4CB0-BB34-A16DE70246DB}"/>
              </a:ext>
            </a:extLst>
          </p:cNvPr>
          <p:cNvGrpSpPr/>
          <p:nvPr/>
        </p:nvGrpSpPr>
        <p:grpSpPr>
          <a:xfrm>
            <a:off x="630587" y="2284515"/>
            <a:ext cx="1770613" cy="3333831"/>
            <a:chOff x="630587" y="2284515"/>
            <a:chExt cx="1770613" cy="3333831"/>
          </a:xfrm>
        </p:grpSpPr>
        <p:sp>
          <p:nvSpPr>
            <p:cNvPr id="28" name="Arrow: Curved Right 27">
              <a:extLst>
                <a:ext uri="{FF2B5EF4-FFF2-40B4-BE49-F238E27FC236}">
                  <a16:creationId xmlns:a16="http://schemas.microsoft.com/office/drawing/2014/main" id="{5BD85406-A600-40C7-8F66-9A42152A364C}"/>
                </a:ext>
              </a:extLst>
            </p:cNvPr>
            <p:cNvSpPr/>
            <p:nvPr/>
          </p:nvSpPr>
          <p:spPr>
            <a:xfrm>
              <a:off x="1486800" y="2635200"/>
              <a:ext cx="914400" cy="2836800"/>
            </a:xfrm>
            <a:prstGeom prst="curved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30399AB5-CD22-4D9E-A8A6-15E5BB25EBD6}"/>
                </a:ext>
              </a:extLst>
            </p:cNvPr>
            <p:cNvSpPr txBox="1"/>
            <p:nvPr/>
          </p:nvSpPr>
          <p:spPr>
            <a:xfrm>
              <a:off x="630587" y="2284515"/>
              <a:ext cx="1579227" cy="1015663"/>
            </a:xfrm>
            <a:prstGeom prst="rect">
              <a:avLst/>
            </a:prstGeom>
            <a:noFill/>
          </p:spPr>
          <p:txBody>
            <a:bodyPr wrap="square" rtlCol="0">
              <a:spAutoFit/>
            </a:bodyPr>
            <a:lstStyle/>
            <a:p>
              <a:r>
                <a:rPr lang="en-US" sz="2000" b="1" dirty="0">
                  <a:solidFill>
                    <a:schemeClr val="accent2"/>
                  </a:solidFill>
                  <a:latin typeface="+mj-lt"/>
                </a:rPr>
                <a:t>discover systematic trend</a:t>
              </a:r>
            </a:p>
          </p:txBody>
        </p:sp>
        <p:sp>
          <p:nvSpPr>
            <p:cNvPr id="30" name="TextBox 29">
              <a:extLst>
                <a:ext uri="{FF2B5EF4-FFF2-40B4-BE49-F238E27FC236}">
                  <a16:creationId xmlns:a16="http://schemas.microsoft.com/office/drawing/2014/main" id="{545CFB03-B0C5-4174-B782-66A7D27618D5}"/>
                </a:ext>
              </a:extLst>
            </p:cNvPr>
            <p:cNvSpPr txBox="1"/>
            <p:nvPr/>
          </p:nvSpPr>
          <p:spPr>
            <a:xfrm>
              <a:off x="662401" y="5112054"/>
              <a:ext cx="1195264" cy="506292"/>
            </a:xfrm>
            <a:prstGeom prst="rect">
              <a:avLst/>
            </a:prstGeom>
            <a:noFill/>
          </p:spPr>
          <p:txBody>
            <a:bodyPr wrap="none" rtlCol="0">
              <a:spAutoFit/>
            </a:bodyPr>
            <a:lstStyle/>
            <a:p>
              <a:pPr>
                <a:lnSpc>
                  <a:spcPct val="150000"/>
                </a:lnSpc>
              </a:pPr>
              <a:r>
                <a:rPr lang="en-US" sz="2000" b="1" dirty="0">
                  <a:solidFill>
                    <a:schemeClr val="accent2"/>
                  </a:solidFill>
                  <a:latin typeface="+mj-lt"/>
                </a:rPr>
                <a:t>deep-dive</a:t>
              </a:r>
            </a:p>
          </p:txBody>
        </p:sp>
      </p:grpSp>
      <p:sp>
        <p:nvSpPr>
          <p:cNvPr id="31" name="Arrow: Curved Right 30">
            <a:extLst>
              <a:ext uri="{FF2B5EF4-FFF2-40B4-BE49-F238E27FC236}">
                <a16:creationId xmlns:a16="http://schemas.microsoft.com/office/drawing/2014/main" id="{20075CF3-CE22-4BD6-8E7D-82B39B88C8E4}"/>
              </a:ext>
            </a:extLst>
          </p:cNvPr>
          <p:cNvSpPr/>
          <p:nvPr/>
        </p:nvSpPr>
        <p:spPr>
          <a:xfrm rot="10800000">
            <a:off x="9213600" y="2556000"/>
            <a:ext cx="914400" cy="2836800"/>
          </a:xfrm>
          <a:prstGeom prst="curved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a:extLst>
              <a:ext uri="{FF2B5EF4-FFF2-40B4-BE49-F238E27FC236}">
                <a16:creationId xmlns:a16="http://schemas.microsoft.com/office/drawing/2014/main" id="{26C0A704-EB00-4879-B429-61BE74F27D5F}"/>
              </a:ext>
            </a:extLst>
          </p:cNvPr>
          <p:cNvSpPr txBox="1"/>
          <p:nvPr/>
        </p:nvSpPr>
        <p:spPr>
          <a:xfrm>
            <a:off x="10005499" y="2478803"/>
            <a:ext cx="1678864" cy="1015663"/>
          </a:xfrm>
          <a:prstGeom prst="rect">
            <a:avLst/>
          </a:prstGeom>
          <a:noFill/>
        </p:spPr>
        <p:txBody>
          <a:bodyPr wrap="square" rtlCol="0">
            <a:spAutoFit/>
          </a:bodyPr>
          <a:lstStyle/>
          <a:p>
            <a:r>
              <a:rPr lang="en-US" sz="2000" b="1" dirty="0">
                <a:solidFill>
                  <a:schemeClr val="accent2"/>
                </a:solidFill>
                <a:latin typeface="+mj-lt"/>
              </a:rPr>
              <a:t>discover systematic trend</a:t>
            </a:r>
          </a:p>
        </p:txBody>
      </p:sp>
      <p:sp>
        <p:nvSpPr>
          <p:cNvPr id="33" name="TextBox 32">
            <a:extLst>
              <a:ext uri="{FF2B5EF4-FFF2-40B4-BE49-F238E27FC236}">
                <a16:creationId xmlns:a16="http://schemas.microsoft.com/office/drawing/2014/main" id="{6C9B5827-BBF2-4A55-AB9D-5A0D74488C3F}"/>
              </a:ext>
            </a:extLst>
          </p:cNvPr>
          <p:cNvSpPr txBox="1"/>
          <p:nvPr/>
        </p:nvSpPr>
        <p:spPr>
          <a:xfrm>
            <a:off x="9933873" y="4812746"/>
            <a:ext cx="1988464" cy="707886"/>
          </a:xfrm>
          <a:prstGeom prst="rect">
            <a:avLst/>
          </a:prstGeom>
          <a:noFill/>
        </p:spPr>
        <p:txBody>
          <a:bodyPr wrap="square" rtlCol="0">
            <a:spAutoFit/>
          </a:bodyPr>
          <a:lstStyle/>
          <a:p>
            <a:r>
              <a:rPr lang="en-US" sz="2000" b="1" dirty="0">
                <a:solidFill>
                  <a:schemeClr val="accent2"/>
                </a:solidFill>
                <a:latin typeface="+mj-lt"/>
              </a:rPr>
              <a:t>identify initial evidence</a:t>
            </a:r>
          </a:p>
        </p:txBody>
      </p:sp>
      <p:sp>
        <p:nvSpPr>
          <p:cNvPr id="9" name="Rectangle: Rounded Corners 8">
            <a:extLst>
              <a:ext uri="{FF2B5EF4-FFF2-40B4-BE49-F238E27FC236}">
                <a16:creationId xmlns:a16="http://schemas.microsoft.com/office/drawing/2014/main" id="{61AEA153-A168-4817-ACFE-972CDF4F8FCF}"/>
              </a:ext>
            </a:extLst>
          </p:cNvPr>
          <p:cNvSpPr/>
          <p:nvPr/>
        </p:nvSpPr>
        <p:spPr>
          <a:xfrm>
            <a:off x="662401" y="960712"/>
            <a:ext cx="10562399" cy="868559"/>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800" dirty="0">
                <a:solidFill>
                  <a:schemeClr val="bg1"/>
                </a:solidFill>
                <a:latin typeface="+mj-lt"/>
              </a:rPr>
              <a:t>I build measurement systems to study in the wild and in the lab</a:t>
            </a:r>
            <a:endParaRPr lang="en-US" sz="2800" dirty="0">
              <a:latin typeface="+mj-lt"/>
            </a:endParaRPr>
          </a:p>
        </p:txBody>
      </p:sp>
    </p:spTree>
    <p:extLst>
      <p:ext uri="{BB962C8B-B14F-4D97-AF65-F5344CB8AC3E}">
        <p14:creationId xmlns:p14="http://schemas.microsoft.com/office/powerpoint/2010/main" val="226825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25" grpId="0"/>
      <p:bldP spid="31" grpId="0" animBg="1"/>
      <p:bldP spid="32" grpId="0"/>
      <p:bldP spid="33"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Smart home IoT security &amp; privacy</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95</a:t>
            </a:fld>
            <a:endParaRPr lang="en-US"/>
          </a:p>
        </p:txBody>
      </p:sp>
      <p:grpSp>
        <p:nvGrpSpPr>
          <p:cNvPr id="10" name="Group 9">
            <a:extLst>
              <a:ext uri="{FF2B5EF4-FFF2-40B4-BE49-F238E27FC236}">
                <a16:creationId xmlns:a16="http://schemas.microsoft.com/office/drawing/2014/main" id="{E328EEF6-9AD1-4F9B-B4F0-09AFEF19CB3F}"/>
              </a:ext>
            </a:extLst>
          </p:cNvPr>
          <p:cNvGrpSpPr/>
          <p:nvPr/>
        </p:nvGrpSpPr>
        <p:grpSpPr>
          <a:xfrm>
            <a:off x="2397600" y="1929600"/>
            <a:ext cx="6619147" cy="2044800"/>
            <a:chOff x="2397600" y="1929600"/>
            <a:chExt cx="6619147" cy="2044800"/>
          </a:xfrm>
        </p:grpSpPr>
        <p:sp>
          <p:nvSpPr>
            <p:cNvPr id="7" name="TextBox 6">
              <a:extLst>
                <a:ext uri="{FF2B5EF4-FFF2-40B4-BE49-F238E27FC236}">
                  <a16:creationId xmlns:a16="http://schemas.microsoft.com/office/drawing/2014/main" id="{04EE79F2-0E92-4895-A287-1419E23F6D5D}"/>
                </a:ext>
              </a:extLst>
            </p:cNvPr>
            <p:cNvSpPr txBox="1"/>
            <p:nvPr/>
          </p:nvSpPr>
          <p:spPr>
            <a:xfrm>
              <a:off x="5209999" y="2277332"/>
              <a:ext cx="3806748" cy="1697068"/>
            </a:xfrm>
            <a:prstGeom prst="rect">
              <a:avLst/>
            </a:prstGeom>
            <a:noFill/>
          </p:spPr>
          <p:txBody>
            <a:bodyPr wrap="none" rtlCol="0">
              <a:spAutoFit/>
            </a:bodyPr>
            <a:lstStyle/>
            <a:p>
              <a:pPr>
                <a:lnSpc>
                  <a:spcPct val="150000"/>
                </a:lnSpc>
              </a:pPr>
              <a:r>
                <a:rPr lang="en-US" sz="2400" dirty="0">
                  <a:latin typeface="+mj-lt"/>
                </a:rPr>
                <a:t>measuring at scale</a:t>
              </a:r>
            </a:p>
            <a:p>
              <a:pPr>
                <a:lnSpc>
                  <a:spcPct val="150000"/>
                </a:lnSpc>
              </a:pPr>
              <a:r>
                <a:rPr lang="en-US" sz="2400" dirty="0">
                  <a:latin typeface="+mj-lt"/>
                </a:rPr>
                <a:t>placing observation points</a:t>
              </a:r>
            </a:p>
            <a:p>
              <a:pPr>
                <a:lnSpc>
                  <a:spcPct val="150000"/>
                </a:lnSpc>
              </a:pPr>
              <a:r>
                <a:rPr lang="en-US" sz="2400" dirty="0">
                  <a:latin typeface="+mj-lt"/>
                </a:rPr>
                <a:t>protecting privacy of subjects</a:t>
              </a:r>
            </a:p>
          </p:txBody>
        </p:sp>
        <p:sp>
          <p:nvSpPr>
            <p:cNvPr id="6" name="Rectangle: Rounded Corners 5">
              <a:extLst>
                <a:ext uri="{FF2B5EF4-FFF2-40B4-BE49-F238E27FC236}">
                  <a16:creationId xmlns:a16="http://schemas.microsoft.com/office/drawing/2014/main" id="{6966C64A-4A4F-442D-919E-130579639F60}"/>
                </a:ext>
              </a:extLst>
            </p:cNvPr>
            <p:cNvSpPr/>
            <p:nvPr/>
          </p:nvSpPr>
          <p:spPr>
            <a:xfrm>
              <a:off x="3312000" y="1929600"/>
              <a:ext cx="2037600" cy="152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accent1"/>
                  </a:solidFill>
                  <a:latin typeface="Calibri Light" panose="020F0302020204030204"/>
                </a:rPr>
                <a:t>in the wild</a:t>
              </a:r>
            </a:p>
          </p:txBody>
        </p:sp>
        <p:pic>
          <p:nvPicPr>
            <p:cNvPr id="26" name="Graphic 25" descr="Globe">
              <a:extLst>
                <a:ext uri="{FF2B5EF4-FFF2-40B4-BE49-F238E27FC236}">
                  <a16:creationId xmlns:a16="http://schemas.microsoft.com/office/drawing/2014/main" id="{EEBF62D2-B8FC-444E-B311-69194B3DA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97600" y="2235600"/>
              <a:ext cx="914400" cy="914400"/>
            </a:xfrm>
            <a:prstGeom prst="rect">
              <a:avLst/>
            </a:prstGeom>
          </p:spPr>
        </p:pic>
      </p:grpSp>
      <p:grpSp>
        <p:nvGrpSpPr>
          <p:cNvPr id="13" name="Group 12">
            <a:extLst>
              <a:ext uri="{FF2B5EF4-FFF2-40B4-BE49-F238E27FC236}">
                <a16:creationId xmlns:a16="http://schemas.microsoft.com/office/drawing/2014/main" id="{1828D1A3-D87A-4B15-A0A2-FAB09B409E2C}"/>
              </a:ext>
            </a:extLst>
          </p:cNvPr>
          <p:cNvGrpSpPr/>
          <p:nvPr/>
        </p:nvGrpSpPr>
        <p:grpSpPr>
          <a:xfrm>
            <a:off x="2397600" y="3759600"/>
            <a:ext cx="7397020" cy="1526400"/>
            <a:chOff x="2397600" y="3759600"/>
            <a:chExt cx="7397020" cy="1526400"/>
          </a:xfrm>
        </p:grpSpPr>
        <p:sp>
          <p:nvSpPr>
            <p:cNvPr id="24" name="TextBox 23">
              <a:extLst>
                <a:ext uri="{FF2B5EF4-FFF2-40B4-BE49-F238E27FC236}">
                  <a16:creationId xmlns:a16="http://schemas.microsoft.com/office/drawing/2014/main" id="{13B55FD7-62FB-4D0A-91E7-8C7A696A8EA0}"/>
                </a:ext>
              </a:extLst>
            </p:cNvPr>
            <p:cNvSpPr txBox="1"/>
            <p:nvPr/>
          </p:nvSpPr>
          <p:spPr>
            <a:xfrm>
              <a:off x="5183999" y="4131265"/>
              <a:ext cx="4610621" cy="1143070"/>
            </a:xfrm>
            <a:prstGeom prst="rect">
              <a:avLst/>
            </a:prstGeom>
            <a:noFill/>
          </p:spPr>
          <p:txBody>
            <a:bodyPr wrap="none" rtlCol="0">
              <a:spAutoFit/>
            </a:bodyPr>
            <a:lstStyle/>
            <a:p>
              <a:pPr>
                <a:lnSpc>
                  <a:spcPct val="150000"/>
                </a:lnSpc>
              </a:pPr>
              <a:r>
                <a:rPr lang="en-US" sz="2400" dirty="0">
                  <a:latin typeface="+mj-lt"/>
                </a:rPr>
                <a:t>achieving realistic interactions</a:t>
              </a:r>
            </a:p>
            <a:p>
              <a:pPr>
                <a:lnSpc>
                  <a:spcPct val="150000"/>
                </a:lnSpc>
              </a:pPr>
              <a:r>
                <a:rPr lang="en-US" sz="2400" dirty="0">
                  <a:latin typeface="+mj-lt"/>
                </a:rPr>
                <a:t>understanding underlying behaviors</a:t>
              </a:r>
            </a:p>
          </p:txBody>
        </p:sp>
        <p:sp>
          <p:nvSpPr>
            <p:cNvPr id="19" name="Rectangle: Rounded Corners 18">
              <a:extLst>
                <a:ext uri="{FF2B5EF4-FFF2-40B4-BE49-F238E27FC236}">
                  <a16:creationId xmlns:a16="http://schemas.microsoft.com/office/drawing/2014/main" id="{9E77149B-5B11-4DC1-881E-2F39EAB0DF2A}"/>
                </a:ext>
              </a:extLst>
            </p:cNvPr>
            <p:cNvSpPr/>
            <p:nvPr/>
          </p:nvSpPr>
          <p:spPr>
            <a:xfrm>
              <a:off x="3312000" y="3759600"/>
              <a:ext cx="2037600" cy="152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b="1" dirty="0">
                  <a:solidFill>
                    <a:schemeClr val="accent1"/>
                  </a:solidFill>
                  <a:latin typeface="Calibri Light" panose="020F0302020204030204"/>
                </a:rPr>
                <a:t>in the lab</a:t>
              </a:r>
            </a:p>
          </p:txBody>
        </p:sp>
        <p:pic>
          <p:nvPicPr>
            <p:cNvPr id="27" name="Graphic 26" descr="Microscope">
              <a:extLst>
                <a:ext uri="{FF2B5EF4-FFF2-40B4-BE49-F238E27FC236}">
                  <a16:creationId xmlns:a16="http://schemas.microsoft.com/office/drawing/2014/main" id="{729458D6-EE9C-4836-A51E-FB15F9E749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7600" y="4065600"/>
              <a:ext cx="914400" cy="914400"/>
            </a:xfrm>
            <a:prstGeom prst="rect">
              <a:avLst/>
            </a:prstGeom>
          </p:spPr>
        </p:pic>
      </p:grpSp>
      <p:grpSp>
        <p:nvGrpSpPr>
          <p:cNvPr id="12" name="Group 11">
            <a:extLst>
              <a:ext uri="{FF2B5EF4-FFF2-40B4-BE49-F238E27FC236}">
                <a16:creationId xmlns:a16="http://schemas.microsoft.com/office/drawing/2014/main" id="{ACFA77F7-4614-4742-8AC7-C154C9F18B2A}"/>
              </a:ext>
            </a:extLst>
          </p:cNvPr>
          <p:cNvGrpSpPr/>
          <p:nvPr/>
        </p:nvGrpSpPr>
        <p:grpSpPr>
          <a:xfrm>
            <a:off x="630587" y="2169315"/>
            <a:ext cx="1770613" cy="2916231"/>
            <a:chOff x="630587" y="2169315"/>
            <a:chExt cx="1770613" cy="2916231"/>
          </a:xfrm>
        </p:grpSpPr>
        <p:sp>
          <p:nvSpPr>
            <p:cNvPr id="28" name="Arrow: Curved Right 27">
              <a:extLst>
                <a:ext uri="{FF2B5EF4-FFF2-40B4-BE49-F238E27FC236}">
                  <a16:creationId xmlns:a16="http://schemas.microsoft.com/office/drawing/2014/main" id="{5BD85406-A600-40C7-8F66-9A42152A364C}"/>
                </a:ext>
              </a:extLst>
            </p:cNvPr>
            <p:cNvSpPr/>
            <p:nvPr/>
          </p:nvSpPr>
          <p:spPr>
            <a:xfrm>
              <a:off x="1486800" y="2635200"/>
              <a:ext cx="914400" cy="2158464"/>
            </a:xfrm>
            <a:prstGeom prst="curved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TextBox 28">
              <a:extLst>
                <a:ext uri="{FF2B5EF4-FFF2-40B4-BE49-F238E27FC236}">
                  <a16:creationId xmlns:a16="http://schemas.microsoft.com/office/drawing/2014/main" id="{30399AB5-CD22-4D9E-A8A6-15E5BB25EBD6}"/>
                </a:ext>
              </a:extLst>
            </p:cNvPr>
            <p:cNvSpPr txBox="1"/>
            <p:nvPr/>
          </p:nvSpPr>
          <p:spPr>
            <a:xfrm>
              <a:off x="630587" y="2169315"/>
              <a:ext cx="1579227" cy="1015663"/>
            </a:xfrm>
            <a:prstGeom prst="rect">
              <a:avLst/>
            </a:prstGeom>
            <a:noFill/>
          </p:spPr>
          <p:txBody>
            <a:bodyPr wrap="square" rtlCol="0">
              <a:spAutoFit/>
            </a:bodyPr>
            <a:lstStyle/>
            <a:p>
              <a:r>
                <a:rPr lang="en-US" sz="2000" b="1" dirty="0">
                  <a:solidFill>
                    <a:schemeClr val="accent2"/>
                  </a:solidFill>
                  <a:latin typeface="+mj-lt"/>
                </a:rPr>
                <a:t>discover systematic trend</a:t>
              </a:r>
            </a:p>
          </p:txBody>
        </p:sp>
        <p:sp>
          <p:nvSpPr>
            <p:cNvPr id="30" name="TextBox 29">
              <a:extLst>
                <a:ext uri="{FF2B5EF4-FFF2-40B4-BE49-F238E27FC236}">
                  <a16:creationId xmlns:a16="http://schemas.microsoft.com/office/drawing/2014/main" id="{545CFB03-B0C5-4174-B782-66A7D27618D5}"/>
                </a:ext>
              </a:extLst>
            </p:cNvPr>
            <p:cNvSpPr txBox="1"/>
            <p:nvPr/>
          </p:nvSpPr>
          <p:spPr>
            <a:xfrm>
              <a:off x="662401" y="4579254"/>
              <a:ext cx="1195264" cy="506292"/>
            </a:xfrm>
            <a:prstGeom prst="rect">
              <a:avLst/>
            </a:prstGeom>
            <a:noFill/>
          </p:spPr>
          <p:txBody>
            <a:bodyPr wrap="none" rtlCol="0">
              <a:spAutoFit/>
            </a:bodyPr>
            <a:lstStyle/>
            <a:p>
              <a:pPr>
                <a:lnSpc>
                  <a:spcPct val="150000"/>
                </a:lnSpc>
              </a:pPr>
              <a:r>
                <a:rPr lang="en-US" sz="2000" b="1" dirty="0">
                  <a:solidFill>
                    <a:schemeClr val="accent2"/>
                  </a:solidFill>
                  <a:latin typeface="+mj-lt"/>
                </a:rPr>
                <a:t>deep-dive</a:t>
              </a:r>
            </a:p>
          </p:txBody>
        </p:sp>
      </p:grpSp>
      <p:grpSp>
        <p:nvGrpSpPr>
          <p:cNvPr id="4" name="Group 3">
            <a:extLst>
              <a:ext uri="{FF2B5EF4-FFF2-40B4-BE49-F238E27FC236}">
                <a16:creationId xmlns:a16="http://schemas.microsoft.com/office/drawing/2014/main" id="{AE41EB94-69D8-44C4-BE28-A194968F6A70}"/>
              </a:ext>
            </a:extLst>
          </p:cNvPr>
          <p:cNvGrpSpPr/>
          <p:nvPr/>
        </p:nvGrpSpPr>
        <p:grpSpPr>
          <a:xfrm>
            <a:off x="3759200" y="1053082"/>
            <a:ext cx="3429000" cy="933771"/>
            <a:chOff x="3759200" y="1053082"/>
            <a:chExt cx="3429000" cy="933771"/>
          </a:xfrm>
        </p:grpSpPr>
        <p:pic>
          <p:nvPicPr>
            <p:cNvPr id="18" name="Graphic 17" descr="Security camera">
              <a:extLst>
                <a:ext uri="{FF2B5EF4-FFF2-40B4-BE49-F238E27FC236}">
                  <a16:creationId xmlns:a16="http://schemas.microsoft.com/office/drawing/2014/main" id="{BD77F4A5-10B7-4D34-B687-A7451D6055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52200" y="1053082"/>
              <a:ext cx="914400" cy="914400"/>
            </a:xfrm>
            <a:prstGeom prst="rect">
              <a:avLst/>
            </a:prstGeom>
          </p:spPr>
        </p:pic>
        <p:pic>
          <p:nvPicPr>
            <p:cNvPr id="20" name="Graphic 19" descr="Television">
              <a:extLst>
                <a:ext uri="{FF2B5EF4-FFF2-40B4-BE49-F238E27FC236}">
                  <a16:creationId xmlns:a16="http://schemas.microsoft.com/office/drawing/2014/main" id="{5A7E0BD9-BDC1-4453-8F54-581ADA8240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73800" y="1072453"/>
              <a:ext cx="914400" cy="914400"/>
            </a:xfrm>
            <a:prstGeom prst="rect">
              <a:avLst/>
            </a:prstGeom>
          </p:spPr>
        </p:pic>
        <p:pic>
          <p:nvPicPr>
            <p:cNvPr id="21" name="Graphic 20" descr="Lightbulb">
              <a:extLst>
                <a:ext uri="{FF2B5EF4-FFF2-40B4-BE49-F238E27FC236}">
                  <a16:creationId xmlns:a16="http://schemas.microsoft.com/office/drawing/2014/main" id="{E197BC6C-8C78-4F72-825E-9D205695C36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59200" y="1072453"/>
              <a:ext cx="914400" cy="914400"/>
            </a:xfrm>
            <a:prstGeom prst="rect">
              <a:avLst/>
            </a:prstGeom>
          </p:spPr>
        </p:pic>
      </p:grpSp>
      <p:grpSp>
        <p:nvGrpSpPr>
          <p:cNvPr id="11" name="Group 10">
            <a:extLst>
              <a:ext uri="{FF2B5EF4-FFF2-40B4-BE49-F238E27FC236}">
                <a16:creationId xmlns:a16="http://schemas.microsoft.com/office/drawing/2014/main" id="{9CADC949-BCB3-4324-9CA6-D3092E6D0555}"/>
              </a:ext>
            </a:extLst>
          </p:cNvPr>
          <p:cNvGrpSpPr/>
          <p:nvPr/>
        </p:nvGrpSpPr>
        <p:grpSpPr>
          <a:xfrm>
            <a:off x="9168000" y="2140532"/>
            <a:ext cx="2745572" cy="1833868"/>
            <a:chOff x="9168000" y="2140532"/>
            <a:chExt cx="2745572" cy="1833868"/>
          </a:xfrm>
        </p:grpSpPr>
        <p:sp>
          <p:nvSpPr>
            <p:cNvPr id="3" name="Right Brace 2">
              <a:extLst>
                <a:ext uri="{FF2B5EF4-FFF2-40B4-BE49-F238E27FC236}">
                  <a16:creationId xmlns:a16="http://schemas.microsoft.com/office/drawing/2014/main" id="{C90882C5-48AF-4EFF-B55B-1E2BF729C982}"/>
                </a:ext>
              </a:extLst>
            </p:cNvPr>
            <p:cNvSpPr/>
            <p:nvPr/>
          </p:nvSpPr>
          <p:spPr>
            <a:xfrm>
              <a:off x="9168000" y="2140532"/>
              <a:ext cx="158400" cy="183386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7741185-8FE8-4C68-B843-1879CD5C8CC7}"/>
                </a:ext>
              </a:extLst>
            </p:cNvPr>
            <p:cNvSpPr txBox="1"/>
            <p:nvPr/>
          </p:nvSpPr>
          <p:spPr>
            <a:xfrm>
              <a:off x="9496825" y="2540491"/>
              <a:ext cx="2416747" cy="1015663"/>
            </a:xfrm>
            <a:prstGeom prst="rect">
              <a:avLst/>
            </a:prstGeom>
            <a:noFill/>
          </p:spPr>
          <p:txBody>
            <a:bodyPr wrap="square" rtlCol="0">
              <a:spAutoFit/>
            </a:bodyPr>
            <a:lstStyle/>
            <a:p>
              <a:r>
                <a:rPr lang="en-US" sz="2000" dirty="0">
                  <a:latin typeface="+mj-lt"/>
                </a:rPr>
                <a:t>Built system that crowd-sources network traffic</a:t>
              </a:r>
            </a:p>
          </p:txBody>
        </p:sp>
      </p:grpSp>
      <p:grpSp>
        <p:nvGrpSpPr>
          <p:cNvPr id="14" name="Group 13">
            <a:extLst>
              <a:ext uri="{FF2B5EF4-FFF2-40B4-BE49-F238E27FC236}">
                <a16:creationId xmlns:a16="http://schemas.microsoft.com/office/drawing/2014/main" id="{C77EFA0D-0941-47E2-903B-D57E1A1D2D54}"/>
              </a:ext>
            </a:extLst>
          </p:cNvPr>
          <p:cNvGrpSpPr/>
          <p:nvPr/>
        </p:nvGrpSpPr>
        <p:grpSpPr>
          <a:xfrm>
            <a:off x="9799200" y="4190989"/>
            <a:ext cx="2173173" cy="1126546"/>
            <a:chOff x="9799200" y="4190989"/>
            <a:chExt cx="2173173" cy="1126546"/>
          </a:xfrm>
        </p:grpSpPr>
        <p:sp>
          <p:nvSpPr>
            <p:cNvPr id="23" name="Right Brace 22">
              <a:extLst>
                <a:ext uri="{FF2B5EF4-FFF2-40B4-BE49-F238E27FC236}">
                  <a16:creationId xmlns:a16="http://schemas.microsoft.com/office/drawing/2014/main" id="{4CB941A0-3D24-4AEB-885A-F1AAE64A9B37}"/>
                </a:ext>
              </a:extLst>
            </p:cNvPr>
            <p:cNvSpPr/>
            <p:nvPr/>
          </p:nvSpPr>
          <p:spPr>
            <a:xfrm>
              <a:off x="9799200" y="4190989"/>
              <a:ext cx="118200" cy="112654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3AC2BA41-1A24-427D-B47E-635333E6E33A}"/>
                </a:ext>
              </a:extLst>
            </p:cNvPr>
            <p:cNvSpPr txBox="1"/>
            <p:nvPr/>
          </p:nvSpPr>
          <p:spPr>
            <a:xfrm>
              <a:off x="10072800" y="4238168"/>
              <a:ext cx="1899573" cy="1015663"/>
            </a:xfrm>
            <a:prstGeom prst="rect">
              <a:avLst/>
            </a:prstGeom>
            <a:noFill/>
          </p:spPr>
          <p:txBody>
            <a:bodyPr wrap="square" rtlCol="0">
              <a:spAutoFit/>
            </a:bodyPr>
            <a:lstStyle/>
            <a:p>
              <a:r>
                <a:rPr lang="en-US" sz="2000" dirty="0">
                  <a:latin typeface="+mj-lt"/>
                </a:rPr>
                <a:t>Built system that interacts with smart TV apps</a:t>
              </a:r>
            </a:p>
          </p:txBody>
        </p:sp>
      </p:grpSp>
      <p:sp>
        <p:nvSpPr>
          <p:cNvPr id="36" name="TextBox 35">
            <a:extLst>
              <a:ext uri="{FF2B5EF4-FFF2-40B4-BE49-F238E27FC236}">
                <a16:creationId xmlns:a16="http://schemas.microsoft.com/office/drawing/2014/main" id="{207DFBB2-189A-44F9-A23E-A366873BCE31}"/>
              </a:ext>
            </a:extLst>
          </p:cNvPr>
          <p:cNvSpPr txBox="1"/>
          <p:nvPr/>
        </p:nvSpPr>
        <p:spPr>
          <a:xfrm>
            <a:off x="9496825" y="938813"/>
            <a:ext cx="2416747" cy="461665"/>
          </a:xfrm>
          <a:prstGeom prst="rect">
            <a:avLst/>
          </a:prstGeom>
          <a:noFill/>
        </p:spPr>
        <p:txBody>
          <a:bodyPr wrap="square" rtlCol="0">
            <a:spAutoFit/>
          </a:bodyPr>
          <a:lstStyle/>
          <a:p>
            <a:pPr algn="r"/>
            <a:r>
              <a:rPr lang="en-US" sz="2400" b="1" dirty="0" err="1">
                <a:solidFill>
                  <a:schemeClr val="accent1"/>
                </a:solidFill>
                <a:latin typeface="+mj-lt"/>
              </a:rPr>
              <a:t>arXiv</a:t>
            </a:r>
            <a:r>
              <a:rPr lang="en-US" sz="2400" b="1" dirty="0">
                <a:solidFill>
                  <a:schemeClr val="accent1"/>
                </a:solidFill>
                <a:latin typeface="+mj-lt"/>
              </a:rPr>
              <a:t> ‘19, CCS ‘19</a:t>
            </a:r>
          </a:p>
        </p:txBody>
      </p:sp>
      <p:grpSp>
        <p:nvGrpSpPr>
          <p:cNvPr id="40" name="Group 39">
            <a:extLst>
              <a:ext uri="{FF2B5EF4-FFF2-40B4-BE49-F238E27FC236}">
                <a16:creationId xmlns:a16="http://schemas.microsoft.com/office/drawing/2014/main" id="{B10D7C08-D6C6-41E3-88B7-CF17EA1BF68D}"/>
              </a:ext>
            </a:extLst>
          </p:cNvPr>
          <p:cNvGrpSpPr/>
          <p:nvPr/>
        </p:nvGrpSpPr>
        <p:grpSpPr>
          <a:xfrm>
            <a:off x="2794429" y="5568591"/>
            <a:ext cx="1677150" cy="1238697"/>
            <a:chOff x="643974" y="4677673"/>
            <a:chExt cx="2377631" cy="1756053"/>
          </a:xfrm>
        </p:grpSpPr>
        <p:pic>
          <p:nvPicPr>
            <p:cNvPr id="41" name="Graphic 40" descr="Users">
              <a:extLst>
                <a:ext uri="{FF2B5EF4-FFF2-40B4-BE49-F238E27FC236}">
                  <a16:creationId xmlns:a16="http://schemas.microsoft.com/office/drawing/2014/main" id="{76AC7708-0AF0-4162-9725-545584DEAE5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35875" y="4677673"/>
              <a:ext cx="914400" cy="914400"/>
            </a:xfrm>
            <a:prstGeom prst="rect">
              <a:avLst/>
            </a:prstGeom>
          </p:spPr>
        </p:pic>
        <p:sp>
          <p:nvSpPr>
            <p:cNvPr id="42" name="Content Placeholder 2">
              <a:extLst>
                <a:ext uri="{FF2B5EF4-FFF2-40B4-BE49-F238E27FC236}">
                  <a16:creationId xmlns:a16="http://schemas.microsoft.com/office/drawing/2014/main" id="{0605DC28-BE7F-46EE-907D-33F46BF327DF}"/>
                </a:ext>
              </a:extLst>
            </p:cNvPr>
            <p:cNvSpPr txBox="1">
              <a:spLocks/>
            </p:cNvSpPr>
            <p:nvPr/>
          </p:nvSpPr>
          <p:spPr>
            <a:xfrm>
              <a:off x="643974" y="5442445"/>
              <a:ext cx="2377631" cy="991281"/>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latin typeface="+mj-lt"/>
                </a:rPr>
                <a:t>5k users</a:t>
              </a:r>
              <a:br>
                <a:rPr lang="en-US" sz="2000" dirty="0">
                  <a:latin typeface="+mj-lt"/>
                </a:rPr>
              </a:br>
              <a:r>
                <a:rPr lang="en-US" sz="2000" dirty="0">
                  <a:latin typeface="+mj-lt"/>
                </a:rPr>
                <a:t>50k devices</a:t>
              </a:r>
            </a:p>
          </p:txBody>
        </p:sp>
      </p:grpSp>
      <p:grpSp>
        <p:nvGrpSpPr>
          <p:cNvPr id="43" name="Group 42">
            <a:extLst>
              <a:ext uri="{FF2B5EF4-FFF2-40B4-BE49-F238E27FC236}">
                <a16:creationId xmlns:a16="http://schemas.microsoft.com/office/drawing/2014/main" id="{10233655-A428-4195-AB9B-39637FA95C69}"/>
              </a:ext>
            </a:extLst>
          </p:cNvPr>
          <p:cNvGrpSpPr/>
          <p:nvPr/>
        </p:nvGrpSpPr>
        <p:grpSpPr>
          <a:xfrm>
            <a:off x="8157373" y="5478757"/>
            <a:ext cx="1782493" cy="1344243"/>
            <a:chOff x="3994910" y="4528044"/>
            <a:chExt cx="2526972" cy="1905681"/>
          </a:xfrm>
        </p:grpSpPr>
        <p:pic>
          <p:nvPicPr>
            <p:cNvPr id="44" name="Picture 2" descr="Image result for federal trade commission logo">
              <a:extLst>
                <a:ext uri="{FF2B5EF4-FFF2-40B4-BE49-F238E27FC236}">
                  <a16:creationId xmlns:a16="http://schemas.microsoft.com/office/drawing/2014/main" id="{97CE446F-A9AC-4C73-9EEC-63EAB41A698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01195" y="4528044"/>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5" name="Content Placeholder 2">
              <a:extLst>
                <a:ext uri="{FF2B5EF4-FFF2-40B4-BE49-F238E27FC236}">
                  <a16:creationId xmlns:a16="http://schemas.microsoft.com/office/drawing/2014/main" id="{4C27C8C3-10BB-446C-B224-033319D2E001}"/>
                </a:ext>
              </a:extLst>
            </p:cNvPr>
            <p:cNvSpPr txBox="1">
              <a:spLocks/>
            </p:cNvSpPr>
            <p:nvPr/>
          </p:nvSpPr>
          <p:spPr>
            <a:xfrm>
              <a:off x="3994910" y="5442444"/>
              <a:ext cx="2526972" cy="991281"/>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latin typeface="+mj-lt"/>
                </a:rPr>
                <a:t>FTC investigations</a:t>
              </a:r>
            </a:p>
          </p:txBody>
        </p:sp>
      </p:grpSp>
      <p:grpSp>
        <p:nvGrpSpPr>
          <p:cNvPr id="49" name="Group 48">
            <a:extLst>
              <a:ext uri="{FF2B5EF4-FFF2-40B4-BE49-F238E27FC236}">
                <a16:creationId xmlns:a16="http://schemas.microsoft.com/office/drawing/2014/main" id="{E7669428-0E4E-477A-A80D-FD0A4A2685DF}"/>
              </a:ext>
            </a:extLst>
          </p:cNvPr>
          <p:cNvGrpSpPr/>
          <p:nvPr/>
        </p:nvGrpSpPr>
        <p:grpSpPr>
          <a:xfrm>
            <a:off x="6383462" y="5453378"/>
            <a:ext cx="1677150" cy="1368178"/>
            <a:chOff x="2275598" y="4505936"/>
            <a:chExt cx="2377631" cy="1939612"/>
          </a:xfrm>
        </p:grpSpPr>
        <p:pic>
          <p:nvPicPr>
            <p:cNvPr id="50" name="Graphic 49" descr="Child with balloon">
              <a:extLst>
                <a:ext uri="{FF2B5EF4-FFF2-40B4-BE49-F238E27FC236}">
                  <a16:creationId xmlns:a16="http://schemas.microsoft.com/office/drawing/2014/main" id="{4B1824AE-A4FD-44B3-AE7D-3A3169971B5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07213" y="4505936"/>
              <a:ext cx="914400" cy="914400"/>
            </a:xfrm>
            <a:prstGeom prst="rect">
              <a:avLst/>
            </a:prstGeom>
          </p:spPr>
        </p:pic>
        <p:sp>
          <p:nvSpPr>
            <p:cNvPr id="51" name="Content Placeholder 2">
              <a:extLst>
                <a:ext uri="{FF2B5EF4-FFF2-40B4-BE49-F238E27FC236}">
                  <a16:creationId xmlns:a16="http://schemas.microsoft.com/office/drawing/2014/main" id="{C2BFBD17-0870-4357-A7F8-78702310A5C2}"/>
                </a:ext>
              </a:extLst>
            </p:cNvPr>
            <p:cNvSpPr txBox="1">
              <a:spLocks/>
            </p:cNvSpPr>
            <p:nvPr/>
          </p:nvSpPr>
          <p:spPr>
            <a:xfrm>
              <a:off x="2275598" y="5454267"/>
              <a:ext cx="2377631" cy="991281"/>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latin typeface="+mj-lt"/>
                </a:rPr>
                <a:t>child privacy violation</a:t>
              </a:r>
            </a:p>
          </p:txBody>
        </p:sp>
      </p:grpSp>
      <p:grpSp>
        <p:nvGrpSpPr>
          <p:cNvPr id="8" name="Group 7">
            <a:extLst>
              <a:ext uri="{FF2B5EF4-FFF2-40B4-BE49-F238E27FC236}">
                <a16:creationId xmlns:a16="http://schemas.microsoft.com/office/drawing/2014/main" id="{FD8C76AB-CD77-485C-88C2-3D66848F979B}"/>
              </a:ext>
            </a:extLst>
          </p:cNvPr>
          <p:cNvGrpSpPr/>
          <p:nvPr/>
        </p:nvGrpSpPr>
        <p:grpSpPr>
          <a:xfrm>
            <a:off x="4701610" y="5524739"/>
            <a:ext cx="1346379" cy="1297460"/>
            <a:chOff x="3080618" y="5300983"/>
            <a:chExt cx="1762285" cy="1698254"/>
          </a:xfrm>
        </p:grpSpPr>
        <p:sp>
          <p:nvSpPr>
            <p:cNvPr id="48" name="Content Placeholder 2">
              <a:extLst>
                <a:ext uri="{FF2B5EF4-FFF2-40B4-BE49-F238E27FC236}">
                  <a16:creationId xmlns:a16="http://schemas.microsoft.com/office/drawing/2014/main" id="{7EA39FF8-CCB5-42FE-96A4-E5C1B02BD644}"/>
                </a:ext>
              </a:extLst>
            </p:cNvPr>
            <p:cNvSpPr txBox="1">
              <a:spLocks/>
            </p:cNvSpPr>
            <p:nvPr/>
          </p:nvSpPr>
          <p:spPr>
            <a:xfrm>
              <a:off x="3080618" y="6007956"/>
              <a:ext cx="1762285" cy="99128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latin typeface="+mj-lt"/>
                </a:rPr>
                <a:t>tracking on smart TVs</a:t>
              </a:r>
            </a:p>
          </p:txBody>
        </p:sp>
        <p:pic>
          <p:nvPicPr>
            <p:cNvPr id="52" name="Graphic 51" descr="Television">
              <a:extLst>
                <a:ext uri="{FF2B5EF4-FFF2-40B4-BE49-F238E27FC236}">
                  <a16:creationId xmlns:a16="http://schemas.microsoft.com/office/drawing/2014/main" id="{5602EBFC-96DF-4C38-9320-292F3335D22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523962" y="5300983"/>
              <a:ext cx="844253" cy="844253"/>
            </a:xfrm>
            <a:prstGeom prst="rect">
              <a:avLst/>
            </a:prstGeom>
          </p:spPr>
        </p:pic>
      </p:grpSp>
    </p:spTree>
    <p:extLst>
      <p:ext uri="{BB962C8B-B14F-4D97-AF65-F5344CB8AC3E}">
        <p14:creationId xmlns:p14="http://schemas.microsoft.com/office/powerpoint/2010/main" val="272052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Studying cyber-criminal ecosystem</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96</a:t>
            </a:fld>
            <a:endParaRPr lang="en-US"/>
          </a:p>
        </p:txBody>
      </p:sp>
      <p:grpSp>
        <p:nvGrpSpPr>
          <p:cNvPr id="76" name="Group 75">
            <a:extLst>
              <a:ext uri="{FF2B5EF4-FFF2-40B4-BE49-F238E27FC236}">
                <a16:creationId xmlns:a16="http://schemas.microsoft.com/office/drawing/2014/main" id="{A07D224D-C4ED-4E44-930C-1DD0B8133CD3}"/>
              </a:ext>
            </a:extLst>
          </p:cNvPr>
          <p:cNvGrpSpPr/>
          <p:nvPr/>
        </p:nvGrpSpPr>
        <p:grpSpPr>
          <a:xfrm>
            <a:off x="2397600" y="1929600"/>
            <a:ext cx="6619147" cy="2044800"/>
            <a:chOff x="2397600" y="1929600"/>
            <a:chExt cx="6619147" cy="2044800"/>
          </a:xfrm>
        </p:grpSpPr>
        <p:sp>
          <p:nvSpPr>
            <p:cNvPr id="7" name="TextBox 6">
              <a:extLst>
                <a:ext uri="{FF2B5EF4-FFF2-40B4-BE49-F238E27FC236}">
                  <a16:creationId xmlns:a16="http://schemas.microsoft.com/office/drawing/2014/main" id="{04EE79F2-0E92-4895-A287-1419E23F6D5D}"/>
                </a:ext>
              </a:extLst>
            </p:cNvPr>
            <p:cNvSpPr txBox="1"/>
            <p:nvPr/>
          </p:nvSpPr>
          <p:spPr>
            <a:xfrm>
              <a:off x="5209999" y="2277332"/>
              <a:ext cx="3806748" cy="1697068"/>
            </a:xfrm>
            <a:prstGeom prst="rect">
              <a:avLst/>
            </a:prstGeom>
            <a:noFill/>
          </p:spPr>
          <p:txBody>
            <a:bodyPr wrap="none" rtlCol="0">
              <a:spAutoFit/>
            </a:bodyPr>
            <a:lstStyle/>
            <a:p>
              <a:pPr>
                <a:lnSpc>
                  <a:spcPct val="150000"/>
                </a:lnSpc>
              </a:pPr>
              <a:r>
                <a:rPr lang="en-US" sz="2400" dirty="0">
                  <a:latin typeface="+mj-lt"/>
                </a:rPr>
                <a:t>measuring at scale</a:t>
              </a:r>
            </a:p>
            <a:p>
              <a:pPr>
                <a:lnSpc>
                  <a:spcPct val="150000"/>
                </a:lnSpc>
              </a:pPr>
              <a:r>
                <a:rPr lang="en-US" sz="2400" dirty="0">
                  <a:latin typeface="+mj-lt"/>
                </a:rPr>
                <a:t>placing observation points</a:t>
              </a:r>
            </a:p>
            <a:p>
              <a:pPr>
                <a:lnSpc>
                  <a:spcPct val="150000"/>
                </a:lnSpc>
              </a:pPr>
              <a:r>
                <a:rPr lang="en-US" sz="2400" dirty="0">
                  <a:latin typeface="+mj-lt"/>
                </a:rPr>
                <a:t>protecting privacy of subjects</a:t>
              </a:r>
            </a:p>
          </p:txBody>
        </p:sp>
        <p:grpSp>
          <p:nvGrpSpPr>
            <p:cNvPr id="11" name="Group 10">
              <a:extLst>
                <a:ext uri="{FF2B5EF4-FFF2-40B4-BE49-F238E27FC236}">
                  <a16:creationId xmlns:a16="http://schemas.microsoft.com/office/drawing/2014/main" id="{0B7D8B3D-2650-4483-96C3-00817EF4701D}"/>
                </a:ext>
              </a:extLst>
            </p:cNvPr>
            <p:cNvGrpSpPr/>
            <p:nvPr/>
          </p:nvGrpSpPr>
          <p:grpSpPr>
            <a:xfrm>
              <a:off x="2397600" y="1929600"/>
              <a:ext cx="2952000" cy="1526400"/>
              <a:chOff x="2397600" y="1929600"/>
              <a:chExt cx="2952000" cy="1526400"/>
            </a:xfrm>
          </p:grpSpPr>
          <p:sp>
            <p:nvSpPr>
              <p:cNvPr id="6" name="Rectangle: Rounded Corners 5">
                <a:extLst>
                  <a:ext uri="{FF2B5EF4-FFF2-40B4-BE49-F238E27FC236}">
                    <a16:creationId xmlns:a16="http://schemas.microsoft.com/office/drawing/2014/main" id="{6966C64A-4A4F-442D-919E-130579639F60}"/>
                  </a:ext>
                </a:extLst>
              </p:cNvPr>
              <p:cNvSpPr/>
              <p:nvPr/>
            </p:nvSpPr>
            <p:spPr>
              <a:xfrm>
                <a:off x="3312000" y="1929600"/>
                <a:ext cx="2037600" cy="152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accent1"/>
                    </a:solidFill>
                    <a:latin typeface="Calibri Light" panose="020F0302020204030204"/>
                  </a:rPr>
                  <a:t>in the wild</a:t>
                </a:r>
              </a:p>
            </p:txBody>
          </p:sp>
          <p:pic>
            <p:nvPicPr>
              <p:cNvPr id="26" name="Graphic 25" descr="Globe">
                <a:extLst>
                  <a:ext uri="{FF2B5EF4-FFF2-40B4-BE49-F238E27FC236}">
                    <a16:creationId xmlns:a16="http://schemas.microsoft.com/office/drawing/2014/main" id="{EEBF62D2-B8FC-444E-B311-69194B3DA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97600" y="2235600"/>
                <a:ext cx="914400" cy="914400"/>
              </a:xfrm>
              <a:prstGeom prst="rect">
                <a:avLst/>
              </a:prstGeom>
            </p:spPr>
          </p:pic>
        </p:grpSp>
      </p:grpSp>
      <p:grpSp>
        <p:nvGrpSpPr>
          <p:cNvPr id="77" name="Group 76">
            <a:extLst>
              <a:ext uri="{FF2B5EF4-FFF2-40B4-BE49-F238E27FC236}">
                <a16:creationId xmlns:a16="http://schemas.microsoft.com/office/drawing/2014/main" id="{581B526E-3A52-41EB-88C3-1E5C908799C2}"/>
              </a:ext>
            </a:extLst>
          </p:cNvPr>
          <p:cNvGrpSpPr/>
          <p:nvPr/>
        </p:nvGrpSpPr>
        <p:grpSpPr>
          <a:xfrm>
            <a:off x="2397600" y="3759600"/>
            <a:ext cx="7397020" cy="1526400"/>
            <a:chOff x="2397600" y="3759600"/>
            <a:chExt cx="7397020" cy="1526400"/>
          </a:xfrm>
        </p:grpSpPr>
        <p:sp>
          <p:nvSpPr>
            <p:cNvPr id="24" name="TextBox 23">
              <a:extLst>
                <a:ext uri="{FF2B5EF4-FFF2-40B4-BE49-F238E27FC236}">
                  <a16:creationId xmlns:a16="http://schemas.microsoft.com/office/drawing/2014/main" id="{13B55FD7-62FB-4D0A-91E7-8C7A696A8EA0}"/>
                </a:ext>
              </a:extLst>
            </p:cNvPr>
            <p:cNvSpPr txBox="1"/>
            <p:nvPr/>
          </p:nvSpPr>
          <p:spPr>
            <a:xfrm>
              <a:off x="5183999" y="4131265"/>
              <a:ext cx="4610621" cy="1143070"/>
            </a:xfrm>
            <a:prstGeom prst="rect">
              <a:avLst/>
            </a:prstGeom>
            <a:noFill/>
          </p:spPr>
          <p:txBody>
            <a:bodyPr wrap="none" rtlCol="0">
              <a:spAutoFit/>
            </a:bodyPr>
            <a:lstStyle/>
            <a:p>
              <a:pPr>
                <a:lnSpc>
                  <a:spcPct val="150000"/>
                </a:lnSpc>
              </a:pPr>
              <a:r>
                <a:rPr lang="en-US" sz="2400" dirty="0">
                  <a:latin typeface="+mj-lt"/>
                </a:rPr>
                <a:t>achieving realistic interactions</a:t>
              </a:r>
            </a:p>
            <a:p>
              <a:pPr>
                <a:lnSpc>
                  <a:spcPct val="150000"/>
                </a:lnSpc>
              </a:pPr>
              <a:r>
                <a:rPr lang="en-US" sz="2400" dirty="0">
                  <a:latin typeface="+mj-lt"/>
                </a:rPr>
                <a:t>understanding underlying behaviors</a:t>
              </a:r>
            </a:p>
          </p:txBody>
        </p:sp>
        <p:grpSp>
          <p:nvGrpSpPr>
            <p:cNvPr id="10" name="Group 9">
              <a:extLst>
                <a:ext uri="{FF2B5EF4-FFF2-40B4-BE49-F238E27FC236}">
                  <a16:creationId xmlns:a16="http://schemas.microsoft.com/office/drawing/2014/main" id="{460B99C1-DB80-4C35-8356-EFBA3E0A20CF}"/>
                </a:ext>
              </a:extLst>
            </p:cNvPr>
            <p:cNvGrpSpPr/>
            <p:nvPr/>
          </p:nvGrpSpPr>
          <p:grpSpPr>
            <a:xfrm>
              <a:off x="2397600" y="3759600"/>
              <a:ext cx="2952000" cy="1526400"/>
              <a:chOff x="2397600" y="3759600"/>
              <a:chExt cx="2952000" cy="1526400"/>
            </a:xfrm>
          </p:grpSpPr>
          <p:sp>
            <p:nvSpPr>
              <p:cNvPr id="19" name="Rectangle: Rounded Corners 18">
                <a:extLst>
                  <a:ext uri="{FF2B5EF4-FFF2-40B4-BE49-F238E27FC236}">
                    <a16:creationId xmlns:a16="http://schemas.microsoft.com/office/drawing/2014/main" id="{9E77149B-5B11-4DC1-881E-2F39EAB0DF2A}"/>
                  </a:ext>
                </a:extLst>
              </p:cNvPr>
              <p:cNvSpPr/>
              <p:nvPr/>
            </p:nvSpPr>
            <p:spPr>
              <a:xfrm>
                <a:off x="3312000" y="3759600"/>
                <a:ext cx="2037600" cy="152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b="1" dirty="0">
                    <a:solidFill>
                      <a:schemeClr val="accent1"/>
                    </a:solidFill>
                    <a:latin typeface="Calibri Light" panose="020F0302020204030204"/>
                  </a:rPr>
                  <a:t>in the lab</a:t>
                </a:r>
              </a:p>
            </p:txBody>
          </p:sp>
          <p:pic>
            <p:nvPicPr>
              <p:cNvPr id="27" name="Graphic 26" descr="Microscope">
                <a:extLst>
                  <a:ext uri="{FF2B5EF4-FFF2-40B4-BE49-F238E27FC236}">
                    <a16:creationId xmlns:a16="http://schemas.microsoft.com/office/drawing/2014/main" id="{729458D6-EE9C-4836-A51E-FB15F9E749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97600" y="4065600"/>
                <a:ext cx="914400" cy="914400"/>
              </a:xfrm>
              <a:prstGeom prst="rect">
                <a:avLst/>
              </a:prstGeom>
            </p:spPr>
          </p:pic>
        </p:grpSp>
      </p:grpSp>
      <p:grpSp>
        <p:nvGrpSpPr>
          <p:cNvPr id="78" name="Group 77">
            <a:extLst>
              <a:ext uri="{FF2B5EF4-FFF2-40B4-BE49-F238E27FC236}">
                <a16:creationId xmlns:a16="http://schemas.microsoft.com/office/drawing/2014/main" id="{714BB133-146E-46CC-B761-DD07D88462C1}"/>
              </a:ext>
            </a:extLst>
          </p:cNvPr>
          <p:cNvGrpSpPr/>
          <p:nvPr/>
        </p:nvGrpSpPr>
        <p:grpSpPr>
          <a:xfrm>
            <a:off x="590457" y="2169315"/>
            <a:ext cx="1810743" cy="3369148"/>
            <a:chOff x="590457" y="2169315"/>
            <a:chExt cx="1810743" cy="3369148"/>
          </a:xfrm>
        </p:grpSpPr>
        <p:sp>
          <p:nvSpPr>
            <p:cNvPr id="28" name="Arrow: Curved Right 27">
              <a:extLst>
                <a:ext uri="{FF2B5EF4-FFF2-40B4-BE49-F238E27FC236}">
                  <a16:creationId xmlns:a16="http://schemas.microsoft.com/office/drawing/2014/main" id="{5BD85406-A600-40C7-8F66-9A42152A364C}"/>
                </a:ext>
              </a:extLst>
            </p:cNvPr>
            <p:cNvSpPr/>
            <p:nvPr/>
          </p:nvSpPr>
          <p:spPr>
            <a:xfrm rot="10800000" flipH="1">
              <a:off x="1486800" y="2635200"/>
              <a:ext cx="914400" cy="2158464"/>
            </a:xfrm>
            <a:prstGeom prst="curved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30399AB5-CD22-4D9E-A8A6-15E5BB25EBD6}"/>
                </a:ext>
              </a:extLst>
            </p:cNvPr>
            <p:cNvSpPr txBox="1"/>
            <p:nvPr/>
          </p:nvSpPr>
          <p:spPr>
            <a:xfrm>
              <a:off x="630587" y="2169315"/>
              <a:ext cx="1579227" cy="1015663"/>
            </a:xfrm>
            <a:prstGeom prst="rect">
              <a:avLst/>
            </a:prstGeom>
            <a:noFill/>
          </p:spPr>
          <p:txBody>
            <a:bodyPr wrap="square" rtlCol="0">
              <a:spAutoFit/>
            </a:bodyPr>
            <a:lstStyle/>
            <a:p>
              <a:r>
                <a:rPr lang="en-US" sz="2000" b="1" dirty="0">
                  <a:solidFill>
                    <a:schemeClr val="accent2"/>
                  </a:solidFill>
                  <a:latin typeface="+mj-lt"/>
                </a:rPr>
                <a:t>discover systematic trend</a:t>
              </a:r>
            </a:p>
          </p:txBody>
        </p:sp>
        <p:sp>
          <p:nvSpPr>
            <p:cNvPr id="30" name="TextBox 29">
              <a:extLst>
                <a:ext uri="{FF2B5EF4-FFF2-40B4-BE49-F238E27FC236}">
                  <a16:creationId xmlns:a16="http://schemas.microsoft.com/office/drawing/2014/main" id="{545CFB03-B0C5-4174-B782-66A7D27618D5}"/>
                </a:ext>
              </a:extLst>
            </p:cNvPr>
            <p:cNvSpPr txBox="1"/>
            <p:nvPr/>
          </p:nvSpPr>
          <p:spPr>
            <a:xfrm>
              <a:off x="590457" y="4522800"/>
              <a:ext cx="1238399" cy="1015663"/>
            </a:xfrm>
            <a:prstGeom prst="rect">
              <a:avLst/>
            </a:prstGeom>
            <a:noFill/>
          </p:spPr>
          <p:txBody>
            <a:bodyPr wrap="square" rtlCol="0">
              <a:spAutoFit/>
            </a:bodyPr>
            <a:lstStyle/>
            <a:p>
              <a:r>
                <a:rPr lang="en-US" sz="2000" b="1" dirty="0">
                  <a:solidFill>
                    <a:schemeClr val="accent2"/>
                  </a:solidFill>
                  <a:latin typeface="+mj-lt"/>
                </a:rPr>
                <a:t>Identify initial evidence</a:t>
              </a:r>
            </a:p>
          </p:txBody>
        </p:sp>
      </p:grpSp>
      <p:grpSp>
        <p:nvGrpSpPr>
          <p:cNvPr id="79" name="Group 78">
            <a:extLst>
              <a:ext uri="{FF2B5EF4-FFF2-40B4-BE49-F238E27FC236}">
                <a16:creationId xmlns:a16="http://schemas.microsoft.com/office/drawing/2014/main" id="{959F2D1C-E464-4DF2-B90B-991A4A7B3492}"/>
              </a:ext>
            </a:extLst>
          </p:cNvPr>
          <p:cNvGrpSpPr/>
          <p:nvPr/>
        </p:nvGrpSpPr>
        <p:grpSpPr>
          <a:xfrm>
            <a:off x="9168000" y="2140532"/>
            <a:ext cx="2745572" cy="1833868"/>
            <a:chOff x="9168000" y="2140532"/>
            <a:chExt cx="2745572" cy="1833868"/>
          </a:xfrm>
        </p:grpSpPr>
        <p:sp>
          <p:nvSpPr>
            <p:cNvPr id="3" name="Right Brace 2">
              <a:extLst>
                <a:ext uri="{FF2B5EF4-FFF2-40B4-BE49-F238E27FC236}">
                  <a16:creationId xmlns:a16="http://schemas.microsoft.com/office/drawing/2014/main" id="{C90882C5-48AF-4EFF-B55B-1E2BF729C982}"/>
                </a:ext>
              </a:extLst>
            </p:cNvPr>
            <p:cNvSpPr/>
            <p:nvPr/>
          </p:nvSpPr>
          <p:spPr>
            <a:xfrm>
              <a:off x="9168000" y="2140532"/>
              <a:ext cx="158400" cy="1833868"/>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F7741185-8FE8-4C68-B843-1879CD5C8CC7}"/>
                </a:ext>
              </a:extLst>
            </p:cNvPr>
            <p:cNvSpPr txBox="1"/>
            <p:nvPr/>
          </p:nvSpPr>
          <p:spPr>
            <a:xfrm>
              <a:off x="9496825" y="2422730"/>
              <a:ext cx="2416747" cy="1323439"/>
            </a:xfrm>
            <a:prstGeom prst="rect">
              <a:avLst/>
            </a:prstGeom>
            <a:noFill/>
          </p:spPr>
          <p:txBody>
            <a:bodyPr wrap="square" rtlCol="0">
              <a:spAutoFit/>
            </a:bodyPr>
            <a:lstStyle/>
            <a:p>
              <a:r>
                <a:rPr lang="en-US" sz="2000" dirty="0">
                  <a:latin typeface="+mj-lt"/>
                </a:rPr>
                <a:t>Built system that interacts with criminals to study internal activities</a:t>
              </a:r>
            </a:p>
          </p:txBody>
        </p:sp>
      </p:grpSp>
      <p:grpSp>
        <p:nvGrpSpPr>
          <p:cNvPr id="80" name="Group 79">
            <a:extLst>
              <a:ext uri="{FF2B5EF4-FFF2-40B4-BE49-F238E27FC236}">
                <a16:creationId xmlns:a16="http://schemas.microsoft.com/office/drawing/2014/main" id="{BF5E341B-7DBE-45EE-901A-4029781B3758}"/>
              </a:ext>
            </a:extLst>
          </p:cNvPr>
          <p:cNvGrpSpPr/>
          <p:nvPr/>
        </p:nvGrpSpPr>
        <p:grpSpPr>
          <a:xfrm>
            <a:off x="9799200" y="3978968"/>
            <a:ext cx="2173173" cy="1631216"/>
            <a:chOff x="9799200" y="3978968"/>
            <a:chExt cx="2173173" cy="1631216"/>
          </a:xfrm>
        </p:grpSpPr>
        <p:sp>
          <p:nvSpPr>
            <p:cNvPr id="23" name="Right Brace 22">
              <a:extLst>
                <a:ext uri="{FF2B5EF4-FFF2-40B4-BE49-F238E27FC236}">
                  <a16:creationId xmlns:a16="http://schemas.microsoft.com/office/drawing/2014/main" id="{4CB941A0-3D24-4AEB-885A-F1AAE64A9B37}"/>
                </a:ext>
              </a:extLst>
            </p:cNvPr>
            <p:cNvSpPr/>
            <p:nvPr/>
          </p:nvSpPr>
          <p:spPr>
            <a:xfrm>
              <a:off x="9799200" y="4190989"/>
              <a:ext cx="118200" cy="1126546"/>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3AC2BA41-1A24-427D-B47E-635333E6E33A}"/>
                </a:ext>
              </a:extLst>
            </p:cNvPr>
            <p:cNvSpPr txBox="1"/>
            <p:nvPr/>
          </p:nvSpPr>
          <p:spPr>
            <a:xfrm>
              <a:off x="10072800" y="3978968"/>
              <a:ext cx="1899573" cy="1631216"/>
            </a:xfrm>
            <a:prstGeom prst="rect">
              <a:avLst/>
            </a:prstGeom>
            <a:noFill/>
          </p:spPr>
          <p:txBody>
            <a:bodyPr wrap="square" rtlCol="0">
              <a:spAutoFit/>
            </a:bodyPr>
            <a:lstStyle/>
            <a:p>
              <a:r>
                <a:rPr lang="en-US" sz="2000" dirty="0">
                  <a:latin typeface="+mj-lt"/>
                </a:rPr>
                <a:t>Built system that interacts with malware to establish ground truth</a:t>
              </a:r>
            </a:p>
          </p:txBody>
        </p:sp>
      </p:grpSp>
      <p:sp>
        <p:nvSpPr>
          <p:cNvPr id="36" name="TextBox 35">
            <a:extLst>
              <a:ext uri="{FF2B5EF4-FFF2-40B4-BE49-F238E27FC236}">
                <a16:creationId xmlns:a16="http://schemas.microsoft.com/office/drawing/2014/main" id="{207DFBB2-189A-44F9-A23E-A366873BCE31}"/>
              </a:ext>
            </a:extLst>
          </p:cNvPr>
          <p:cNvSpPr txBox="1"/>
          <p:nvPr/>
        </p:nvSpPr>
        <p:spPr>
          <a:xfrm>
            <a:off x="7646401" y="938813"/>
            <a:ext cx="4267172" cy="461665"/>
          </a:xfrm>
          <a:prstGeom prst="rect">
            <a:avLst/>
          </a:prstGeom>
          <a:noFill/>
        </p:spPr>
        <p:txBody>
          <a:bodyPr wrap="square" rtlCol="0">
            <a:spAutoFit/>
          </a:bodyPr>
          <a:lstStyle/>
          <a:p>
            <a:pPr algn="r"/>
            <a:r>
              <a:rPr lang="en-US" sz="2400" b="1" dirty="0">
                <a:solidFill>
                  <a:schemeClr val="accent1"/>
                </a:solidFill>
                <a:latin typeface="+mj-lt"/>
              </a:rPr>
              <a:t>IEEE S&amp;P ’18, KDD ‘17, NDSS ‘14</a:t>
            </a:r>
          </a:p>
        </p:txBody>
      </p:sp>
      <p:grpSp>
        <p:nvGrpSpPr>
          <p:cNvPr id="13" name="Group 12">
            <a:extLst>
              <a:ext uri="{FF2B5EF4-FFF2-40B4-BE49-F238E27FC236}">
                <a16:creationId xmlns:a16="http://schemas.microsoft.com/office/drawing/2014/main" id="{450EE40B-C269-4DA3-83F0-EE82423FC09D}"/>
              </a:ext>
            </a:extLst>
          </p:cNvPr>
          <p:cNvGrpSpPr/>
          <p:nvPr/>
        </p:nvGrpSpPr>
        <p:grpSpPr>
          <a:xfrm>
            <a:off x="5068426" y="962051"/>
            <a:ext cx="2577975" cy="876854"/>
            <a:chOff x="4218824" y="798229"/>
            <a:chExt cx="2577975" cy="876854"/>
          </a:xfrm>
        </p:grpSpPr>
        <p:sp>
          <p:nvSpPr>
            <p:cNvPr id="12" name="Rectangle: Rounded Corners 11">
              <a:extLst>
                <a:ext uri="{FF2B5EF4-FFF2-40B4-BE49-F238E27FC236}">
                  <a16:creationId xmlns:a16="http://schemas.microsoft.com/office/drawing/2014/main" id="{9CF05AC4-DB1C-4401-BB17-DBC05D9332AC}"/>
                </a:ext>
              </a:extLst>
            </p:cNvPr>
            <p:cNvSpPr/>
            <p:nvPr/>
          </p:nvSpPr>
          <p:spPr>
            <a:xfrm>
              <a:off x="4218824" y="798229"/>
              <a:ext cx="2577975" cy="876854"/>
            </a:xfrm>
            <a:prstGeom prst="roundRect">
              <a:avLst/>
            </a:prstGeom>
            <a:ln w="38100">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53" name="Graphic 52" descr="Devil face with solid fill">
              <a:extLst>
                <a:ext uri="{FF2B5EF4-FFF2-40B4-BE49-F238E27FC236}">
                  <a16:creationId xmlns:a16="http://schemas.microsoft.com/office/drawing/2014/main" id="{8508E804-5CB4-4761-99FA-44D4A305D70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75782" y="942734"/>
              <a:ext cx="571741" cy="571741"/>
            </a:xfrm>
            <a:prstGeom prst="rect">
              <a:avLst/>
            </a:prstGeom>
          </p:spPr>
        </p:pic>
        <p:pic>
          <p:nvPicPr>
            <p:cNvPr id="54" name="Graphic 53" descr="Devil face with solid fill">
              <a:extLst>
                <a:ext uri="{FF2B5EF4-FFF2-40B4-BE49-F238E27FC236}">
                  <a16:creationId xmlns:a16="http://schemas.microsoft.com/office/drawing/2014/main" id="{AF3AD026-CC63-47A1-9D6A-6D8D3673B0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81173" y="947444"/>
              <a:ext cx="571741" cy="571741"/>
            </a:xfrm>
            <a:prstGeom prst="rect">
              <a:avLst/>
            </a:prstGeom>
          </p:spPr>
        </p:pic>
        <p:pic>
          <p:nvPicPr>
            <p:cNvPr id="55" name="Graphic 54" descr="Devil face with solid fill">
              <a:extLst>
                <a:ext uri="{FF2B5EF4-FFF2-40B4-BE49-F238E27FC236}">
                  <a16:creationId xmlns:a16="http://schemas.microsoft.com/office/drawing/2014/main" id="{F0B7D0F6-1A38-4A44-950A-7B92EE278A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33912" y="943580"/>
              <a:ext cx="571741" cy="571741"/>
            </a:xfrm>
            <a:prstGeom prst="rect">
              <a:avLst/>
            </a:prstGeom>
          </p:spPr>
        </p:pic>
      </p:grpSp>
      <p:pic>
        <p:nvPicPr>
          <p:cNvPr id="56" name="Graphic 55" descr="Research">
            <a:extLst>
              <a:ext uri="{FF2B5EF4-FFF2-40B4-BE49-F238E27FC236}">
                <a16:creationId xmlns:a16="http://schemas.microsoft.com/office/drawing/2014/main" id="{9D2A8AA2-F702-4D93-B66E-C312E7F2C7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61602" y="1103377"/>
            <a:ext cx="621045" cy="621045"/>
          </a:xfrm>
          <a:prstGeom prst="rect">
            <a:avLst/>
          </a:prstGeom>
        </p:spPr>
      </p:pic>
      <p:grpSp>
        <p:nvGrpSpPr>
          <p:cNvPr id="81" name="Group 80">
            <a:extLst>
              <a:ext uri="{FF2B5EF4-FFF2-40B4-BE49-F238E27FC236}">
                <a16:creationId xmlns:a16="http://schemas.microsoft.com/office/drawing/2014/main" id="{CA1C155B-3D13-41B2-A1BB-7AAB193B8CFB}"/>
              </a:ext>
            </a:extLst>
          </p:cNvPr>
          <p:cNvGrpSpPr/>
          <p:nvPr/>
        </p:nvGrpSpPr>
        <p:grpSpPr>
          <a:xfrm>
            <a:off x="399616" y="1088977"/>
            <a:ext cx="4029309" cy="707886"/>
            <a:chOff x="399616" y="1088977"/>
            <a:chExt cx="4029309" cy="707886"/>
          </a:xfrm>
        </p:grpSpPr>
        <p:pic>
          <p:nvPicPr>
            <p:cNvPr id="57" name="Graphic 56" descr="Devil face with solid fill">
              <a:extLst>
                <a:ext uri="{FF2B5EF4-FFF2-40B4-BE49-F238E27FC236}">
                  <a16:creationId xmlns:a16="http://schemas.microsoft.com/office/drawing/2014/main" id="{9F9DFE42-B3DB-48C9-A5EB-80334BE29F8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44557" y="1169645"/>
              <a:ext cx="571741" cy="571741"/>
            </a:xfrm>
            <a:prstGeom prst="rect">
              <a:avLst/>
            </a:prstGeom>
          </p:spPr>
        </p:pic>
        <p:sp>
          <p:nvSpPr>
            <p:cNvPr id="58" name="TextBox 57">
              <a:extLst>
                <a:ext uri="{FF2B5EF4-FFF2-40B4-BE49-F238E27FC236}">
                  <a16:creationId xmlns:a16="http://schemas.microsoft.com/office/drawing/2014/main" id="{B49FE52F-D705-4D98-9CFE-A464EB61348A}"/>
                </a:ext>
              </a:extLst>
            </p:cNvPr>
            <p:cNvSpPr txBox="1"/>
            <p:nvPr/>
          </p:nvSpPr>
          <p:spPr>
            <a:xfrm>
              <a:off x="399616" y="1088977"/>
              <a:ext cx="2972025" cy="707886"/>
            </a:xfrm>
            <a:prstGeom prst="rect">
              <a:avLst/>
            </a:prstGeom>
            <a:noFill/>
          </p:spPr>
          <p:txBody>
            <a:bodyPr wrap="square" rtlCol="0">
              <a:spAutoFit/>
            </a:bodyPr>
            <a:lstStyle/>
            <a:p>
              <a:pPr algn="r"/>
              <a:r>
                <a:rPr lang="en-US" sz="2000" dirty="0">
                  <a:solidFill>
                    <a:schemeClr val="accent1"/>
                  </a:solidFill>
                  <a:latin typeface="+mj-lt"/>
                </a:rPr>
                <a:t>network infrastructure</a:t>
              </a:r>
            </a:p>
            <a:p>
              <a:pPr algn="r"/>
              <a:r>
                <a:rPr lang="en-US" sz="2000" dirty="0">
                  <a:solidFill>
                    <a:schemeClr val="accent1"/>
                  </a:solidFill>
                  <a:latin typeface="+mj-lt"/>
                </a:rPr>
                <a:t>cryptocurrency payments</a:t>
              </a:r>
            </a:p>
          </p:txBody>
        </p:sp>
        <p:cxnSp>
          <p:nvCxnSpPr>
            <p:cNvPr id="16" name="Connector: Elbow 15">
              <a:extLst>
                <a:ext uri="{FF2B5EF4-FFF2-40B4-BE49-F238E27FC236}">
                  <a16:creationId xmlns:a16="http://schemas.microsoft.com/office/drawing/2014/main" id="{09655686-F812-4162-8201-0BFC2E31E89A}"/>
                </a:ext>
              </a:extLst>
            </p:cNvPr>
            <p:cNvCxnSpPr>
              <a:cxnSpLocks/>
            </p:cNvCxnSpPr>
            <p:nvPr/>
          </p:nvCxnSpPr>
          <p:spPr>
            <a:xfrm rot="5400000">
              <a:off x="3999595" y="1312056"/>
              <a:ext cx="16964" cy="841697"/>
            </a:xfrm>
            <a:prstGeom prst="bentConnector3">
              <a:avLst>
                <a:gd name="adj1" fmla="val 2381302"/>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9" name="Connector: Elbow 58">
            <a:extLst>
              <a:ext uri="{FF2B5EF4-FFF2-40B4-BE49-F238E27FC236}">
                <a16:creationId xmlns:a16="http://schemas.microsoft.com/office/drawing/2014/main" id="{32C1C5DF-15C6-4884-838D-242F9651245F}"/>
              </a:ext>
            </a:extLst>
          </p:cNvPr>
          <p:cNvCxnSpPr>
            <a:cxnSpLocks/>
          </p:cNvCxnSpPr>
          <p:nvPr/>
        </p:nvCxnSpPr>
        <p:spPr>
          <a:xfrm rot="5400000" flipH="1" flipV="1">
            <a:off x="5459677" y="731454"/>
            <a:ext cx="41415" cy="1944521"/>
          </a:xfrm>
          <a:prstGeom prst="bentConnector3">
            <a:avLst>
              <a:gd name="adj1" fmla="val -124737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4517891C-EAC4-4F3E-B50A-F6B0FA5E3754}"/>
              </a:ext>
            </a:extLst>
          </p:cNvPr>
          <p:cNvGrpSpPr/>
          <p:nvPr/>
        </p:nvGrpSpPr>
        <p:grpSpPr>
          <a:xfrm>
            <a:off x="3961281" y="5536041"/>
            <a:ext cx="1602189" cy="1298237"/>
            <a:chOff x="5933657" y="4607991"/>
            <a:chExt cx="2217439" cy="1796767"/>
          </a:xfrm>
        </p:grpSpPr>
        <p:pic>
          <p:nvPicPr>
            <p:cNvPr id="65" name="Graphic 64" descr="Bitcoin">
              <a:extLst>
                <a:ext uri="{FF2B5EF4-FFF2-40B4-BE49-F238E27FC236}">
                  <a16:creationId xmlns:a16="http://schemas.microsoft.com/office/drawing/2014/main" id="{2475E8A3-18EB-4047-A48E-DC626B51B3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615088" y="4607991"/>
              <a:ext cx="914400" cy="914400"/>
            </a:xfrm>
            <a:prstGeom prst="rect">
              <a:avLst/>
            </a:prstGeom>
          </p:spPr>
        </p:pic>
        <p:sp>
          <p:nvSpPr>
            <p:cNvPr id="66" name="Content Placeholder 2">
              <a:extLst>
                <a:ext uri="{FF2B5EF4-FFF2-40B4-BE49-F238E27FC236}">
                  <a16:creationId xmlns:a16="http://schemas.microsoft.com/office/drawing/2014/main" id="{C741B2B9-C529-482C-9BC3-F486E6A5A7AE}"/>
                </a:ext>
              </a:extLst>
            </p:cNvPr>
            <p:cNvSpPr txBox="1">
              <a:spLocks/>
            </p:cNvSpPr>
            <p:nvPr/>
          </p:nvSpPr>
          <p:spPr>
            <a:xfrm>
              <a:off x="5933657" y="5413476"/>
              <a:ext cx="2217439" cy="99128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latin typeface="+mj-lt"/>
                </a:rPr>
                <a:t>$16 million illicit bitcoins</a:t>
              </a:r>
            </a:p>
          </p:txBody>
        </p:sp>
      </p:grpSp>
      <p:grpSp>
        <p:nvGrpSpPr>
          <p:cNvPr id="67" name="Group 66">
            <a:extLst>
              <a:ext uri="{FF2B5EF4-FFF2-40B4-BE49-F238E27FC236}">
                <a16:creationId xmlns:a16="http://schemas.microsoft.com/office/drawing/2014/main" id="{08FA4D49-F863-4148-B57E-1BE72C9FC32B}"/>
              </a:ext>
            </a:extLst>
          </p:cNvPr>
          <p:cNvGrpSpPr/>
          <p:nvPr/>
        </p:nvGrpSpPr>
        <p:grpSpPr>
          <a:xfrm>
            <a:off x="7808630" y="5443605"/>
            <a:ext cx="1832219" cy="1395205"/>
            <a:chOff x="8975463" y="4473785"/>
            <a:chExt cx="2535802" cy="1930972"/>
          </a:xfrm>
        </p:grpSpPr>
        <p:sp>
          <p:nvSpPr>
            <p:cNvPr id="68" name="Content Placeholder 2">
              <a:extLst>
                <a:ext uri="{FF2B5EF4-FFF2-40B4-BE49-F238E27FC236}">
                  <a16:creationId xmlns:a16="http://schemas.microsoft.com/office/drawing/2014/main" id="{77A3B3F3-4498-412F-98AD-723EC0402902}"/>
                </a:ext>
              </a:extLst>
            </p:cNvPr>
            <p:cNvSpPr txBox="1">
              <a:spLocks/>
            </p:cNvSpPr>
            <p:nvPr/>
          </p:nvSpPr>
          <p:spPr>
            <a:xfrm>
              <a:off x="8975463" y="5413475"/>
              <a:ext cx="2535802" cy="991282"/>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latin typeface="+mj-lt"/>
                </a:rPr>
                <a:t>FBI investigations</a:t>
              </a:r>
            </a:p>
          </p:txBody>
        </p:sp>
        <p:pic>
          <p:nvPicPr>
            <p:cNvPr id="69" name="Picture 4" descr="Image result for fbi logo">
              <a:extLst>
                <a:ext uri="{FF2B5EF4-FFF2-40B4-BE49-F238E27FC236}">
                  <a16:creationId xmlns:a16="http://schemas.microsoft.com/office/drawing/2014/main" id="{0B70810E-CA2B-468B-9129-AC3DDF4EE7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34518" y="4473785"/>
              <a:ext cx="962409" cy="9912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BE03EC8-2B12-491C-9EB5-BE62BACF4718}"/>
              </a:ext>
            </a:extLst>
          </p:cNvPr>
          <p:cNvGrpSpPr/>
          <p:nvPr/>
        </p:nvGrpSpPr>
        <p:grpSpPr>
          <a:xfrm>
            <a:off x="5775653" y="5610184"/>
            <a:ext cx="1820794" cy="1224094"/>
            <a:chOff x="7317911" y="4725722"/>
            <a:chExt cx="2519989" cy="1694153"/>
          </a:xfrm>
        </p:grpSpPr>
        <p:sp>
          <p:nvSpPr>
            <p:cNvPr id="71" name="Content Placeholder 2">
              <a:extLst>
                <a:ext uri="{FF2B5EF4-FFF2-40B4-BE49-F238E27FC236}">
                  <a16:creationId xmlns:a16="http://schemas.microsoft.com/office/drawing/2014/main" id="{B62AD9C9-5CFE-45DB-AD94-77DB1180F6AF}"/>
                </a:ext>
              </a:extLst>
            </p:cNvPr>
            <p:cNvSpPr txBox="1">
              <a:spLocks/>
            </p:cNvSpPr>
            <p:nvPr/>
          </p:nvSpPr>
          <p:spPr>
            <a:xfrm>
              <a:off x="7317911" y="5428594"/>
              <a:ext cx="2519989" cy="99128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latin typeface="+mj-lt"/>
                </a:rPr>
                <a:t>industry intervention</a:t>
              </a:r>
            </a:p>
          </p:txBody>
        </p:sp>
        <p:pic>
          <p:nvPicPr>
            <p:cNvPr id="72" name="Picture 6" descr="Image result for google logo">
              <a:extLst>
                <a:ext uri="{FF2B5EF4-FFF2-40B4-BE49-F238E27FC236}">
                  <a16:creationId xmlns:a16="http://schemas.microsoft.com/office/drawing/2014/main" id="{43912A75-2E4B-40AD-8328-6A9BC868BEB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63094" y="4725722"/>
              <a:ext cx="667327" cy="6673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34CD54D4-26B6-4644-A774-453B8E969AB7}"/>
              </a:ext>
            </a:extLst>
          </p:cNvPr>
          <p:cNvGrpSpPr/>
          <p:nvPr/>
        </p:nvGrpSpPr>
        <p:grpSpPr>
          <a:xfrm>
            <a:off x="1314851" y="5589600"/>
            <a:ext cx="2601447" cy="1224452"/>
            <a:chOff x="1333162" y="5534371"/>
            <a:chExt cx="2601447" cy="1224452"/>
          </a:xfrm>
        </p:grpSpPr>
        <p:pic>
          <p:nvPicPr>
            <p:cNvPr id="73" name="Graphic 72" descr="Research">
              <a:extLst>
                <a:ext uri="{FF2B5EF4-FFF2-40B4-BE49-F238E27FC236}">
                  <a16:creationId xmlns:a16="http://schemas.microsoft.com/office/drawing/2014/main" id="{C4F75796-690C-4CCA-84D5-1479EEB4FB2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78693" y="5534371"/>
              <a:ext cx="621045" cy="621045"/>
            </a:xfrm>
            <a:prstGeom prst="rect">
              <a:avLst/>
            </a:prstGeom>
          </p:spPr>
        </p:pic>
        <p:sp>
          <p:nvSpPr>
            <p:cNvPr id="74" name="Content Placeholder 2">
              <a:extLst>
                <a:ext uri="{FF2B5EF4-FFF2-40B4-BE49-F238E27FC236}">
                  <a16:creationId xmlns:a16="http://schemas.microsoft.com/office/drawing/2014/main" id="{3F39E41B-2F5C-4307-AC0D-E95C8A7B1776}"/>
                </a:ext>
              </a:extLst>
            </p:cNvPr>
            <p:cNvSpPr txBox="1">
              <a:spLocks/>
            </p:cNvSpPr>
            <p:nvPr/>
          </p:nvSpPr>
          <p:spPr>
            <a:xfrm>
              <a:off x="1333162" y="6042582"/>
              <a:ext cx="2601447" cy="71624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dirty="0">
                  <a:latin typeface="+mj-lt"/>
                </a:rPr>
                <a:t>discovered ecosystem &amp; weaknesses</a:t>
              </a:r>
            </a:p>
          </p:txBody>
        </p:sp>
      </p:grpSp>
    </p:spTree>
    <p:extLst>
      <p:ext uri="{BB962C8B-B14F-4D97-AF65-F5344CB8AC3E}">
        <p14:creationId xmlns:p14="http://schemas.microsoft.com/office/powerpoint/2010/main" val="190815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Focus of the talk: Smart home IoT security &amp; privacy</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97</a:t>
            </a:fld>
            <a:endParaRPr lang="en-US"/>
          </a:p>
        </p:txBody>
      </p:sp>
      <p:sp>
        <p:nvSpPr>
          <p:cNvPr id="6" name="Rectangle: Rounded Corners 5">
            <a:extLst>
              <a:ext uri="{FF2B5EF4-FFF2-40B4-BE49-F238E27FC236}">
                <a16:creationId xmlns:a16="http://schemas.microsoft.com/office/drawing/2014/main" id="{6966C64A-4A4F-442D-919E-130579639F60}"/>
              </a:ext>
            </a:extLst>
          </p:cNvPr>
          <p:cNvSpPr/>
          <p:nvPr/>
        </p:nvSpPr>
        <p:spPr>
          <a:xfrm>
            <a:off x="3457471" y="1929600"/>
            <a:ext cx="2037600" cy="152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b="1" dirty="0">
                <a:solidFill>
                  <a:schemeClr val="accent1"/>
                </a:solidFill>
                <a:latin typeface="Calibri Light" panose="020F0302020204030204"/>
              </a:rPr>
              <a:t>in the wild</a:t>
            </a:r>
          </a:p>
        </p:txBody>
      </p:sp>
      <p:sp>
        <p:nvSpPr>
          <p:cNvPr id="19" name="Rectangle: Rounded Corners 18">
            <a:extLst>
              <a:ext uri="{FF2B5EF4-FFF2-40B4-BE49-F238E27FC236}">
                <a16:creationId xmlns:a16="http://schemas.microsoft.com/office/drawing/2014/main" id="{9E77149B-5B11-4DC1-881E-2F39EAB0DF2A}"/>
              </a:ext>
            </a:extLst>
          </p:cNvPr>
          <p:cNvSpPr/>
          <p:nvPr/>
        </p:nvSpPr>
        <p:spPr>
          <a:xfrm>
            <a:off x="3457471" y="3759600"/>
            <a:ext cx="2037600" cy="1526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800" b="1" dirty="0">
                <a:solidFill>
                  <a:schemeClr val="accent1"/>
                </a:solidFill>
                <a:latin typeface="Calibri Light" panose="020F0302020204030204"/>
              </a:rPr>
              <a:t>in the lab</a:t>
            </a:r>
          </a:p>
        </p:txBody>
      </p:sp>
      <p:sp>
        <p:nvSpPr>
          <p:cNvPr id="7" name="TextBox 6">
            <a:extLst>
              <a:ext uri="{FF2B5EF4-FFF2-40B4-BE49-F238E27FC236}">
                <a16:creationId xmlns:a16="http://schemas.microsoft.com/office/drawing/2014/main" id="{04EE79F2-0E92-4895-A287-1419E23F6D5D}"/>
              </a:ext>
            </a:extLst>
          </p:cNvPr>
          <p:cNvSpPr txBox="1"/>
          <p:nvPr/>
        </p:nvSpPr>
        <p:spPr>
          <a:xfrm>
            <a:off x="5636125" y="2239188"/>
            <a:ext cx="4671657" cy="830997"/>
          </a:xfrm>
          <a:prstGeom prst="rect">
            <a:avLst/>
          </a:prstGeom>
          <a:noFill/>
        </p:spPr>
        <p:txBody>
          <a:bodyPr wrap="square" rtlCol="0">
            <a:spAutoFit/>
          </a:bodyPr>
          <a:lstStyle/>
          <a:p>
            <a:r>
              <a:rPr lang="en-US" sz="2400" dirty="0">
                <a:latin typeface="+mj-lt"/>
              </a:rPr>
              <a:t>Built system that crowd-sources network traffic [</a:t>
            </a:r>
            <a:r>
              <a:rPr lang="en-US" sz="2400" dirty="0" err="1">
                <a:latin typeface="+mj-lt"/>
              </a:rPr>
              <a:t>arXiv</a:t>
            </a:r>
            <a:r>
              <a:rPr lang="en-US" sz="2400" dirty="0">
                <a:latin typeface="+mj-lt"/>
              </a:rPr>
              <a:t> ‘19]</a:t>
            </a:r>
          </a:p>
        </p:txBody>
      </p:sp>
      <p:pic>
        <p:nvPicPr>
          <p:cNvPr id="26" name="Graphic 25" descr="Globe">
            <a:extLst>
              <a:ext uri="{FF2B5EF4-FFF2-40B4-BE49-F238E27FC236}">
                <a16:creationId xmlns:a16="http://schemas.microsoft.com/office/drawing/2014/main" id="{EEBF62D2-B8FC-444E-B311-69194B3DAB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43071" y="2235600"/>
            <a:ext cx="914400" cy="914400"/>
          </a:xfrm>
          <a:prstGeom prst="rect">
            <a:avLst/>
          </a:prstGeom>
        </p:spPr>
      </p:pic>
      <p:pic>
        <p:nvPicPr>
          <p:cNvPr id="27" name="Graphic 26" descr="Microscope">
            <a:extLst>
              <a:ext uri="{FF2B5EF4-FFF2-40B4-BE49-F238E27FC236}">
                <a16:creationId xmlns:a16="http://schemas.microsoft.com/office/drawing/2014/main" id="{729458D6-EE9C-4836-A51E-FB15F9E749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3071" y="4065600"/>
            <a:ext cx="914400" cy="914400"/>
          </a:xfrm>
          <a:prstGeom prst="rect">
            <a:avLst/>
          </a:prstGeom>
        </p:spPr>
      </p:pic>
      <p:sp>
        <p:nvSpPr>
          <p:cNvPr id="28" name="Arrow: Curved Right 27">
            <a:extLst>
              <a:ext uri="{FF2B5EF4-FFF2-40B4-BE49-F238E27FC236}">
                <a16:creationId xmlns:a16="http://schemas.microsoft.com/office/drawing/2014/main" id="{5BD85406-A600-40C7-8F66-9A42152A364C}"/>
              </a:ext>
            </a:extLst>
          </p:cNvPr>
          <p:cNvSpPr/>
          <p:nvPr/>
        </p:nvSpPr>
        <p:spPr>
          <a:xfrm>
            <a:off x="1632271" y="2635200"/>
            <a:ext cx="914400" cy="2158464"/>
          </a:xfrm>
          <a:prstGeom prst="curved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30399AB5-CD22-4D9E-A8A6-15E5BB25EBD6}"/>
              </a:ext>
            </a:extLst>
          </p:cNvPr>
          <p:cNvSpPr txBox="1"/>
          <p:nvPr/>
        </p:nvSpPr>
        <p:spPr>
          <a:xfrm>
            <a:off x="776058" y="2169315"/>
            <a:ext cx="1579227" cy="1015663"/>
          </a:xfrm>
          <a:prstGeom prst="rect">
            <a:avLst/>
          </a:prstGeom>
          <a:noFill/>
        </p:spPr>
        <p:txBody>
          <a:bodyPr wrap="square" rtlCol="0">
            <a:spAutoFit/>
          </a:bodyPr>
          <a:lstStyle/>
          <a:p>
            <a:r>
              <a:rPr lang="en-US" sz="2000" b="1" dirty="0">
                <a:solidFill>
                  <a:schemeClr val="accent2"/>
                </a:solidFill>
                <a:latin typeface="+mj-lt"/>
              </a:rPr>
              <a:t>discover systematic trend</a:t>
            </a:r>
          </a:p>
        </p:txBody>
      </p:sp>
      <p:sp>
        <p:nvSpPr>
          <p:cNvPr id="30" name="TextBox 29">
            <a:extLst>
              <a:ext uri="{FF2B5EF4-FFF2-40B4-BE49-F238E27FC236}">
                <a16:creationId xmlns:a16="http://schemas.microsoft.com/office/drawing/2014/main" id="{545CFB03-B0C5-4174-B782-66A7D27618D5}"/>
              </a:ext>
            </a:extLst>
          </p:cNvPr>
          <p:cNvSpPr txBox="1"/>
          <p:nvPr/>
        </p:nvSpPr>
        <p:spPr>
          <a:xfrm>
            <a:off x="807872" y="4579254"/>
            <a:ext cx="1195264" cy="506292"/>
          </a:xfrm>
          <a:prstGeom prst="rect">
            <a:avLst/>
          </a:prstGeom>
          <a:noFill/>
        </p:spPr>
        <p:txBody>
          <a:bodyPr wrap="none" rtlCol="0">
            <a:spAutoFit/>
          </a:bodyPr>
          <a:lstStyle/>
          <a:p>
            <a:pPr>
              <a:lnSpc>
                <a:spcPct val="150000"/>
              </a:lnSpc>
            </a:pPr>
            <a:r>
              <a:rPr lang="en-US" sz="2000" b="1" dirty="0">
                <a:solidFill>
                  <a:schemeClr val="accent2"/>
                </a:solidFill>
                <a:latin typeface="+mj-lt"/>
              </a:rPr>
              <a:t>deep-dive</a:t>
            </a:r>
          </a:p>
        </p:txBody>
      </p:sp>
      <p:sp>
        <p:nvSpPr>
          <p:cNvPr id="35" name="TextBox 34">
            <a:extLst>
              <a:ext uri="{FF2B5EF4-FFF2-40B4-BE49-F238E27FC236}">
                <a16:creationId xmlns:a16="http://schemas.microsoft.com/office/drawing/2014/main" id="{CC2CB284-9FAC-41EA-9F4E-87E9F7D8F8FA}"/>
              </a:ext>
            </a:extLst>
          </p:cNvPr>
          <p:cNvSpPr txBox="1"/>
          <p:nvPr/>
        </p:nvSpPr>
        <p:spPr>
          <a:xfrm>
            <a:off x="5575916" y="4102845"/>
            <a:ext cx="4610621" cy="830997"/>
          </a:xfrm>
          <a:prstGeom prst="rect">
            <a:avLst/>
          </a:prstGeom>
          <a:noFill/>
        </p:spPr>
        <p:txBody>
          <a:bodyPr wrap="square" rtlCol="0">
            <a:spAutoFit/>
          </a:bodyPr>
          <a:lstStyle/>
          <a:p>
            <a:r>
              <a:rPr lang="en-US" sz="2400" dirty="0">
                <a:latin typeface="+mj-lt"/>
              </a:rPr>
              <a:t>Built system that interacts with smart TV apps [CCS ‘19]</a:t>
            </a:r>
          </a:p>
        </p:txBody>
      </p:sp>
      <p:sp>
        <p:nvSpPr>
          <p:cNvPr id="37" name="Oval 36">
            <a:extLst>
              <a:ext uri="{FF2B5EF4-FFF2-40B4-BE49-F238E27FC236}">
                <a16:creationId xmlns:a16="http://schemas.microsoft.com/office/drawing/2014/main" id="{817F66D8-1F19-4802-84CA-7BF43CDFD1E9}"/>
              </a:ext>
            </a:extLst>
          </p:cNvPr>
          <p:cNvSpPr/>
          <p:nvPr/>
        </p:nvSpPr>
        <p:spPr>
          <a:xfrm>
            <a:off x="10186537" y="2223412"/>
            <a:ext cx="948806" cy="94880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1</a:t>
            </a:r>
          </a:p>
        </p:txBody>
      </p:sp>
      <p:sp>
        <p:nvSpPr>
          <p:cNvPr id="38" name="Oval 37">
            <a:extLst>
              <a:ext uri="{FF2B5EF4-FFF2-40B4-BE49-F238E27FC236}">
                <a16:creationId xmlns:a16="http://schemas.microsoft.com/office/drawing/2014/main" id="{EE19B1F7-16B2-4129-973E-2214A0333C64}"/>
              </a:ext>
            </a:extLst>
          </p:cNvPr>
          <p:cNvSpPr/>
          <p:nvPr/>
        </p:nvSpPr>
        <p:spPr>
          <a:xfrm>
            <a:off x="10267382" y="4043940"/>
            <a:ext cx="948806" cy="948806"/>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bg1"/>
                </a:solidFill>
              </a:rPr>
              <a:t>2</a:t>
            </a:r>
          </a:p>
        </p:txBody>
      </p:sp>
    </p:spTree>
    <p:extLst>
      <p:ext uri="{BB962C8B-B14F-4D97-AF65-F5344CB8AC3E}">
        <p14:creationId xmlns:p14="http://schemas.microsoft.com/office/powerpoint/2010/main" val="27428668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A6BB2-D2A5-4D1A-8AB8-4038A657CDF2}"/>
              </a:ext>
            </a:extLst>
          </p:cNvPr>
          <p:cNvSpPr>
            <a:spLocks noGrp="1"/>
          </p:cNvSpPr>
          <p:nvPr>
            <p:ph type="title"/>
          </p:nvPr>
        </p:nvSpPr>
        <p:spPr>
          <a:xfrm>
            <a:off x="1586759" y="1592783"/>
            <a:ext cx="9779443" cy="3190169"/>
          </a:xfrm>
        </p:spPr>
        <p:txBody>
          <a:bodyPr>
            <a:normAutofit/>
          </a:bodyPr>
          <a:lstStyle/>
          <a:p>
            <a:r>
              <a:rPr lang="en-US" sz="4400" dirty="0">
                <a:solidFill>
                  <a:schemeClr val="bg1"/>
                </a:solidFill>
              </a:rPr>
              <a:t>Discovering smart home IoT </a:t>
            </a:r>
            <a:br>
              <a:rPr lang="en-US" sz="4400" dirty="0">
                <a:solidFill>
                  <a:schemeClr val="bg1"/>
                </a:solidFill>
              </a:rPr>
            </a:br>
            <a:r>
              <a:rPr lang="en-US" sz="4400" dirty="0">
                <a:solidFill>
                  <a:schemeClr val="bg1"/>
                </a:solidFill>
              </a:rPr>
              <a:t>security &amp; privacy threats in the wild</a:t>
            </a:r>
          </a:p>
        </p:txBody>
      </p:sp>
      <p:sp>
        <p:nvSpPr>
          <p:cNvPr id="3" name="Text Placeholder 2">
            <a:extLst>
              <a:ext uri="{FF2B5EF4-FFF2-40B4-BE49-F238E27FC236}">
                <a16:creationId xmlns:a16="http://schemas.microsoft.com/office/drawing/2014/main" id="{6D4B98A8-6CA6-49DD-8D3C-5C92A87B336F}"/>
              </a:ext>
            </a:extLst>
          </p:cNvPr>
          <p:cNvSpPr>
            <a:spLocks noGrp="1"/>
          </p:cNvSpPr>
          <p:nvPr>
            <p:ph type="body" idx="1"/>
          </p:nvPr>
        </p:nvSpPr>
        <p:spPr>
          <a:xfrm>
            <a:off x="1586759" y="5039833"/>
            <a:ext cx="9779443" cy="1424762"/>
          </a:xfrm>
        </p:spPr>
        <p:txBody>
          <a:bodyPr>
            <a:normAutofit/>
          </a:bodyPr>
          <a:lstStyle/>
          <a:p>
            <a:r>
              <a:rPr lang="en-US" b="1" u="sng" dirty="0">
                <a:solidFill>
                  <a:schemeClr val="bg1"/>
                </a:solidFill>
                <a:latin typeface="+mj-lt"/>
              </a:rPr>
              <a:t>Danny Yuxing Huang</a:t>
            </a:r>
            <a:r>
              <a:rPr lang="en-US" dirty="0">
                <a:solidFill>
                  <a:schemeClr val="bg1"/>
                </a:solidFill>
                <a:latin typeface="+mj-lt"/>
              </a:rPr>
              <a:t>, Noah </a:t>
            </a:r>
            <a:r>
              <a:rPr lang="en-US" dirty="0" err="1">
                <a:solidFill>
                  <a:schemeClr val="bg1"/>
                </a:solidFill>
                <a:latin typeface="+mj-lt"/>
              </a:rPr>
              <a:t>Apthorpe</a:t>
            </a:r>
            <a:r>
              <a:rPr lang="en-US" dirty="0">
                <a:solidFill>
                  <a:schemeClr val="bg1"/>
                </a:solidFill>
                <a:latin typeface="+mj-lt"/>
              </a:rPr>
              <a:t>, </a:t>
            </a:r>
            <a:r>
              <a:rPr lang="en-US" dirty="0" err="1">
                <a:solidFill>
                  <a:schemeClr val="bg1"/>
                </a:solidFill>
                <a:latin typeface="+mj-lt"/>
              </a:rPr>
              <a:t>Gunes</a:t>
            </a:r>
            <a:r>
              <a:rPr lang="en-US" dirty="0">
                <a:solidFill>
                  <a:schemeClr val="bg1"/>
                </a:solidFill>
                <a:latin typeface="+mj-lt"/>
              </a:rPr>
              <a:t> </a:t>
            </a:r>
            <a:r>
              <a:rPr lang="en-US" dirty="0" err="1">
                <a:solidFill>
                  <a:schemeClr val="bg1"/>
                </a:solidFill>
                <a:latin typeface="+mj-lt"/>
              </a:rPr>
              <a:t>Acar</a:t>
            </a:r>
            <a:r>
              <a:rPr lang="en-US" dirty="0">
                <a:solidFill>
                  <a:schemeClr val="bg1"/>
                </a:solidFill>
                <a:latin typeface="+mj-lt"/>
              </a:rPr>
              <a:t>, Frank Li, Nick </a:t>
            </a:r>
            <a:r>
              <a:rPr lang="en-US" dirty="0" err="1">
                <a:solidFill>
                  <a:schemeClr val="bg1"/>
                </a:solidFill>
                <a:latin typeface="+mj-lt"/>
              </a:rPr>
              <a:t>Feamster</a:t>
            </a:r>
            <a:endParaRPr lang="en-US" dirty="0">
              <a:solidFill>
                <a:schemeClr val="bg1"/>
              </a:solidFill>
              <a:latin typeface="+mj-lt"/>
            </a:endParaRPr>
          </a:p>
          <a:p>
            <a:r>
              <a:rPr lang="en-US" dirty="0" err="1">
                <a:solidFill>
                  <a:schemeClr val="bg1"/>
                </a:solidFill>
                <a:latin typeface="+mj-lt"/>
              </a:rPr>
              <a:t>arXiv</a:t>
            </a:r>
            <a:r>
              <a:rPr lang="en-US" dirty="0">
                <a:solidFill>
                  <a:schemeClr val="bg1"/>
                </a:solidFill>
                <a:latin typeface="+mj-lt"/>
              </a:rPr>
              <a:t> ’19 (in submission)</a:t>
            </a:r>
          </a:p>
        </p:txBody>
      </p:sp>
      <p:sp>
        <p:nvSpPr>
          <p:cNvPr id="4" name="Slide Number Placeholder 3">
            <a:extLst>
              <a:ext uri="{FF2B5EF4-FFF2-40B4-BE49-F238E27FC236}">
                <a16:creationId xmlns:a16="http://schemas.microsoft.com/office/drawing/2014/main" id="{A6874127-5E14-4C6F-8E5C-58A753F340DE}"/>
              </a:ext>
            </a:extLst>
          </p:cNvPr>
          <p:cNvSpPr>
            <a:spLocks noGrp="1"/>
          </p:cNvSpPr>
          <p:nvPr>
            <p:ph type="sldNum" sz="quarter" idx="12"/>
          </p:nvPr>
        </p:nvSpPr>
        <p:spPr/>
        <p:txBody>
          <a:bodyPr/>
          <a:lstStyle/>
          <a:p>
            <a:fld id="{D07015C1-5BB4-41E2-9916-8652CC71BEAE}" type="slidenum">
              <a:rPr lang="en-US" smtClean="0"/>
              <a:t>98</a:t>
            </a:fld>
            <a:endParaRPr lang="en-US"/>
          </a:p>
        </p:txBody>
      </p:sp>
      <p:sp>
        <p:nvSpPr>
          <p:cNvPr id="5" name="Oval 4">
            <a:extLst>
              <a:ext uri="{FF2B5EF4-FFF2-40B4-BE49-F238E27FC236}">
                <a16:creationId xmlns:a16="http://schemas.microsoft.com/office/drawing/2014/main" id="{C7685BD2-65D0-47E6-BCF9-F393CFC42D1A}"/>
              </a:ext>
            </a:extLst>
          </p:cNvPr>
          <p:cNvSpPr/>
          <p:nvPr/>
        </p:nvSpPr>
        <p:spPr>
          <a:xfrm>
            <a:off x="489098" y="3657604"/>
            <a:ext cx="948806" cy="94880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accent1"/>
                </a:solidFill>
              </a:rPr>
              <a:t>1</a:t>
            </a:r>
          </a:p>
        </p:txBody>
      </p:sp>
    </p:spTree>
    <p:extLst>
      <p:ext uri="{BB962C8B-B14F-4D97-AF65-F5344CB8AC3E}">
        <p14:creationId xmlns:p14="http://schemas.microsoft.com/office/powerpoint/2010/main" val="17941653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64F4-DF09-4081-8ED8-A74A1C227C6C}"/>
              </a:ext>
            </a:extLst>
          </p:cNvPr>
          <p:cNvSpPr>
            <a:spLocks noGrp="1"/>
          </p:cNvSpPr>
          <p:nvPr>
            <p:ph type="title"/>
          </p:nvPr>
        </p:nvSpPr>
        <p:spPr>
          <a:xfrm>
            <a:off x="0" y="0"/>
            <a:ext cx="12192000" cy="791029"/>
          </a:xfrm>
          <a:solidFill>
            <a:schemeClr val="accent1"/>
          </a:solidFill>
        </p:spPr>
        <p:txBody>
          <a:bodyPr lIns="457200" rIns="457200">
            <a:normAutofit/>
          </a:bodyPr>
          <a:lstStyle/>
          <a:p>
            <a:r>
              <a:rPr lang="en-US" sz="3200" dirty="0">
                <a:solidFill>
                  <a:schemeClr val="bg1"/>
                </a:solidFill>
              </a:rPr>
              <a:t>Many smart home IoT devices, but few systematic insights</a:t>
            </a:r>
          </a:p>
        </p:txBody>
      </p:sp>
      <p:sp>
        <p:nvSpPr>
          <p:cNvPr id="5" name="Slide Number Placeholder 4">
            <a:extLst>
              <a:ext uri="{FF2B5EF4-FFF2-40B4-BE49-F238E27FC236}">
                <a16:creationId xmlns:a16="http://schemas.microsoft.com/office/drawing/2014/main" id="{AA34B1D3-726D-4C8A-A1D1-34B690B94D42}"/>
              </a:ext>
            </a:extLst>
          </p:cNvPr>
          <p:cNvSpPr>
            <a:spLocks noGrp="1"/>
          </p:cNvSpPr>
          <p:nvPr>
            <p:ph type="sldNum" sz="quarter" idx="12"/>
          </p:nvPr>
        </p:nvSpPr>
        <p:spPr/>
        <p:txBody>
          <a:bodyPr/>
          <a:lstStyle/>
          <a:p>
            <a:fld id="{D07015C1-5BB4-41E2-9916-8652CC71BEAE}" type="slidenum">
              <a:rPr lang="en-US" smtClean="0"/>
              <a:t>99</a:t>
            </a:fld>
            <a:endParaRPr lang="en-US"/>
          </a:p>
        </p:txBody>
      </p:sp>
      <p:pic>
        <p:nvPicPr>
          <p:cNvPr id="2050" name="Picture 2" descr="Image result for google logo">
            <a:extLst>
              <a:ext uri="{FF2B5EF4-FFF2-40B4-BE49-F238E27FC236}">
                <a16:creationId xmlns:a16="http://schemas.microsoft.com/office/drawing/2014/main" id="{07FD18A9-97D1-4869-A9B8-A4EB6C86C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957" y="1010092"/>
            <a:ext cx="1656907" cy="16569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mazon logo">
            <a:extLst>
              <a:ext uri="{FF2B5EF4-FFF2-40B4-BE49-F238E27FC236}">
                <a16:creationId xmlns:a16="http://schemas.microsoft.com/office/drawing/2014/main" id="{E00ED7D1-D5E0-4E58-83EC-21E61A386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182" y="3172978"/>
            <a:ext cx="2243470" cy="9432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msung logo">
            <a:extLst>
              <a:ext uri="{FF2B5EF4-FFF2-40B4-BE49-F238E27FC236}">
                <a16:creationId xmlns:a16="http://schemas.microsoft.com/office/drawing/2014/main" id="{791AA202-7439-47B7-BD8C-EBC916F46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57" y="4555822"/>
            <a:ext cx="2221208" cy="14631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xiaomi logo">
            <a:extLst>
              <a:ext uri="{FF2B5EF4-FFF2-40B4-BE49-F238E27FC236}">
                <a16:creationId xmlns:a16="http://schemas.microsoft.com/office/drawing/2014/main" id="{C3FC97AC-D1BC-4E3B-A6FD-CD11FD96CA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4602" y="895294"/>
            <a:ext cx="2680687" cy="196580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dahua logo">
            <a:extLst>
              <a:ext uri="{FF2B5EF4-FFF2-40B4-BE49-F238E27FC236}">
                <a16:creationId xmlns:a16="http://schemas.microsoft.com/office/drawing/2014/main" id="{AC290B33-671D-4876-8A6D-7AA220C558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381" y="2947593"/>
            <a:ext cx="2221209" cy="133272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hikvision logo">
            <a:extLst>
              <a:ext uri="{FF2B5EF4-FFF2-40B4-BE49-F238E27FC236}">
                <a16:creationId xmlns:a16="http://schemas.microsoft.com/office/drawing/2014/main" id="{2714DF3B-70DC-47F6-8651-365F5359F2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0871" y="4673282"/>
            <a:ext cx="2448147" cy="11016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F4F03D50-1525-446A-A836-536CFB59B4AB}"/>
              </a:ext>
            </a:extLst>
          </p:cNvPr>
          <p:cNvSpPr/>
          <p:nvPr/>
        </p:nvSpPr>
        <p:spPr>
          <a:xfrm>
            <a:off x="6096000" y="1424763"/>
            <a:ext cx="5738037" cy="4433777"/>
          </a:xfrm>
          <a:prstGeom prst="roundRect">
            <a:avLst/>
          </a:prstGeom>
          <a:noFill/>
          <a:ln w="38100"/>
        </p:spPr>
        <p:style>
          <a:lnRef idx="2">
            <a:schemeClr val="accent1"/>
          </a:lnRef>
          <a:fillRef idx="1">
            <a:schemeClr val="lt1"/>
          </a:fillRef>
          <a:effectRef idx="0">
            <a:schemeClr val="accent1"/>
          </a:effectRef>
          <a:fontRef idx="minor">
            <a:schemeClr val="dk1"/>
          </a:fontRef>
        </p:style>
        <p:txBody>
          <a:bodyPr rtlCol="0" anchor="ctr"/>
          <a:lstStyle/>
          <a:p>
            <a:r>
              <a:rPr lang="en-US" sz="2800" dirty="0">
                <a:latin typeface="+mj-lt"/>
              </a:rPr>
              <a:t>Heterogeneity in device types, design, and implementation</a:t>
            </a:r>
          </a:p>
          <a:p>
            <a:endParaRPr lang="en-US" sz="2800" dirty="0">
              <a:latin typeface="+mj-lt"/>
            </a:endParaRPr>
          </a:p>
          <a:p>
            <a:r>
              <a:rPr lang="en-US" sz="2800" dirty="0">
                <a:latin typeface="+mj-lt"/>
              </a:rPr>
              <a:t>Diverse user behaviors in the wild</a:t>
            </a:r>
          </a:p>
        </p:txBody>
      </p:sp>
    </p:spTree>
    <p:extLst>
      <p:ext uri="{BB962C8B-B14F-4D97-AF65-F5344CB8AC3E}">
        <p14:creationId xmlns:p14="http://schemas.microsoft.com/office/powerpoint/2010/main" val="54037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15361</TotalTime>
  <Words>5512</Words>
  <Application>Microsoft Macintosh PowerPoint</Application>
  <PresentationFormat>Widescreen</PresentationFormat>
  <Paragraphs>1324</Paragraphs>
  <Slides>146</Slides>
  <Notes>88</Notes>
  <HiddenSlides>0</HiddenSlides>
  <MMClips>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146</vt:i4>
      </vt:variant>
    </vt:vector>
  </HeadingPairs>
  <TitlesOfParts>
    <vt:vector size="155" baseType="lpstr">
      <vt:lpstr>Arial</vt:lpstr>
      <vt:lpstr>Calibri</vt:lpstr>
      <vt:lpstr>Calibri Light</vt:lpstr>
      <vt:lpstr>Consolas</vt:lpstr>
      <vt:lpstr>Courier New</vt:lpstr>
      <vt:lpstr>Open Sans</vt:lpstr>
      <vt:lpstr>Roboto</vt:lpstr>
      <vt:lpstr>Wingdings</vt:lpstr>
      <vt:lpstr>Office Theme</vt:lpstr>
      <vt:lpstr>PowerPoint Presentation</vt:lpstr>
      <vt:lpstr>Initial Work: Connect and Monitor</vt:lpstr>
      <vt:lpstr>Attack 1: Identify Local IoT Devices</vt:lpstr>
      <vt:lpstr>Attack Steps</vt:lpstr>
      <vt:lpstr>Attack Steps</vt:lpstr>
      <vt:lpstr>Attack Steps</vt:lpstr>
      <vt:lpstr>Attack Steps</vt:lpstr>
      <vt:lpstr>Attack Steps</vt:lpstr>
      <vt:lpstr>Attack Steps</vt:lpstr>
      <vt:lpstr>Attack Steps</vt:lpstr>
      <vt:lpstr>Attack Steps</vt:lpstr>
      <vt:lpstr>Attack Steps</vt:lpstr>
      <vt:lpstr>Implications</vt:lpstr>
      <vt:lpstr>Attack 2: Access &amp; Control Local Devices</vt:lpstr>
      <vt:lpstr>DNS Rebinding</vt:lpstr>
      <vt:lpstr>Attack Steps</vt:lpstr>
      <vt:lpstr>Attack Steps</vt:lpstr>
      <vt:lpstr>Attack Steps</vt:lpstr>
      <vt:lpstr>Attack Steps</vt:lpstr>
      <vt:lpstr>Attack Steps</vt:lpstr>
      <vt:lpstr>Attack Steps</vt:lpstr>
      <vt:lpstr>Attack Steps</vt:lpstr>
      <vt:lpstr>Attack on Devices</vt:lpstr>
      <vt:lpstr>PowerPoint Presentation</vt:lpstr>
      <vt:lpstr>Implications</vt:lpstr>
      <vt:lpstr>Moving Forward...</vt:lpstr>
      <vt:lpstr>Privacy Challenges</vt:lpstr>
      <vt:lpstr>Difficult to study security/privacy systematically</vt:lpstr>
      <vt:lpstr>What is IoT Inspector </vt:lpstr>
      <vt:lpstr>Download and run IoT Inspector</vt:lpstr>
      <vt:lpstr>Download and run IoT Inspector</vt:lpstr>
      <vt:lpstr>Bandwidth graph for each device</vt:lpstr>
      <vt:lpstr>Bandwidth graph for each device</vt:lpstr>
      <vt:lpstr>IoT Inspector works through ARP-spoofing</vt:lpstr>
      <vt:lpstr>Insight: IoTs communicate with whom</vt:lpstr>
      <vt:lpstr>Insight: trackers/ads on Roku TV</vt:lpstr>
      <vt:lpstr>Insight: trackers/ads on Roku TV</vt:lpstr>
      <vt:lpstr>PowerPoint Presentation</vt:lpstr>
      <vt:lpstr>PowerPoint Presentation</vt:lpstr>
      <vt:lpstr>Summary of insights</vt:lpstr>
      <vt:lpstr>Summary</vt:lpstr>
      <vt:lpstr>Streaming devices</vt:lpstr>
      <vt:lpstr>Cordcutting</vt:lpstr>
      <vt:lpstr>Cordcutting</vt:lpstr>
      <vt:lpstr>Cordcutting</vt:lpstr>
      <vt:lpstr>Cordcutting</vt:lpstr>
      <vt:lpstr>Hidden data flows </vt:lpstr>
      <vt:lpstr>Research Questions</vt:lpstr>
      <vt:lpstr>Results</vt:lpstr>
      <vt:lpstr>Challenges </vt:lpstr>
      <vt:lpstr>Overview of method</vt:lpstr>
      <vt:lpstr>System design of crawler</vt:lpstr>
      <vt:lpstr>System design of crawler</vt:lpstr>
      <vt:lpstr>System design of crawler</vt:lpstr>
      <vt:lpstr>System design of crawler</vt:lpstr>
      <vt:lpstr>Intercepting Traffic</vt:lpstr>
      <vt:lpstr>Intercepting Traffic </vt:lpstr>
      <vt:lpstr>Best-effort traffic interception</vt:lpstr>
      <vt:lpstr>Intercepting Traffic </vt:lpstr>
      <vt:lpstr>Intercepting Traffic </vt:lpstr>
      <vt:lpstr>Rooting FireTV</vt:lpstr>
      <vt:lpstr>Intercepting Traffic </vt:lpstr>
      <vt:lpstr>Automatically interacting with channels</vt:lpstr>
      <vt:lpstr>Automatically interacting with channels</vt:lpstr>
      <vt:lpstr>Automatically interacting with channels</vt:lpstr>
      <vt:lpstr>Automatically interacting with channels</vt:lpstr>
      <vt:lpstr>Automatically interacting with channels</vt:lpstr>
      <vt:lpstr>Automatically interacting with channels</vt:lpstr>
      <vt:lpstr>Automatically interacting with channels</vt:lpstr>
      <vt:lpstr>Automatically interacting with channels</vt:lpstr>
      <vt:lpstr>Automatically interacting with channels</vt:lpstr>
      <vt:lpstr>Automatically interacting with channels</vt:lpstr>
      <vt:lpstr>PowerPoint Presentation</vt:lpstr>
      <vt:lpstr>Overview of method</vt:lpstr>
      <vt:lpstr>Channel lists </vt:lpstr>
      <vt:lpstr>Channel lists</vt:lpstr>
      <vt:lpstr>Overview of method</vt:lpstr>
      <vt:lpstr>Tracking Domains</vt:lpstr>
      <vt:lpstr>3rd-party trackers</vt:lpstr>
      <vt:lpstr>Previously unknown trackers</vt:lpstr>
      <vt:lpstr>Previously unknown trackers</vt:lpstr>
      <vt:lpstr>Device and location identifiers</vt:lpstr>
      <vt:lpstr>Device and location identifiers </vt:lpstr>
      <vt:lpstr>Video titles shared with 3rd-party trackers </vt:lpstr>
      <vt:lpstr>Video titles shared with 3rd-party trackers  </vt:lpstr>
      <vt:lpstr>Platform privacy options </vt:lpstr>
      <vt:lpstr>Platform privacy options </vt:lpstr>
      <vt:lpstr>Implications</vt:lpstr>
      <vt:lpstr>Contributions </vt:lpstr>
      <vt:lpstr>Future Work</vt:lpstr>
      <vt:lpstr>Crawler and data released</vt:lpstr>
      <vt:lpstr>CBS watches me watching CBS</vt:lpstr>
      <vt:lpstr>Consumers face a large variety of security and privacy threats</vt:lpstr>
      <vt:lpstr>Challenges for empirically studying security &amp; privacy threats</vt:lpstr>
      <vt:lpstr>Smart home IoT security &amp; privacy</vt:lpstr>
      <vt:lpstr>Studying cyber-criminal ecosystem</vt:lpstr>
      <vt:lpstr>Focus of the talk: Smart home IoT security &amp; privacy</vt:lpstr>
      <vt:lpstr>Discovering smart home IoT  security &amp; privacy threats in the wild</vt:lpstr>
      <vt:lpstr>Many smart home IoT devices, but few systematic insights</vt:lpstr>
      <vt:lpstr>Challenges of identifying IoT security &amp; privacy threats at scale</vt:lpstr>
      <vt:lpstr>Crowdsourcing IoT network traffic at scale</vt:lpstr>
      <vt:lpstr>IoT Inspector: a system to crowdsource IoT traffic at scale</vt:lpstr>
      <vt:lpstr>How to make IoT Inspector easy to use?</vt:lpstr>
      <vt:lpstr>IoT Inspector uses ARP spoofing to capture traffic</vt:lpstr>
      <vt:lpstr>IoT Inspector uses ARP spoofing to capture traffic</vt:lpstr>
      <vt:lpstr>IoT Inspector uses ARP spoofing to capture traffic</vt:lpstr>
      <vt:lpstr>IoT Inspector uses TCP Ack Numbers to infer traffic rate</vt:lpstr>
      <vt:lpstr>IoT Inspector: a system to crowdsource IoT traffic at scale</vt:lpstr>
      <vt:lpstr>Design goal: to generates insights</vt:lpstr>
      <vt:lpstr>Screenshot of IoT Inspector from a user</vt:lpstr>
      <vt:lpstr>Screenshot of IoT Inspector from a user</vt:lpstr>
      <vt:lpstr>Features of IoT Inspector</vt:lpstr>
      <vt:lpstr>Findings: Ineffective encryption on IoT devices</vt:lpstr>
      <vt:lpstr>Finding: Smart TVs communicate with 3rd-party ad/tracking services</vt:lpstr>
      <vt:lpstr>Opportunities for further research</vt:lpstr>
      <vt:lpstr>Summary of IoT Inspector</vt:lpstr>
      <vt:lpstr>Summary of the talk: Smart home IoT security &amp; privacy</vt:lpstr>
      <vt:lpstr>Analyzing tracking on smart TVs</vt:lpstr>
      <vt:lpstr>Recap: Using IoT Inspector to watch CBS</vt:lpstr>
      <vt:lpstr>Challenges of analyzing smart TV traffic in lab</vt:lpstr>
      <vt:lpstr>Challenges of analyzing smart TV traffic in lab</vt:lpstr>
      <vt:lpstr>Building a smart TV crawler</vt:lpstr>
      <vt:lpstr>Our contributions</vt:lpstr>
      <vt:lpstr>Automating interactions with smart TVs</vt:lpstr>
      <vt:lpstr>TV crawler interacting with a single channel</vt:lpstr>
      <vt:lpstr>TV crawler interacting with channels</vt:lpstr>
      <vt:lpstr>Challenges of automatic interactions with channels</vt:lpstr>
      <vt:lpstr>Challenges of automatic interactions with channels</vt:lpstr>
      <vt:lpstr>Detecting video playback</vt:lpstr>
      <vt:lpstr>Design goals</vt:lpstr>
      <vt:lpstr>Detecting privacy leaks</vt:lpstr>
      <vt:lpstr>Man-in-the-middling traffic</vt:lpstr>
      <vt:lpstr>Findings: Ad/tracking companies</vt:lpstr>
      <vt:lpstr>Findings: Ad/tracking companies</vt:lpstr>
      <vt:lpstr>Findings: Sensitive data shared with ad/tracking services</vt:lpstr>
      <vt:lpstr>Findings: Sensitive data shared with ad/tracking services</vt:lpstr>
      <vt:lpstr>Privacy for children?</vt:lpstr>
      <vt:lpstr>Findings: Privacy leaks in child-directed channels</vt:lpstr>
      <vt:lpstr>Examples of persistent IDs in child-directed channels</vt:lpstr>
      <vt:lpstr>Examples of persistent IDs in child-directed channels</vt:lpstr>
      <vt:lpstr>DNS-based block lists may cause some channels to crash</vt:lpstr>
      <vt:lpstr>Limited ad tracking (Roku) / No interest-based ads (Amazon)</vt:lpstr>
      <vt:lpstr>Finding: Channels still shared persistent IDs under “limited ads”</vt:lpstr>
      <vt:lpstr>Finding: Channels still shared persistent IDs under “limited ads”</vt:lpstr>
      <vt:lpstr>Finding: Channels still shared persistent IDs under “limited ads”</vt:lpstr>
      <vt:lpstr>Summary of tracking on smart TVs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Yuxing Huang</dc:creator>
  <cp:lastModifiedBy>Nick Feamster</cp:lastModifiedBy>
  <cp:revision>153</cp:revision>
  <dcterms:created xsi:type="dcterms:W3CDTF">2019-12-10T21:09:05Z</dcterms:created>
  <dcterms:modified xsi:type="dcterms:W3CDTF">2025-08-15T13:49:30Z</dcterms:modified>
</cp:coreProperties>
</file>